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Default Extension="mp4" ContentType="video/mp4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1"/>
  </p:notesMasterIdLst>
  <p:sldIdLst>
    <p:sldId id="256" r:id="rId2"/>
    <p:sldId id="298" r:id="rId3"/>
    <p:sldId id="274" r:id="rId4"/>
    <p:sldId id="270" r:id="rId5"/>
    <p:sldId id="303" r:id="rId6"/>
    <p:sldId id="305" r:id="rId7"/>
    <p:sldId id="321" r:id="rId8"/>
    <p:sldId id="306" r:id="rId9"/>
    <p:sldId id="317" r:id="rId10"/>
    <p:sldId id="268" r:id="rId11"/>
    <p:sldId id="318" r:id="rId12"/>
    <p:sldId id="297" r:id="rId13"/>
    <p:sldId id="289" r:id="rId14"/>
    <p:sldId id="295" r:id="rId15"/>
    <p:sldId id="319" r:id="rId16"/>
    <p:sldId id="320" r:id="rId17"/>
    <p:sldId id="271" r:id="rId18"/>
    <p:sldId id="294" r:id="rId19"/>
    <p:sldId id="259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25831"/>
    <p:restoredTop sz="92290" autoAdjust="0"/>
  </p:normalViewPr>
  <p:slideViewPr>
    <p:cSldViewPr snapToGrid="0" snapToObjects="1">
      <p:cViewPr varScale="1">
        <p:scale>
          <a:sx n="82" d="100"/>
          <a:sy n="82" d="100"/>
        </p:scale>
        <p:origin x="-307" y="-91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6C65C7-F810-3B41-B6D2-67526456EAEE}" type="datetimeFigureOut">
              <a:rPr lang="en-US" smtClean="0"/>
              <a:pPr/>
              <a:t>11/21/2018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85FC0A-6B53-1949-806E-E2001C571C1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460148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85FC0A-6B53-1949-806E-E2001C571C17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701806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85FC0A-6B53-1949-806E-E2001C571C17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7689822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85FC0A-6B53-1949-806E-E2001C571C17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903220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85FC0A-6B53-1949-806E-E2001C571C17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0046439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s-CZ" altLang="cs-CZ" smtClean="0"/>
              <a:t>Ch krajů </a:t>
            </a:r>
          </a:p>
        </p:txBody>
      </p:sp>
    </p:spTree>
    <p:extLst>
      <p:ext uri="{BB962C8B-B14F-4D97-AF65-F5344CB8AC3E}">
        <p14:creationId xmlns:p14="http://schemas.microsoft.com/office/powerpoint/2010/main" xmlns="" val="8044482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85FC0A-6B53-1949-806E-E2001C571C17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3483177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85FC0A-6B53-1949-806E-E2001C571C17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1262352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85FC0A-6B53-1949-806E-E2001C571C17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5692645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5895F-D8E8-2B44-B406-9E785700E793}" type="datetimeFigureOut">
              <a:rPr lang="en-US" smtClean="0"/>
              <a:pPr/>
              <a:t>11/21/2018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2A009-3545-D149-AD18-B25661BB812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865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5895F-D8E8-2B44-B406-9E785700E793}" type="datetimeFigureOut">
              <a:rPr lang="en-US" smtClean="0"/>
              <a:pPr/>
              <a:t>11/21/2018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2A009-3545-D149-AD18-B25661BB812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53876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5895F-D8E8-2B44-B406-9E785700E793}" type="datetimeFigureOut">
              <a:rPr lang="en-US" smtClean="0"/>
              <a:pPr/>
              <a:t>11/21/2018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2A009-3545-D149-AD18-B25661BB812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17310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5895F-D8E8-2B44-B406-9E785700E793}" type="datetimeFigureOut">
              <a:rPr lang="en-US" smtClean="0"/>
              <a:pPr/>
              <a:t>11/21/2018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2A009-3545-D149-AD18-B25661BB812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5624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5895F-D8E8-2B44-B406-9E785700E793}" type="datetimeFigureOut">
              <a:rPr lang="en-US" smtClean="0"/>
              <a:pPr/>
              <a:t>11/21/2018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2A009-3545-D149-AD18-B25661BB812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17828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5895F-D8E8-2B44-B406-9E785700E793}" type="datetimeFigureOut">
              <a:rPr lang="en-US" smtClean="0"/>
              <a:pPr/>
              <a:t>11/21/2018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2A009-3545-D149-AD18-B25661BB812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50277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5895F-D8E8-2B44-B406-9E785700E793}" type="datetimeFigureOut">
              <a:rPr lang="en-US" smtClean="0"/>
              <a:pPr/>
              <a:t>11/21/2018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2A009-3545-D149-AD18-B25661BB812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82811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5895F-D8E8-2B44-B406-9E785700E793}" type="datetimeFigureOut">
              <a:rPr lang="en-US" smtClean="0"/>
              <a:pPr/>
              <a:t>11/21/2018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2A009-3545-D149-AD18-B25661BB812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006712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5895F-D8E8-2B44-B406-9E785700E793}" type="datetimeFigureOut">
              <a:rPr lang="en-US" smtClean="0"/>
              <a:pPr/>
              <a:t>11/21/2018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2A009-3545-D149-AD18-B25661BB812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87067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5895F-D8E8-2B44-B406-9E785700E793}" type="datetimeFigureOut">
              <a:rPr lang="en-US" smtClean="0"/>
              <a:pPr/>
              <a:t>11/21/2018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2A009-3545-D149-AD18-B25661BB812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06623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5895F-D8E8-2B44-B406-9E785700E793}" type="datetimeFigureOut">
              <a:rPr lang="en-US" smtClean="0"/>
              <a:pPr/>
              <a:t>11/21/2018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2A009-3545-D149-AD18-B25661BB812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24154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45895F-D8E8-2B44-B406-9E785700E793}" type="datetimeFigureOut">
              <a:rPr lang="en-US" smtClean="0"/>
              <a:pPr/>
              <a:t>11/21/2018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92A009-3545-D149-AD18-B25661BB812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754261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renat\Desktop\KS%20Velehrad\Morava-Cyrilometodejska-1min.mp4" TargetMode="External"/><Relationship Id="rId1" Type="http://schemas.openxmlformats.org/officeDocument/2006/relationships/video" Target="NULL" TargetMode="Externa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microsoft.com/office/2007/relationships/media" Target="../media/media1.mp4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mapy.cz/s/2ZUGQ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emf"/><Relationship Id="rId4" Type="http://schemas.openxmlformats.org/officeDocument/2006/relationships/image" Target="../media/image17.e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yril-methodius.eu/database/" TargetMode="Externa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yril-methodius.eu/partnerstvicms/25431-dotazniky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://www.cyril-methodius.eu/partnerstvicms/25394-dobre-praxe-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emf"/><Relationship Id="rId5" Type="http://schemas.openxmlformats.org/officeDocument/2006/relationships/image" Target="../media/image34.emf"/><Relationship Id="rId4" Type="http://schemas.openxmlformats.org/officeDocument/2006/relationships/image" Target="../media/image17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3"/>
          <a:srcRect r="46811"/>
          <a:stretch/>
        </p:blipFill>
        <p:spPr>
          <a:xfrm>
            <a:off x="-172147" y="-103774"/>
            <a:ext cx="7476716" cy="5707132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389201" y="3174538"/>
            <a:ext cx="504004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ProximaNova-Extrabld" charset="0"/>
              </a:rPr>
              <a:t>PROJEKT PARTNERSTVÍ </a:t>
            </a:r>
            <a:br>
              <a:rPr lang="cs-CZ" sz="2400" dirty="0" smtClean="0">
                <a:solidFill>
                  <a:schemeClr val="bg1"/>
                </a:solidFill>
                <a:latin typeface="ProximaNova-Extrabld" charset="0"/>
              </a:rPr>
            </a:br>
            <a:r>
              <a:rPr lang="cs-CZ" sz="2400" dirty="0" smtClean="0">
                <a:solidFill>
                  <a:schemeClr val="bg1"/>
                </a:solidFill>
                <a:latin typeface="ProximaNova-Extrabld" charset="0"/>
              </a:rPr>
              <a:t>A AKTIVNÍ INSTITUCIONÁLNÍ SÍTĚ CM STEZKY V MORAVSKO-SLOVENSKÉM PŘÍHRANIČÍ</a:t>
            </a:r>
            <a:endParaRPr lang="cs-CZ" sz="2400" dirty="0">
              <a:solidFill>
                <a:schemeClr val="bg1"/>
              </a:solidFill>
              <a:latin typeface="ProximaNova-Extrabld" charset="0"/>
            </a:endParaRP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3098" y="665793"/>
            <a:ext cx="1812253" cy="1739179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42"/>
          <a:stretch/>
        </p:blipFill>
        <p:spPr>
          <a:xfrm>
            <a:off x="5734051" y="0"/>
            <a:ext cx="6457948" cy="556696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96796" y="5769203"/>
            <a:ext cx="8490198" cy="977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06185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2" y="0"/>
            <a:ext cx="1218777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69306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7937" y="0"/>
            <a:ext cx="971612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65594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6484" y="-13865"/>
            <a:ext cx="10315074" cy="687503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/>
          <a:srcRect r="2073"/>
          <a:stretch/>
        </p:blipFill>
        <p:spPr>
          <a:xfrm>
            <a:off x="0" y="4507832"/>
            <a:ext cx="2342147" cy="2350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2029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5852" y="-1"/>
            <a:ext cx="548696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3937" y="-1676"/>
            <a:ext cx="4572000" cy="685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75591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" y="1874"/>
            <a:ext cx="12195335" cy="6856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1376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orava-Cyrilometodejska-1min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Morava-Cyrilometodejska-1min.mp4">
            <a:hlinkClick r:id="" action="ppaction://media"/>
          </p:cNvPr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0" y="1"/>
            <a:ext cx="12191999" cy="6867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56894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5147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5519738" y="188913"/>
            <a:ext cx="3313112" cy="1143000"/>
          </a:xfrm>
        </p:spPr>
        <p:txBody>
          <a:bodyPr/>
          <a:lstStyle/>
          <a:p>
            <a:endParaRPr lang="cs-CZ" altLang="cs-CZ" sz="3900" b="1">
              <a:solidFill>
                <a:srgbClr val="CC3300"/>
              </a:solidFill>
            </a:endParaRP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 flipH="1">
            <a:off x="8291513" y="1341439"/>
            <a:ext cx="1333500" cy="503237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altLang="cs-CZ" sz="1200" b="1">
                <a:solidFill>
                  <a:srgbClr val="0033CC"/>
                </a:solidFill>
              </a:rPr>
              <a:t>Cyrilometodějská stezka</a:t>
            </a:r>
          </a:p>
        </p:txBody>
      </p:sp>
      <p:pic>
        <p:nvPicPr>
          <p:cNvPr id="24580" name="Picture 6" descr="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48465" y="1"/>
            <a:ext cx="8424862" cy="686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1" name="Rectangle 7"/>
          <p:cNvSpPr>
            <a:spLocks noChangeArrowheads="1"/>
          </p:cNvSpPr>
          <p:nvPr/>
        </p:nvSpPr>
        <p:spPr bwMode="auto">
          <a:xfrm rot="-5400000">
            <a:off x="-1313892" y="3089056"/>
            <a:ext cx="550316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3200" b="1" dirty="0" smtClean="0">
                <a:solidFill>
                  <a:srgbClr val="CC3300"/>
                </a:solidFill>
              </a:rPr>
              <a:t>Cyrilometodějská stezka</a:t>
            </a:r>
            <a:endParaRPr lang="cs-CZ" altLang="cs-CZ" sz="3200" b="1" dirty="0">
              <a:solidFill>
                <a:srgbClr val="CC3300"/>
              </a:solidFill>
            </a:endParaRPr>
          </a:p>
        </p:txBody>
      </p:sp>
      <p:sp>
        <p:nvSpPr>
          <p:cNvPr id="2" name="Obdélník 1"/>
          <p:cNvSpPr/>
          <p:nvPr/>
        </p:nvSpPr>
        <p:spPr bwMode="auto">
          <a:xfrm>
            <a:off x="1524000" y="0"/>
            <a:ext cx="976544" cy="52322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endParaRPr lang="cs-CZ" sz="2800">
              <a:latin typeface="Times" pitchFamily="1" charset="0"/>
            </a:endParaRPr>
          </a:p>
        </p:txBody>
      </p:sp>
      <p:sp>
        <p:nvSpPr>
          <p:cNvPr id="3" name="Obdélník 2"/>
          <p:cNvSpPr/>
          <p:nvPr/>
        </p:nvSpPr>
        <p:spPr bwMode="auto">
          <a:xfrm>
            <a:off x="1524000" y="0"/>
            <a:ext cx="976544" cy="52322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endParaRPr lang="cs-CZ" sz="2800">
              <a:latin typeface="Times" pitchFamily="1" charset="0"/>
            </a:endParaRPr>
          </a:p>
        </p:txBody>
      </p:sp>
      <p:sp>
        <p:nvSpPr>
          <p:cNvPr id="4" name="Obdélník 3"/>
          <p:cNvSpPr/>
          <p:nvPr/>
        </p:nvSpPr>
        <p:spPr bwMode="auto">
          <a:xfrm>
            <a:off x="2500544" y="5504155"/>
            <a:ext cx="754602" cy="52322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endParaRPr lang="cs-CZ" sz="2800">
              <a:latin typeface="Times" pitchFamily="1" charset="0"/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-1882066" y="985421"/>
            <a:ext cx="914400" cy="52322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endParaRPr lang="cs-CZ" sz="2800">
              <a:latin typeface="Times" pitchFamily="1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1523999" y="-3067"/>
            <a:ext cx="1069160" cy="52322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endParaRPr lang="cs-CZ" sz="2800">
              <a:latin typeface="Times" pitchFamily="1" charset="0"/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1525333" y="6107836"/>
            <a:ext cx="1081597" cy="52322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endParaRPr lang="cs-CZ" sz="2800">
              <a:latin typeface="Times" pitchFamily="1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56040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5261807" y="6257674"/>
            <a:ext cx="2311400" cy="4571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3079641" y="2336095"/>
            <a:ext cx="4167872" cy="12710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2974866" y="3616045"/>
            <a:ext cx="8699898" cy="15286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2514600" algn="l"/>
              </a:tabLst>
            </a:pPr>
            <a:r>
              <a:rPr lang="cs-CZ" sz="2800" b="1" baseline="30000" dirty="0">
                <a:solidFill>
                  <a:srgbClr val="000000"/>
                </a:solidFill>
                <a:latin typeface="ProximaNova-Extrabld" charset="0"/>
              </a:rPr>
              <a:t>Partneři projektu: </a:t>
            </a:r>
            <a:r>
              <a:rPr lang="cs-CZ" sz="2800" b="1" baseline="30000" dirty="0" smtClean="0">
                <a:solidFill>
                  <a:srgbClr val="000000"/>
                </a:solidFill>
                <a:latin typeface="ProximaNova-Extrabld" charset="0"/>
              </a:rPr>
              <a:t>	</a:t>
            </a:r>
            <a:r>
              <a:rPr lang="cs-CZ" sz="2800" baseline="30000" dirty="0" smtClean="0">
                <a:solidFill>
                  <a:srgbClr val="000000"/>
                </a:solidFill>
                <a:latin typeface="ProximaNova-Extrabld" charset="0"/>
              </a:rPr>
              <a:t>Evropská </a:t>
            </a:r>
            <a:r>
              <a:rPr lang="cs-CZ" sz="2800" baseline="30000" dirty="0">
                <a:solidFill>
                  <a:srgbClr val="000000"/>
                </a:solidFill>
                <a:latin typeface="ProximaNova-Extrabld" charset="0"/>
              </a:rPr>
              <a:t>kulturní stezka sv. Cyrila a </a:t>
            </a:r>
            <a:r>
              <a:rPr lang="cs-CZ" sz="2800" baseline="30000" dirty="0" smtClean="0">
                <a:solidFill>
                  <a:srgbClr val="000000"/>
                </a:solidFill>
                <a:latin typeface="ProximaNova-Extrabld" charset="0"/>
              </a:rPr>
              <a:t>Metoděje, Trnavský 	samosprávný kraj, </a:t>
            </a:r>
            <a:r>
              <a:rPr lang="cs-CZ" sz="2800" baseline="30000" dirty="0">
                <a:solidFill>
                  <a:srgbClr val="000000"/>
                </a:solidFill>
                <a:latin typeface="ProximaNova-Extrabld" charset="0"/>
              </a:rPr>
              <a:t>MAS </a:t>
            </a:r>
            <a:r>
              <a:rPr lang="cs-CZ" sz="2800" baseline="30000" dirty="0" err="1">
                <a:solidFill>
                  <a:srgbClr val="000000"/>
                </a:solidFill>
                <a:latin typeface="ProximaNova-Extrabld" charset="0"/>
              </a:rPr>
              <a:t>Buchlov</a:t>
            </a:r>
            <a:r>
              <a:rPr lang="cs-CZ" sz="2800" baseline="30000" dirty="0">
                <a:solidFill>
                  <a:srgbClr val="000000"/>
                </a:solidFill>
                <a:latin typeface="ProximaNova-Extrabld" charset="0"/>
              </a:rPr>
              <a:t>, </a:t>
            </a:r>
            <a:r>
              <a:rPr lang="cs-CZ" sz="2800" baseline="30000" dirty="0" smtClean="0">
                <a:solidFill>
                  <a:srgbClr val="000000"/>
                </a:solidFill>
                <a:latin typeface="ProximaNova-Extrabld" charset="0"/>
              </a:rPr>
              <a:t>Nitranský samosprávný</a:t>
            </a:r>
            <a:r>
              <a:rPr lang="cs-CZ" sz="2800" dirty="0" smtClean="0">
                <a:solidFill>
                  <a:srgbClr val="000000"/>
                </a:solidFill>
                <a:latin typeface="ProximaNova-Extrabld" charset="0"/>
              </a:rPr>
              <a:t> 	</a:t>
            </a:r>
            <a:r>
              <a:rPr lang="cs-CZ" sz="2800" baseline="30000" dirty="0" smtClean="0">
                <a:solidFill>
                  <a:srgbClr val="000000"/>
                </a:solidFill>
                <a:latin typeface="ProximaNova-Extrabld" charset="0"/>
              </a:rPr>
              <a:t>kraj</a:t>
            </a:r>
            <a:r>
              <a:rPr lang="cs-CZ" sz="2800" baseline="30000" dirty="0">
                <a:solidFill>
                  <a:srgbClr val="000000"/>
                </a:solidFill>
                <a:latin typeface="ProximaNova-Extrabld" charset="0"/>
              </a:rPr>
              <a:t>, </a:t>
            </a:r>
            <a:r>
              <a:rPr lang="cs-CZ" sz="2800" baseline="30000" dirty="0" smtClean="0">
                <a:solidFill>
                  <a:srgbClr val="000000"/>
                </a:solidFill>
                <a:latin typeface="ProximaNova-Extrabld" charset="0"/>
              </a:rPr>
              <a:t>Slovenský dom </a:t>
            </a:r>
            <a:r>
              <a:rPr lang="cs-CZ" sz="2800" baseline="30000" dirty="0" err="1" smtClean="0">
                <a:solidFill>
                  <a:srgbClr val="000000"/>
                </a:solidFill>
                <a:latin typeface="ProximaNova-Extrabld" charset="0"/>
              </a:rPr>
              <a:t>Centrope</a:t>
            </a:r>
            <a:r>
              <a:rPr lang="cs-CZ" sz="2800" baseline="30000" dirty="0" smtClean="0">
                <a:solidFill>
                  <a:srgbClr val="000000"/>
                </a:solidFill>
                <a:latin typeface="ProximaNova-Extrabld" charset="0"/>
              </a:rPr>
              <a:t>,</a:t>
            </a:r>
            <a:r>
              <a:rPr lang="cs-CZ" sz="2800" dirty="0" smtClean="0">
                <a:solidFill>
                  <a:srgbClr val="000000"/>
                </a:solidFill>
                <a:latin typeface="ProximaNova-Extrabld" charset="0"/>
              </a:rPr>
              <a:t> </a:t>
            </a:r>
            <a:r>
              <a:rPr lang="cs-CZ" sz="2800" baseline="30000" dirty="0" smtClean="0">
                <a:solidFill>
                  <a:srgbClr val="000000"/>
                </a:solidFill>
                <a:latin typeface="ProximaNova-Extrabld" charset="0"/>
              </a:rPr>
              <a:t>Mendelova </a:t>
            </a:r>
            <a:r>
              <a:rPr lang="cs-CZ" sz="2800" baseline="30000" dirty="0">
                <a:solidFill>
                  <a:srgbClr val="000000"/>
                </a:solidFill>
                <a:latin typeface="ProximaNova-Extrabld" charset="0"/>
              </a:rPr>
              <a:t>univerzita </a:t>
            </a:r>
            <a:r>
              <a:rPr lang="cs-CZ" sz="2800" baseline="30000" dirty="0" smtClean="0">
                <a:solidFill>
                  <a:srgbClr val="000000"/>
                </a:solidFill>
                <a:latin typeface="ProximaNova-Extrabld" charset="0"/>
              </a:rPr>
              <a:t>    	v Brně</a:t>
            </a:r>
            <a:endParaRPr lang="en-US" sz="2800" baseline="30000" dirty="0">
              <a:solidFill>
                <a:srgbClr val="000000"/>
              </a:solidFill>
              <a:latin typeface="ProximaNova-Extrabld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6588" y="959118"/>
            <a:ext cx="1091772" cy="1047749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974866" y="959118"/>
            <a:ext cx="869989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baseline="30000" dirty="0" smtClean="0">
                <a:solidFill>
                  <a:srgbClr val="C6AD33"/>
                </a:solidFill>
                <a:latin typeface="ProximaNova-Extrabld" charset="0"/>
              </a:rPr>
              <a:t>Partnerství a aktivní institucionální sítě Cyrilometodějské stezky v moravsko-slovenském příhraničí</a:t>
            </a:r>
            <a:endParaRPr lang="cs-CZ" sz="4000" b="1" baseline="30000" dirty="0">
              <a:solidFill>
                <a:srgbClr val="C6AD33"/>
              </a:solidFill>
              <a:latin typeface="ProximaNova-Extrabld" charset="0"/>
            </a:endParaRPr>
          </a:p>
        </p:txBody>
      </p:sp>
      <p:sp>
        <p:nvSpPr>
          <p:cNvPr id="15" name="Rectangle 11"/>
          <p:cNvSpPr/>
          <p:nvPr/>
        </p:nvSpPr>
        <p:spPr>
          <a:xfrm>
            <a:off x="2974866" y="5179600"/>
            <a:ext cx="8699898" cy="3795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2514600" algn="l"/>
              </a:tabLst>
            </a:pPr>
            <a:r>
              <a:rPr lang="cs-CZ" sz="2800" b="1" baseline="30000" dirty="0" smtClean="0">
                <a:solidFill>
                  <a:srgbClr val="000000"/>
                </a:solidFill>
                <a:latin typeface="ProximaNova-Extrabld" charset="0"/>
              </a:rPr>
              <a:t>Termín realizace: 	</a:t>
            </a:r>
            <a:r>
              <a:rPr lang="cs-CZ" sz="2800" baseline="30000" dirty="0" smtClean="0">
                <a:solidFill>
                  <a:srgbClr val="000000"/>
                </a:solidFill>
                <a:latin typeface="ProximaNova-Extrabld" charset="0"/>
              </a:rPr>
              <a:t>leden </a:t>
            </a:r>
            <a:r>
              <a:rPr lang="cs-CZ" sz="2800" baseline="30000" dirty="0">
                <a:solidFill>
                  <a:srgbClr val="000000"/>
                </a:solidFill>
                <a:latin typeface="ProximaNova-Extrabld" charset="0"/>
              </a:rPr>
              <a:t>2018 – prosinec </a:t>
            </a:r>
            <a:r>
              <a:rPr lang="cs-CZ" sz="2800" baseline="30000" dirty="0" smtClean="0">
                <a:solidFill>
                  <a:srgbClr val="000000"/>
                </a:solidFill>
                <a:latin typeface="ProximaNova-Extrabld" charset="0"/>
              </a:rPr>
              <a:t>2019 (24 měsíců)</a:t>
            </a:r>
            <a:endParaRPr lang="en-US" sz="2800" baseline="30000" dirty="0">
              <a:solidFill>
                <a:srgbClr val="000000"/>
              </a:solidFill>
              <a:latin typeface="ProximaNova-Extrabld" charset="0"/>
            </a:endParaRPr>
          </a:p>
        </p:txBody>
      </p:sp>
      <p:sp>
        <p:nvSpPr>
          <p:cNvPr id="16" name="Rectangle 11"/>
          <p:cNvSpPr/>
          <p:nvPr/>
        </p:nvSpPr>
        <p:spPr>
          <a:xfrm>
            <a:off x="2974866" y="5613684"/>
            <a:ext cx="8699898" cy="6668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2514600" algn="l"/>
              </a:tabLst>
            </a:pPr>
            <a:r>
              <a:rPr lang="cs-CZ" sz="2800" b="1" baseline="30000" dirty="0" smtClean="0">
                <a:solidFill>
                  <a:srgbClr val="000000"/>
                </a:solidFill>
                <a:latin typeface="ProximaNova-Extrabld" charset="0"/>
              </a:rPr>
              <a:t>Celkový rozpočet: 	</a:t>
            </a:r>
            <a:r>
              <a:rPr lang="cs-CZ" sz="2800" baseline="30000" dirty="0" smtClean="0">
                <a:solidFill>
                  <a:srgbClr val="000000"/>
                </a:solidFill>
                <a:latin typeface="ProximaNova-Extrabld" charset="0"/>
              </a:rPr>
              <a:t>453 101,71 eur</a:t>
            </a:r>
          </a:p>
          <a:p>
            <a:pPr>
              <a:tabLst>
                <a:tab pos="2514600" algn="l"/>
              </a:tabLst>
            </a:pPr>
            <a:r>
              <a:rPr lang="cs-CZ" sz="2800" b="1" baseline="30000" dirty="0">
                <a:solidFill>
                  <a:srgbClr val="000000"/>
                </a:solidFill>
                <a:latin typeface="ProximaNova-Extrabld" charset="0"/>
              </a:rPr>
              <a:t>Celková výše dotace: 	</a:t>
            </a:r>
            <a:r>
              <a:rPr lang="cs-CZ" sz="2800" baseline="30000" dirty="0" smtClean="0">
                <a:solidFill>
                  <a:srgbClr val="000000"/>
                </a:solidFill>
                <a:latin typeface="ProximaNova-Extrabld" charset="0"/>
              </a:rPr>
              <a:t>419 446,46 eur</a:t>
            </a:r>
            <a:endParaRPr lang="en-US" sz="2800" baseline="30000" dirty="0">
              <a:solidFill>
                <a:srgbClr val="000000"/>
              </a:solidFill>
              <a:latin typeface="ProximaNova-Extrabld" charset="0"/>
            </a:endParaRPr>
          </a:p>
        </p:txBody>
      </p:sp>
      <p:sp>
        <p:nvSpPr>
          <p:cNvPr id="17" name="Rectangle 11"/>
          <p:cNvSpPr/>
          <p:nvPr/>
        </p:nvSpPr>
        <p:spPr>
          <a:xfrm>
            <a:off x="2974866" y="3027804"/>
            <a:ext cx="8699898" cy="3795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2514600" algn="l"/>
              </a:tabLst>
            </a:pPr>
            <a:r>
              <a:rPr lang="cs-CZ" sz="2800" b="1" baseline="30000" dirty="0" smtClean="0">
                <a:solidFill>
                  <a:srgbClr val="000000"/>
                </a:solidFill>
                <a:latin typeface="ProximaNova-Extrabld" charset="0"/>
              </a:rPr>
              <a:t>Program: 	</a:t>
            </a:r>
            <a:r>
              <a:rPr lang="cs-CZ" sz="2800" baseline="30000" dirty="0" err="1">
                <a:solidFill>
                  <a:srgbClr val="000000"/>
                </a:solidFill>
                <a:latin typeface="ProximaNova-Extrabld" charset="0"/>
              </a:rPr>
              <a:t>Interreg</a:t>
            </a:r>
            <a:r>
              <a:rPr lang="cs-CZ" sz="2800" baseline="30000" dirty="0">
                <a:solidFill>
                  <a:srgbClr val="000000"/>
                </a:solidFill>
                <a:latin typeface="ProximaNova-Extrabld" charset="0"/>
              </a:rPr>
              <a:t> V-A Slovenská republika – Česká republika</a:t>
            </a:r>
            <a:endParaRPr lang="en-US" sz="2800" baseline="30000" dirty="0">
              <a:solidFill>
                <a:srgbClr val="000000"/>
              </a:solidFill>
              <a:latin typeface="ProximaNova-Extrabld" charset="0"/>
            </a:endParaRPr>
          </a:p>
        </p:txBody>
      </p:sp>
      <p:pic>
        <p:nvPicPr>
          <p:cNvPr id="18" name="Picture 2" descr="http://www.dsomsl.cz/wp-content/uploads/2015/10/spolupr%C3%A1ce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7927" y="4570152"/>
            <a:ext cx="2169094" cy="1859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74640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590550"/>
            <a:ext cx="10515600" cy="5867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4 </a:t>
            </a:r>
            <a:r>
              <a:rPr lang="cs-CZ" b="1" dirty="0"/>
              <a:t>nosné pilíře (cíle projektu</a:t>
            </a:r>
            <a:r>
              <a:rPr lang="cs-CZ" b="1" dirty="0" smtClean="0"/>
              <a:t>):</a:t>
            </a:r>
          </a:p>
          <a:p>
            <a:pPr marL="0" indent="0">
              <a:buNone/>
            </a:pPr>
            <a:endParaRPr lang="cs-CZ" sz="1300" dirty="0" smtClean="0"/>
          </a:p>
          <a:p>
            <a:pPr marL="800100" indent="-457200">
              <a:buFont typeface="Wingdings" panose="05000000000000000000" pitchFamily="2" charset="2"/>
              <a:buChar char="Ø"/>
            </a:pPr>
            <a:r>
              <a:rPr lang="cs-CZ" dirty="0" smtClean="0"/>
              <a:t>Definování </a:t>
            </a:r>
            <a:r>
              <a:rPr lang="cs-CZ" dirty="0"/>
              <a:t>tématu stezky v příhraničním území vycházející z kulturního a historického dědictví Velké Moravy; </a:t>
            </a:r>
            <a:endParaRPr lang="cs-CZ" dirty="0" smtClean="0"/>
          </a:p>
          <a:p>
            <a:pPr marL="800100" indent="-457200">
              <a:buFont typeface="Wingdings" panose="05000000000000000000" pitchFamily="2" charset="2"/>
              <a:buChar char="Ø"/>
            </a:pPr>
            <a:r>
              <a:rPr lang="cs-CZ" dirty="0"/>
              <a:t>Posílení sítě partnerů Cyrilometodějské stezky o subjekty veřejného a soukromého sektoru; </a:t>
            </a:r>
          </a:p>
          <a:p>
            <a:pPr marL="800100" indent="-457200">
              <a:buFont typeface="Wingdings" panose="05000000000000000000" pitchFamily="2" charset="2"/>
              <a:buChar char="Ø"/>
            </a:pPr>
            <a:r>
              <a:rPr lang="cs-CZ" dirty="0" smtClean="0"/>
              <a:t>Vypracování </a:t>
            </a:r>
            <a:r>
              <a:rPr lang="cs-CZ" dirty="0"/>
              <a:t>Strategie rozvoje Cyrilometodějské stezky v příhraničním území; </a:t>
            </a:r>
            <a:endParaRPr lang="cs-CZ" dirty="0" smtClean="0"/>
          </a:p>
          <a:p>
            <a:pPr marL="800100" indent="-457200">
              <a:buFont typeface="Wingdings" panose="05000000000000000000" pitchFamily="2" charset="2"/>
              <a:buChar char="Ø"/>
            </a:pPr>
            <a:r>
              <a:rPr lang="cs-CZ" dirty="0" smtClean="0"/>
              <a:t>Aplikace </a:t>
            </a:r>
            <a:r>
              <a:rPr lang="cs-CZ" dirty="0"/>
              <a:t>strategie formou pilotních akčních plánů a cílené propagace. Akční plány využívající procesu plánování zdola se zapojením místních obyvatel, subjektů veřejného a soukromého sektoru (cílových skupin) budou podporou podnikání, investic a rozvoje cestovního ruchu v příhraničí.</a:t>
            </a:r>
          </a:p>
        </p:txBody>
      </p:sp>
    </p:spTree>
    <p:extLst>
      <p:ext uri="{BB962C8B-B14F-4D97-AF65-F5344CB8AC3E}">
        <p14:creationId xmlns:p14="http://schemas.microsoft.com/office/powerpoint/2010/main" xmlns="" val="116136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75" y="0"/>
            <a:ext cx="486736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4095" y="0"/>
            <a:ext cx="4867360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152400"/>
            <a:ext cx="1219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Pilíř 1 Tematické vymezení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92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/>
          <a:srcRect l="8349" r="8915"/>
          <a:stretch/>
        </p:blipFill>
        <p:spPr>
          <a:xfrm>
            <a:off x="44449" y="152400"/>
            <a:ext cx="4027055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/>
          <a:srcRect l="9012" r="8823"/>
          <a:stretch/>
        </p:blipFill>
        <p:spPr>
          <a:xfrm>
            <a:off x="4115953" y="152400"/>
            <a:ext cx="3999347" cy="6858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/>
          <a:srcRect l="9367" r="9812"/>
          <a:stretch/>
        </p:blipFill>
        <p:spPr>
          <a:xfrm>
            <a:off x="8115300" y="152400"/>
            <a:ext cx="3933826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0" y="152400"/>
            <a:ext cx="1219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Pilíř 1 Strategické lokality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0402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/>
          <a:srcRect l="22197" r="23409"/>
          <a:stretch/>
        </p:blipFill>
        <p:spPr>
          <a:xfrm>
            <a:off x="5964779" y="495300"/>
            <a:ext cx="6152752" cy="6362700"/>
          </a:xfrm>
          <a:prstGeom prst="rect">
            <a:avLst/>
          </a:prstGeom>
        </p:spPr>
      </p:pic>
      <p:pic>
        <p:nvPicPr>
          <p:cNvPr id="3" name="Obrázek 2">
            <a:hlinkClick r:id="rId3"/>
          </p:cNvPr>
          <p:cNvPicPr>
            <a:picLocks noChangeAspect="1"/>
          </p:cNvPicPr>
          <p:nvPr/>
        </p:nvPicPr>
        <p:blipFill rotWithShape="1">
          <a:blip r:embed="rId4"/>
          <a:srcRect l="23594" r="24532"/>
          <a:stretch/>
        </p:blipFill>
        <p:spPr>
          <a:xfrm>
            <a:off x="95249" y="495300"/>
            <a:ext cx="5832687" cy="63246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32266"/>
            <a:ext cx="1219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Pilíř 1 Databáze strategických lokalit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78751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57225" y="523875"/>
            <a:ext cx="8505825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baseline="30000" dirty="0">
                <a:solidFill>
                  <a:srgbClr val="C6AD33"/>
                </a:solidFill>
                <a:latin typeface="ProximaNova-Extrabld" charset="0"/>
              </a:rPr>
              <a:t>Analýza </a:t>
            </a:r>
            <a:r>
              <a:rPr lang="cs-CZ" sz="4000" b="1" baseline="30000" dirty="0" err="1">
                <a:solidFill>
                  <a:srgbClr val="C6AD33"/>
                </a:solidFill>
                <a:latin typeface="ProximaNova-Extrabld" charset="0"/>
              </a:rPr>
              <a:t>stakeholderů</a:t>
            </a:r>
            <a:endParaRPr lang="cs-CZ" sz="4000" b="1" baseline="30000" dirty="0">
              <a:solidFill>
                <a:srgbClr val="C6AD33"/>
              </a:solidFill>
              <a:latin typeface="ProximaNova-Extrabld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/>
          </p:nvPr>
        </p:nvGraphicFramePr>
        <p:xfrm>
          <a:off x="657225" y="1188482"/>
          <a:ext cx="10858500" cy="388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4625"/>
                <a:gridCol w="2714625"/>
                <a:gridCol w="2714625"/>
                <a:gridCol w="271462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Administrativní jednotky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Neziskové organizace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Subjekty cestovního ruchu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Evropské</a:t>
                      </a:r>
                      <a:r>
                        <a:rPr lang="cs-CZ" sz="1600" baseline="0" dirty="0" smtClean="0"/>
                        <a:t> instituce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Ministerstva</a:t>
                      </a:r>
                      <a:endParaRPr lang="cs-CZ" sz="16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Výzkumné organizace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Národní, krajské</a:t>
                      </a:r>
                      <a:r>
                        <a:rPr lang="cs-CZ" sz="1600" baseline="0" dirty="0" smtClean="0"/>
                        <a:t> a oblastní</a:t>
                      </a:r>
                      <a:r>
                        <a:rPr lang="cs-CZ" sz="1600" dirty="0" smtClean="0"/>
                        <a:t> turistické organizace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Rada Evropy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Krajské samosprávy</a:t>
                      </a:r>
                      <a:r>
                        <a:rPr lang="cs-CZ" sz="1600" baseline="0" dirty="0" smtClean="0"/>
                        <a:t>, města a obce (s jejich specializovanými odbory)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Kulturní instituce (muzea, knihovny, galerie</a:t>
                      </a:r>
                      <a:r>
                        <a:rPr lang="cs-CZ" sz="1600" baseline="0" dirty="0" smtClean="0"/>
                        <a:t> atd.)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Kulturní a akademické</a:t>
                      </a:r>
                      <a:r>
                        <a:rPr lang="cs-CZ" sz="1600" baseline="0" dirty="0" smtClean="0"/>
                        <a:t> instituce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Evropský</a:t>
                      </a:r>
                      <a:r>
                        <a:rPr lang="cs-CZ" sz="1600" baseline="0" dirty="0" smtClean="0"/>
                        <a:t> parlament, Evropská komise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Místní rozvojové</a:t>
                      </a:r>
                      <a:r>
                        <a:rPr lang="cs-CZ" sz="1600" baseline="0" dirty="0" smtClean="0"/>
                        <a:t> agentury</a:t>
                      </a:r>
                      <a:endParaRPr lang="cs-CZ" sz="16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Místní akční skupiny a mikroregiony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Asociace</a:t>
                      </a:r>
                      <a:r>
                        <a:rPr lang="cs-CZ" sz="1600" baseline="0" dirty="0" smtClean="0"/>
                        <a:t> hotelů a restaurací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Evropský institut kulturních</a:t>
                      </a:r>
                      <a:r>
                        <a:rPr lang="cs-CZ" sz="1600" baseline="0" dirty="0" smtClean="0"/>
                        <a:t> stezek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6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Nadace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Asociace cestovních kanceláří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Dotační</a:t>
                      </a:r>
                      <a:r>
                        <a:rPr lang="cs-CZ" sz="1600" baseline="0" dirty="0" smtClean="0"/>
                        <a:t> p</a:t>
                      </a:r>
                      <a:r>
                        <a:rPr lang="cs-CZ" sz="1600" dirty="0" smtClean="0"/>
                        <a:t>rogramy Evropské unie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Církevní instituce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Provozovatelé služeb</a:t>
                      </a:r>
                      <a:r>
                        <a:rPr lang="cs-CZ" sz="1600" baseline="0" dirty="0" smtClean="0"/>
                        <a:t> v cestovním ruchu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Průvodci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714500" y="5412551"/>
            <a:ext cx="8743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Kulturní </a:t>
            </a:r>
            <a:r>
              <a:rPr lang="cs-CZ" dirty="0">
                <a:solidFill>
                  <a:srgbClr val="C00000"/>
                </a:solidFill>
              </a:rPr>
              <a:t>dědictví je </a:t>
            </a:r>
            <a:r>
              <a:rPr lang="cs-CZ" dirty="0" smtClean="0">
                <a:solidFill>
                  <a:srgbClr val="C00000"/>
                </a:solidFill>
              </a:rPr>
              <a:t>pevný základ </a:t>
            </a:r>
            <a:r>
              <a:rPr lang="cs-CZ" dirty="0">
                <a:solidFill>
                  <a:srgbClr val="C00000"/>
                </a:solidFill>
              </a:rPr>
              <a:t>pro budování sítě </a:t>
            </a:r>
            <a:r>
              <a:rPr lang="cs-CZ" dirty="0" err="1" smtClean="0">
                <a:solidFill>
                  <a:srgbClr val="C00000"/>
                </a:solidFill>
              </a:rPr>
              <a:t>stakeholderů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>
                <a:solidFill>
                  <a:srgbClr val="C00000"/>
                </a:solidFill>
              </a:rPr>
              <a:t>od ministerstev 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a samosprávných celků až </a:t>
            </a:r>
            <a:r>
              <a:rPr lang="cs-CZ" dirty="0">
                <a:solidFill>
                  <a:srgbClr val="C00000"/>
                </a:solidFill>
              </a:rPr>
              <a:t>po univerzity, neziskové organizace a turistické organizace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0" y="32266"/>
            <a:ext cx="1219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Pilíř 2 Analýza </a:t>
            </a:r>
            <a:r>
              <a:rPr lang="cs-CZ" dirty="0" err="1" smtClean="0">
                <a:solidFill>
                  <a:srgbClr val="C00000"/>
                </a:solidFill>
              </a:rPr>
              <a:t>stakeholderů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198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/>
          <a:srcRect l="34016" t="10172" r="33712"/>
          <a:stretch/>
        </p:blipFill>
        <p:spPr>
          <a:xfrm>
            <a:off x="662708" y="161925"/>
            <a:ext cx="3934691" cy="616036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/>
          <a:srcRect l="10656" t="13483" r="10406" b="11256"/>
          <a:stretch/>
        </p:blipFill>
        <p:spPr>
          <a:xfrm>
            <a:off x="4948958" y="401598"/>
            <a:ext cx="7157317" cy="383857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/>
          <a:srcRect l="10703" t="13574" r="10781" b="12658"/>
          <a:stretch/>
        </p:blipFill>
        <p:spPr>
          <a:xfrm>
            <a:off x="-410154" y="3009900"/>
            <a:ext cx="7083137" cy="374332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0" y="32266"/>
            <a:ext cx="1219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Pilíř 2 Metodika pro Analýzu </a:t>
            </a:r>
            <a:r>
              <a:rPr lang="cs-CZ" dirty="0" err="1" smtClean="0">
                <a:solidFill>
                  <a:srgbClr val="C00000"/>
                </a:solidFill>
              </a:rPr>
              <a:t>stakeholderů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6382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hlinkClick r:id="rId3"/>
          </p:cNvPr>
          <p:cNvPicPr>
            <a:picLocks noChangeAspect="1"/>
          </p:cNvPicPr>
          <p:nvPr/>
        </p:nvPicPr>
        <p:blipFill rotWithShape="1">
          <a:blip r:embed="rId4"/>
          <a:srcRect l="12931" t="8985" r="11563" b="17551"/>
          <a:stretch/>
        </p:blipFill>
        <p:spPr>
          <a:xfrm>
            <a:off x="357838" y="401598"/>
            <a:ext cx="11625503" cy="63627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0" y="32266"/>
            <a:ext cx="1219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Pilíř 2 Dotazníkové šetření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9763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hlinkClick r:id="rId2"/>
          </p:cNvPr>
          <p:cNvPicPr>
            <a:picLocks noChangeAspect="1"/>
          </p:cNvPicPr>
          <p:nvPr/>
        </p:nvPicPr>
        <p:blipFill rotWithShape="1">
          <a:blip r:embed="rId3"/>
          <a:srcRect l="25682" r="26818" b="3434"/>
          <a:stretch/>
        </p:blipFill>
        <p:spPr>
          <a:xfrm>
            <a:off x="147782" y="353290"/>
            <a:ext cx="5791200" cy="662247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00125" y="117763"/>
            <a:ext cx="48724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32266"/>
            <a:ext cx="1219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Pilíř 4 Databáze dobrých praxí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52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4572914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6623049" y="3238500"/>
            <a:ext cx="652653" cy="13970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6523090" y="4128592"/>
            <a:ext cx="3864355" cy="6258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200" b="0" i="0" u="none" strike="noStrike" baseline="30000" dirty="0" smtClean="0">
                <a:solidFill>
                  <a:srgbClr val="2C2C75"/>
                </a:solidFill>
                <a:latin typeface="ProximaNova-Extrabld" charset="0"/>
              </a:rPr>
              <a:t>DĚKUJI VÁM</a:t>
            </a:r>
          </a:p>
        </p:txBody>
      </p:sp>
      <p:sp>
        <p:nvSpPr>
          <p:cNvPr id="10" name="Rectangle 9"/>
          <p:cNvSpPr/>
          <p:nvPr/>
        </p:nvSpPr>
        <p:spPr>
          <a:xfrm>
            <a:off x="6542839" y="4615904"/>
            <a:ext cx="407274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200" b="0" i="0" u="none" strike="noStrike" baseline="30000" dirty="0" smtClean="0">
                <a:solidFill>
                  <a:srgbClr val="2C2C75"/>
                </a:solidFill>
                <a:latin typeface="ProximaNova-Regular" charset="0"/>
              </a:rPr>
              <a:t>ZA POZORNOST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5133" y="5636424"/>
            <a:ext cx="1422400" cy="508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387445" y="590551"/>
            <a:ext cx="1091772" cy="1047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70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2665</TotalTime>
  <Words>266</Words>
  <Application>Microsoft Office PowerPoint</Application>
  <PresentationFormat>Vlastní</PresentationFormat>
  <Paragraphs>57</Paragraphs>
  <Slides>19</Slides>
  <Notes>8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Office Theme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Renáta Polišenská</cp:lastModifiedBy>
  <cp:revision>143</cp:revision>
  <dcterms:created xsi:type="dcterms:W3CDTF">2017-02-27T10:55:07Z</dcterms:created>
  <dcterms:modified xsi:type="dcterms:W3CDTF">2018-11-21T08:19:44Z</dcterms:modified>
</cp:coreProperties>
</file>