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71" r:id="rId4"/>
    <p:sldId id="269" r:id="rId5"/>
    <p:sldId id="280" r:id="rId6"/>
    <p:sldId id="263" r:id="rId7"/>
    <p:sldId id="258" r:id="rId8"/>
    <p:sldId id="273" r:id="rId9"/>
    <p:sldId id="262" r:id="rId10"/>
    <p:sldId id="275" r:id="rId11"/>
    <p:sldId id="278" r:id="rId12"/>
    <p:sldId id="282" r:id="rId13"/>
    <p:sldId id="281" r:id="rId14"/>
    <p:sldId id="276" r:id="rId15"/>
    <p:sldId id="283" r:id="rId16"/>
    <p:sldId id="284" r:id="rId17"/>
    <p:sldId id="259" r:id="rId18"/>
  </p:sldIdLst>
  <p:sldSz cx="12192000" cy="6858000"/>
  <p:notesSz cx="6784975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92290" autoAdjust="0"/>
  </p:normalViewPr>
  <p:slideViewPr>
    <p:cSldViewPr snapToGrid="0" snapToObjects="1">
      <p:cViewPr varScale="1">
        <p:scale>
          <a:sx n="62" d="100"/>
          <a:sy n="62" d="100"/>
        </p:scale>
        <p:origin x="6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0A08CE5-4FDE-476A-B877-095124A66A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702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88E316A-E39B-4991-95DF-E041DA8FA9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3250" y="0"/>
            <a:ext cx="2940156" cy="49702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289A7A60-479D-44CF-B887-9EDFE1D2A1B5}" type="datetimeFigureOut">
              <a:rPr lang="cs-CZ" smtClean="0"/>
              <a:t>21.11.2018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AADFF5-1B0C-4D4D-A7A4-04E64602A5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2"/>
            <a:ext cx="2940156" cy="497019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268C394-36AE-45B9-A2C8-5B0E214FD7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3250" y="9408982"/>
            <a:ext cx="2940156" cy="497019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6AF481AD-2A96-41FD-816C-114157D28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310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702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3250" y="0"/>
            <a:ext cx="2940156" cy="49702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666C65C7-F810-3B41-B6D2-67526456EAEE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498" y="4767262"/>
            <a:ext cx="5427980" cy="3900488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2"/>
            <a:ext cx="2940156" cy="497019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3250" y="9408982"/>
            <a:ext cx="2940156" cy="497019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6885FC0A-6B53-1949-806E-E2001C571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1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5FC0A-6B53-1949-806E-E2001C571C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8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5FC0A-6B53-1949-806E-E2001C571C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51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5FC0A-6B53-1949-806E-E2001C571C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2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5FC0A-6B53-1949-806E-E2001C571C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58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5FC0A-6B53-1949-806E-E2001C571C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50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5FC0A-6B53-1949-806E-E2001C571C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85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5FC0A-6B53-1949-806E-E2001C571C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6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2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5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10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2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7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11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1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6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5895F-D8E8-2B44-B406-9E785700E793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2A009-3545-D149-AD18-B25661BB8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jpeg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5.gif"/><Relationship Id="rId9" Type="http://schemas.openxmlformats.org/officeDocument/2006/relationships/image" Target="../media/image40.png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2.emf"/><Relationship Id="rId4" Type="http://schemas.openxmlformats.org/officeDocument/2006/relationships/hyperlink" Target="mailto:info@cyril-methodius.e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e.int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em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elehrad/videos/vb.1779292862292637/287461611867699/?type=2&amp;theater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412" y="-147795"/>
            <a:ext cx="12337473" cy="701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60" y="4904569"/>
            <a:ext cx="1422400" cy="50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800" y="3727318"/>
            <a:ext cx="58439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aseline="30000" dirty="0">
                <a:solidFill>
                  <a:schemeClr val="bg1"/>
                </a:solidFill>
                <a:latin typeface="ProximaNova-Extrabld" charset="0"/>
              </a:rPr>
              <a:t>Cyrilometodějská stezka</a:t>
            </a:r>
          </a:p>
          <a:p>
            <a:r>
              <a:rPr lang="cs-CZ" sz="3600" baseline="30000" dirty="0">
                <a:solidFill>
                  <a:schemeClr val="bg1"/>
                </a:solidFill>
                <a:latin typeface="ProximaNova-Extrabld" charset="0"/>
              </a:rPr>
              <a:t>Příležitost pro interpretaci kulturního </a:t>
            </a:r>
          </a:p>
          <a:p>
            <a:r>
              <a:rPr lang="cs-CZ" sz="3600" baseline="30000" dirty="0">
                <a:solidFill>
                  <a:schemeClr val="bg1"/>
                </a:solidFill>
                <a:latin typeface="ProximaNova-Extrabld" charset="0"/>
              </a:rPr>
              <a:t>dědictví a regionální rozvoj </a:t>
            </a:r>
          </a:p>
          <a:p>
            <a:endParaRPr lang="cs-CZ" sz="3600" baseline="30000" dirty="0">
              <a:solidFill>
                <a:schemeClr val="bg1"/>
              </a:solidFill>
              <a:latin typeface="ProximaNova-Extrabld" charset="0"/>
            </a:endParaRPr>
          </a:p>
          <a:p>
            <a:endParaRPr lang="cs-CZ" sz="3600" baseline="30000" dirty="0">
              <a:solidFill>
                <a:schemeClr val="bg1"/>
              </a:solidFill>
              <a:latin typeface="ProximaNova-Extrabld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8801" y="5434922"/>
            <a:ext cx="56711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b="1" baseline="30000" dirty="0">
                <a:solidFill>
                  <a:schemeClr val="bg1"/>
                </a:solidFill>
                <a:latin typeface="ProximaNova-Regular" charset="0"/>
              </a:rPr>
              <a:t>Velehrad,</a:t>
            </a:r>
            <a:r>
              <a:rPr lang="cs-CZ" sz="2600" b="1" dirty="0">
                <a:solidFill>
                  <a:schemeClr val="bg1"/>
                </a:solidFill>
                <a:latin typeface="ProximaNova-Regular" charset="0"/>
              </a:rPr>
              <a:t> </a:t>
            </a:r>
            <a:r>
              <a:rPr lang="cs-CZ" sz="2600" b="1" baseline="30000" dirty="0">
                <a:solidFill>
                  <a:schemeClr val="bg1"/>
                </a:solidFill>
                <a:latin typeface="ProximaNova-Regular" charset="0"/>
              </a:rPr>
              <a:t>21. 11. 2018, Martina Janochová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5C69CA-4D68-49AB-B689-ECA474DFE40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596636"/>
            <a:ext cx="2533650" cy="15696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C9AAC1D-4C43-45FC-B17A-93C423191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819" y="-1645666"/>
            <a:ext cx="6013917" cy="85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85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38600" y="224532"/>
            <a:ext cx="3845337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AKTIVITY sdružení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Networking </a:t>
            </a:r>
          </a:p>
          <a:p>
            <a:pPr marL="285750" indent="-285750">
              <a:buFontTx/>
              <a:buChar char="-"/>
            </a:pPr>
            <a:r>
              <a:rPr lang="cs-CZ" dirty="0"/>
              <a:t>Akce pro členy/partnery i veřejnost</a:t>
            </a:r>
          </a:p>
          <a:p>
            <a:pPr marL="285750" indent="-285750">
              <a:buFontTx/>
              <a:buChar char="-"/>
            </a:pPr>
            <a:r>
              <a:rPr lang="cs-CZ" dirty="0"/>
              <a:t>Komunikace, propagace CM odkazu</a:t>
            </a:r>
          </a:p>
          <a:p>
            <a:pPr marL="285750" indent="-285750">
              <a:buFontTx/>
              <a:buChar char="-"/>
            </a:pPr>
            <a:r>
              <a:rPr lang="en-US" dirty="0"/>
              <a:t>P</a:t>
            </a:r>
            <a:r>
              <a:rPr lang="cs-CZ" dirty="0" err="1"/>
              <a:t>outnictví</a:t>
            </a:r>
            <a:r>
              <a:rPr lang="cs-CZ" dirty="0"/>
              <a:t>, značení poutních tras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cs-CZ" dirty="0"/>
              <a:t>Řízení a financování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Pr</a:t>
            </a:r>
            <a:r>
              <a:rPr lang="cs-CZ" dirty="0" err="1"/>
              <a:t>ojekty</a:t>
            </a:r>
            <a:r>
              <a:rPr lang="cs-CZ" dirty="0"/>
              <a:t> od lokálních po nadnárodní</a:t>
            </a:r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11" y="2791316"/>
            <a:ext cx="3028400" cy="380332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045" y="3382252"/>
            <a:ext cx="4250948" cy="283396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357" y="42951"/>
            <a:ext cx="4064636" cy="266029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832" y="5556227"/>
            <a:ext cx="3111649" cy="136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3" y="2662438"/>
            <a:ext cx="3618529" cy="380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965040" y="279131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97D9CEC-5310-41E5-807A-D52A72714BB6}"/>
              </a:ext>
            </a:extLst>
          </p:cNvPr>
          <p:cNvSpPr txBox="1"/>
          <p:nvPr/>
        </p:nvSpPr>
        <p:spPr>
          <a:xfrm>
            <a:off x="20439" y="2228698"/>
            <a:ext cx="18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Výstava</a:t>
            </a:r>
            <a:r>
              <a:rPr lang="cs-CZ" dirty="0"/>
              <a:t> </a:t>
            </a:r>
            <a:r>
              <a:rPr lang="cs-CZ" sz="1600" dirty="0"/>
              <a:t>Staré</a:t>
            </a:r>
            <a:r>
              <a:rPr lang="cs-CZ" dirty="0"/>
              <a:t> </a:t>
            </a:r>
            <a:r>
              <a:rPr lang="cs-CZ" sz="1600" dirty="0"/>
              <a:t>Město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F5185E4-DF16-459F-84E7-1F63AADA53ED}"/>
              </a:ext>
            </a:extLst>
          </p:cNvPr>
          <p:cNvSpPr txBox="1"/>
          <p:nvPr/>
        </p:nvSpPr>
        <p:spPr>
          <a:xfrm>
            <a:off x="271610" y="6522220"/>
            <a:ext cx="3235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Vizualizace značení Uherské Hradiště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675CC35-0E5F-47D9-9171-475BDDD35C56}"/>
              </a:ext>
            </a:extLst>
          </p:cNvPr>
          <p:cNvSpPr txBox="1"/>
          <p:nvPr/>
        </p:nvSpPr>
        <p:spPr>
          <a:xfrm>
            <a:off x="7983933" y="2761306"/>
            <a:ext cx="3683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CM putování pro veřejnost Nitra-</a:t>
            </a:r>
            <a:r>
              <a:rPr lang="cs-CZ" sz="1600" dirty="0" err="1"/>
              <a:t>Dražovce</a:t>
            </a:r>
            <a:endParaRPr lang="cs-CZ" sz="1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3F6745A-A1BA-41B1-8C86-752C39403F30}"/>
              </a:ext>
            </a:extLst>
          </p:cNvPr>
          <p:cNvSpPr txBox="1"/>
          <p:nvPr/>
        </p:nvSpPr>
        <p:spPr>
          <a:xfrm>
            <a:off x="7856778" y="6296489"/>
            <a:ext cx="3895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Veligrad</a:t>
            </a:r>
            <a:r>
              <a:rPr lang="cs-CZ" sz="1600" dirty="0"/>
              <a:t> – boj o hradiště, Modrá u Velehradu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BD1C30-860A-4B7F-8B2B-C22E2AC28215}"/>
              </a:ext>
            </a:extLst>
          </p:cNvPr>
          <p:cNvSpPr txBox="1"/>
          <p:nvPr/>
        </p:nvSpPr>
        <p:spPr>
          <a:xfrm>
            <a:off x="4435134" y="2480341"/>
            <a:ext cx="271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Veletrh cestovního ruchu Brno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1AE9EDB-D09B-4E84-9743-A7DDB87DC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63" y="-201681"/>
            <a:ext cx="3660209" cy="24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27808" y="317757"/>
            <a:ext cx="472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b="1" dirty="0"/>
              <a:t> NETWORKING </a:t>
            </a:r>
          </a:p>
          <a:p>
            <a:pPr lvl="0"/>
            <a:endParaRPr lang="cs-CZ" b="1" dirty="0"/>
          </a:p>
          <a:p>
            <a:pPr lvl="0"/>
            <a:r>
              <a:rPr lang="cs-CZ" b="1" dirty="0"/>
              <a:t>  </a:t>
            </a:r>
            <a:r>
              <a:rPr lang="cs-CZ" dirty="0"/>
              <a:t>Členové - řádní a přidruž. - 18 subjektů, 6 zemí</a:t>
            </a:r>
          </a:p>
          <a:p>
            <a:pPr lvl="0"/>
            <a:r>
              <a:rPr lang="cs-CZ" dirty="0"/>
              <a:t>  Projektoví partneři - 50 osob</a:t>
            </a:r>
          </a:p>
          <a:p>
            <a:pPr lvl="0"/>
            <a:r>
              <a:rPr lang="cs-CZ" dirty="0"/>
              <a:t>  Stakeholdeři z různých sektorů - X00 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    </a:t>
            </a:r>
          </a:p>
          <a:p>
            <a:pPr lvl="0"/>
            <a:r>
              <a:rPr lang="cs-CZ" dirty="0"/>
              <a:t>  </a:t>
            </a:r>
          </a:p>
        </p:txBody>
      </p:sp>
      <p:pic>
        <p:nvPicPr>
          <p:cNvPr id="2064" name="Obrázek 2" descr="http://www.runczech.com/file/edee/2015/11/zk_znacka_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r="5782"/>
          <a:stretch>
            <a:fillRect/>
          </a:stretch>
        </p:blipFill>
        <p:spPr bwMode="auto">
          <a:xfrm>
            <a:off x="1909471" y="334415"/>
            <a:ext cx="1499393" cy="60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Obrázek 3" descr="http://www.ccrvm.cz/!lib/static/images/logo_vychodni_morava_f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6296" r="9428" b="9259"/>
          <a:stretch>
            <a:fillRect/>
          </a:stretch>
        </p:blipFill>
        <p:spPr bwMode="auto">
          <a:xfrm>
            <a:off x="2107588" y="1135147"/>
            <a:ext cx="1150157" cy="80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Obrázek 5" descr="http://www.posejdon.cz/wp-content/uploads/logo-ms-kraj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96" y="5027742"/>
            <a:ext cx="1621740" cy="50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Obrázek 6" descr="https://www.kr-olomoucky.cz/download.html?id=199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r="3867"/>
          <a:stretch>
            <a:fillRect/>
          </a:stretch>
        </p:blipFill>
        <p:spPr bwMode="auto">
          <a:xfrm>
            <a:off x="1776628" y="3925600"/>
            <a:ext cx="1602497" cy="76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Obrázek 7" descr="http://www.kst.sk/images/stories/2014/Loga/nr_logo_kraja-292x114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457" y="834509"/>
            <a:ext cx="2226365" cy="86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Obrázek 8" descr="http://www.ezahorie.sk/images/stories/logo%20tsk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4063"/>
          <a:stretch>
            <a:fillRect/>
          </a:stretch>
        </p:blipFill>
        <p:spPr bwMode="auto">
          <a:xfrm>
            <a:off x="8278457" y="1951875"/>
            <a:ext cx="2241983" cy="92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Obrázek 9" descr="http://www.visitnitra.eu/wp-content/uploads/2016/01/logo-160x7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832" y="4608719"/>
            <a:ext cx="1400927" cy="6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a.mktgcdn.com/p/TXCfhpi6Z6so6qURzUyrwHLt_DH5wK_PK9jEyf6LTUs/1.0000/150x15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1333"/>
          <a:stretch>
            <a:fillRect/>
          </a:stretch>
        </p:blipFill>
        <p:spPr bwMode="auto">
          <a:xfrm>
            <a:off x="1972363" y="3053897"/>
            <a:ext cx="1270502" cy="74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Obrázek 11" descr="http://archeol.sav.sk/files/logo-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69" y="5639986"/>
            <a:ext cx="1004063" cy="9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Obrázek 12" descr="http://www.iufs.sk/images/logos/uk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31" y="5555764"/>
            <a:ext cx="1100138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Obrázek 14" descr="http://www.mocenok.sk/assets/images/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"/>
          <a:stretch>
            <a:fillRect/>
          </a:stretch>
        </p:blipFill>
        <p:spPr bwMode="auto">
          <a:xfrm>
            <a:off x="4134854" y="5639986"/>
            <a:ext cx="2524055" cy="95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9" descr="http://landarch-competition2014.web.auth.gr/wp-content/uploads/2014/03/Thessaloniki_log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97" y="5576600"/>
            <a:ext cx="1778873" cy="110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Obrázek 21" descr="profilová fotka uživatele Zoborský skrášľovací spolo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380" y="5536676"/>
            <a:ext cx="935753" cy="93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ek 24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03" y="1987742"/>
            <a:ext cx="3504915" cy="27048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97" y="3317463"/>
            <a:ext cx="1898735" cy="795877"/>
          </a:xfrm>
          <a:prstGeom prst="rect">
            <a:avLst/>
          </a:prstGeom>
        </p:spPr>
      </p:pic>
      <p:pic>
        <p:nvPicPr>
          <p:cNvPr id="1026" name="Picture 2" descr="C:\Users\janochova\Desktop\BROZURA\JMK\LOGO_CZ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20" y="1799925"/>
            <a:ext cx="2105490" cy="148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14EBE87-EF5A-4875-BDC4-8D76A831E70A}"/>
              </a:ext>
            </a:extLst>
          </p:cNvPr>
          <p:cNvSpPr txBox="1"/>
          <p:nvPr/>
        </p:nvSpPr>
        <p:spPr>
          <a:xfrm>
            <a:off x="3837105" y="4946155"/>
            <a:ext cx="406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Noví členové: TB Nin, </a:t>
            </a:r>
            <a:r>
              <a:rPr lang="cs-CZ" dirty="0" err="1">
                <a:solidFill>
                  <a:srgbClr val="FF0000"/>
                </a:solidFill>
              </a:rPr>
              <a:t>Brezje</a:t>
            </a:r>
            <a:r>
              <a:rPr lang="cs-CZ" dirty="0">
                <a:solidFill>
                  <a:srgbClr val="FF0000"/>
                </a:solidFill>
              </a:rPr>
              <a:t>, SS </a:t>
            </a:r>
            <a:r>
              <a:rPr lang="cs-CZ" dirty="0" err="1">
                <a:solidFill>
                  <a:srgbClr val="FF0000"/>
                </a:solidFill>
              </a:rPr>
              <a:t>Budapest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87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14DC0-463A-4EED-9E01-E96A9C54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A26444-D268-48DC-928A-18B3F37E4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828807C-F5CE-4347-9FFE-9E837251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753568"/>
            <a:ext cx="10515600" cy="609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8E637B7-AEBC-44B7-AB79-E5A3D28754B5}"/>
              </a:ext>
            </a:extLst>
          </p:cNvPr>
          <p:cNvSpPr txBox="1"/>
          <p:nvPr/>
        </p:nvSpPr>
        <p:spPr>
          <a:xfrm>
            <a:off x="2814320" y="314960"/>
            <a:ext cx="6968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Výhled CM poutních tras ve střední Evropě (hvězdice)</a:t>
            </a:r>
          </a:p>
        </p:txBody>
      </p:sp>
    </p:spTree>
    <p:extLst>
      <p:ext uri="{BB962C8B-B14F-4D97-AF65-F5344CB8AC3E}">
        <p14:creationId xmlns:p14="http://schemas.microsoft.com/office/powerpoint/2010/main" val="675932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C364F-59F2-4611-A797-8D8C183A5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536996"/>
          </a:xfrm>
        </p:spPr>
        <p:txBody>
          <a:bodyPr>
            <a:normAutofit fontScale="90000"/>
          </a:bodyPr>
          <a:lstStyle/>
          <a:p>
            <a:r>
              <a:rPr lang="cs-CZ" sz="2700" b="1" dirty="0">
                <a:latin typeface="+mn-lt"/>
              </a:rPr>
              <a:t>Značení CM poutních tras 2018, cca 318 km na trasách KČT v ČR</a:t>
            </a:r>
            <a:br>
              <a:rPr lang="cs-CZ" sz="2700" dirty="0"/>
            </a:br>
            <a:br>
              <a:rPr lang="cs-CZ" sz="2700" dirty="0"/>
            </a:br>
            <a:r>
              <a:rPr lang="cs-CZ" sz="2000" dirty="0">
                <a:latin typeface="+mn-lt"/>
              </a:rPr>
              <a:t>Pustevny – Svatý Hostýn – Velehrad (v dalších etapách směr Český Těšín a také </a:t>
            </a:r>
            <a:r>
              <a:rPr lang="cs-CZ" sz="2000" dirty="0" err="1">
                <a:solidFill>
                  <a:srgbClr val="FF0000"/>
                </a:solidFill>
                <a:latin typeface="+mn-lt"/>
              </a:rPr>
              <a:t>Turzovka</a:t>
            </a:r>
            <a:r>
              <a:rPr lang="cs-CZ" sz="2000" dirty="0">
                <a:latin typeface="+mn-lt"/>
              </a:rPr>
              <a:t>, SK)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Vranov – Křtiny – Svatý Kliment – Velehrad (v dalších etapách směr </a:t>
            </a:r>
            <a:r>
              <a:rPr lang="cs-CZ" sz="2000" dirty="0">
                <a:solidFill>
                  <a:srgbClr val="FF0000"/>
                </a:solidFill>
                <a:latin typeface="+mn-lt"/>
              </a:rPr>
              <a:t>Levý Hradec </a:t>
            </a:r>
            <a:r>
              <a:rPr lang="cs-CZ" sz="2000" dirty="0">
                <a:latin typeface="+mn-lt"/>
              </a:rPr>
              <a:t>u Prahy)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Žítková – Luhačovice </a:t>
            </a:r>
            <a:r>
              <a:rPr lang="cs-CZ" sz="2000" b="1" dirty="0"/>
              <a:t>–</a:t>
            </a:r>
            <a:r>
              <a:rPr lang="cs-CZ" sz="2000" b="1" dirty="0">
                <a:latin typeface="+mn-lt"/>
              </a:rPr>
              <a:t> </a:t>
            </a:r>
            <a:r>
              <a:rPr lang="cs-CZ" sz="2000" dirty="0">
                <a:latin typeface="+mn-lt"/>
              </a:rPr>
              <a:t>Velehrad (v dalších etapách směr </a:t>
            </a:r>
            <a:r>
              <a:rPr lang="cs-CZ" sz="2000" dirty="0">
                <a:solidFill>
                  <a:srgbClr val="FF0000"/>
                </a:solidFill>
                <a:latin typeface="+mn-lt"/>
              </a:rPr>
              <a:t>Skalka nad </a:t>
            </a:r>
            <a:r>
              <a:rPr lang="cs-CZ" sz="2000" dirty="0" err="1">
                <a:solidFill>
                  <a:srgbClr val="FF0000"/>
                </a:solidFill>
                <a:latin typeface="+mn-lt"/>
              </a:rPr>
              <a:t>Váhom</a:t>
            </a:r>
            <a:r>
              <a:rPr lang="cs-CZ" sz="2000" dirty="0">
                <a:latin typeface="+mn-lt"/>
              </a:rPr>
              <a:t>, SK)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18C08A-B37E-4B3F-A03B-83EC636B95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1555251"/>
            <a:ext cx="8092440" cy="52844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62868CC-D99E-4386-B390-812BDF62209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301575" y="1555251"/>
            <a:ext cx="2285402" cy="219599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D0442A9-8849-4C18-AE36-C3412417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1575" y="3911443"/>
            <a:ext cx="2404027" cy="105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7879971-9666-4E90-A2F6-C1BDE254F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159" y="5175102"/>
            <a:ext cx="2493818" cy="16625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D4289BD-ABB3-40FA-930F-D4CD5F007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1324" y="0"/>
            <a:ext cx="1315653" cy="13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751" y="2649148"/>
            <a:ext cx="2104655" cy="114996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85913" y="2025502"/>
            <a:ext cx="813217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Turistické produkty </a:t>
            </a:r>
            <a:r>
              <a:rPr lang="cs-CZ" dirty="0"/>
              <a:t>(nekomerční báze)</a:t>
            </a:r>
          </a:p>
          <a:p>
            <a:r>
              <a:rPr lang="cs-CZ" dirty="0"/>
              <a:t> -   Cyrilometodějské putování partnerů stezky a veřejnosti</a:t>
            </a:r>
          </a:p>
          <a:p>
            <a:pPr marL="285750" indent="-285750">
              <a:buFontTx/>
              <a:buChar char="-"/>
            </a:pPr>
            <a:r>
              <a:rPr lang="cs-CZ" dirty="0"/>
              <a:t>Poutníkovy hledačky (Slovácko)</a:t>
            </a:r>
          </a:p>
          <a:p>
            <a:pPr marL="285750" indent="-285750">
              <a:buFontTx/>
              <a:buChar char="-"/>
            </a:pPr>
            <a:r>
              <a:rPr lang="cs-CZ" dirty="0"/>
              <a:t>Turistické balíčky (zkušenost s italskými poutníky)</a:t>
            </a:r>
          </a:p>
          <a:p>
            <a:pPr marL="285750" indent="-285750">
              <a:buFontTx/>
              <a:buChar char="-"/>
            </a:pPr>
            <a:r>
              <a:rPr lang="cs-CZ" dirty="0"/>
              <a:t>Pasy poutníka jako systém nabídky („poutníci vítáni“)</a:t>
            </a:r>
          </a:p>
          <a:p>
            <a:endParaRPr lang="cs-CZ" dirty="0"/>
          </a:p>
          <a:p>
            <a:endParaRPr lang="cs-CZ" b="1" dirty="0"/>
          </a:p>
          <a:p>
            <a:r>
              <a:rPr lang="cs-CZ" b="1" dirty="0"/>
              <a:t>Společná propagace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Kalendář akcí CM stezky roční/el. měsíční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Webové stránky </a:t>
            </a:r>
            <a:r>
              <a:rPr lang="cs-CZ" b="1" dirty="0"/>
              <a:t>www.cyril-methodius.eu</a:t>
            </a:r>
          </a:p>
          <a:p>
            <a:pPr marL="285750" indent="-285750">
              <a:buFontTx/>
              <a:buChar char="-"/>
            </a:pPr>
            <a:r>
              <a:rPr lang="cs-CZ" dirty="0"/>
              <a:t>Facebook </a:t>
            </a:r>
            <a:r>
              <a:rPr lang="cs-CZ" b="1" dirty="0"/>
              <a:t>@</a:t>
            </a:r>
            <a:r>
              <a:rPr lang="cs-CZ" b="1" dirty="0" err="1"/>
              <a:t>sv.cyrilmethodius</a:t>
            </a:r>
            <a:endParaRPr lang="cs-CZ" b="1" dirty="0"/>
          </a:p>
          <a:p>
            <a:pPr marL="285750" indent="-285750">
              <a:buFontTx/>
              <a:buChar char="-"/>
            </a:pPr>
            <a:r>
              <a:rPr lang="cs-CZ" dirty="0"/>
              <a:t>Trhací mapy a další tiskoviny</a:t>
            </a:r>
          </a:p>
          <a:p>
            <a:pPr marL="285750" indent="-285750">
              <a:buFontTx/>
              <a:buChar char="-"/>
            </a:pPr>
            <a:r>
              <a:rPr lang="cs-CZ" dirty="0"/>
              <a:t>Veletrhy cestovního ruchu a tematické akce</a:t>
            </a:r>
          </a:p>
          <a:p>
            <a:pPr marL="285750" indent="-285750">
              <a:buFontTx/>
              <a:buChar char="-"/>
            </a:pPr>
            <a:r>
              <a:rPr lang="cs-CZ" dirty="0"/>
              <a:t>další možnosti v oblasti IT (el. průvodci, aplikace)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285" y="132133"/>
            <a:ext cx="3234038" cy="21560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BA879FA-F34C-493B-9C6B-25BAB4829F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13" y="4020042"/>
            <a:ext cx="5362810" cy="280677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086635-ACCA-408E-9E0A-5FF09F154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69" y="0"/>
            <a:ext cx="1599072" cy="228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 descr="C:\Users\janochova\AppData\Local\Microsoft\Windows\Temporary Internet Files\Content.Word\cms_logo_sk.jpg">
            <a:extLst>
              <a:ext uri="{FF2B5EF4-FFF2-40B4-BE49-F238E27FC236}">
                <a16:creationId xmlns:a16="http://schemas.microsoft.com/office/drawing/2014/main" id="{C2214836-9AB6-4DC8-8406-E7300A230A0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2" y="464138"/>
            <a:ext cx="1100978" cy="105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CCA5D60-2CD1-44A7-9DCD-50E15949F5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7918" y="0"/>
            <a:ext cx="2624489" cy="39367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AEC73D2-E077-4894-BA4C-0A0712085E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7190" y="3992174"/>
            <a:ext cx="1665323" cy="297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97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9DD55D3-4D39-4D0B-9F4E-D7A19A4C2B1E}"/>
              </a:ext>
            </a:extLst>
          </p:cNvPr>
          <p:cNvSpPr txBox="1"/>
          <p:nvPr/>
        </p:nvSpPr>
        <p:spPr>
          <a:xfrm>
            <a:off x="0" y="1178560"/>
            <a:ext cx="12192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Projekty aktuálně v realizaci</a:t>
            </a:r>
          </a:p>
          <a:p>
            <a:endParaRPr lang="cs-CZ" dirty="0"/>
          </a:p>
          <a:p>
            <a:r>
              <a:rPr lang="cs-CZ" sz="2400" b="1" dirty="0"/>
              <a:t>Cyrilometodějská tradice v novodobých československých dějinách (2018)</a:t>
            </a:r>
          </a:p>
          <a:p>
            <a:r>
              <a:rPr lang="cs-CZ" dirty="0"/>
              <a:t>Program MK ČR: Podpora regionálních kult. tradic – Připomínka  a oslava významných výročí roku 2018</a:t>
            </a:r>
          </a:p>
          <a:p>
            <a:r>
              <a:rPr lang="cs-CZ" dirty="0"/>
              <a:t>Výstupy: Vědecká konference a studentské fórum 28.-29.11. Staré Město, kolektivní monografie</a:t>
            </a:r>
          </a:p>
          <a:p>
            <a:r>
              <a:rPr lang="cs-CZ" dirty="0"/>
              <a:t>                 Školní výtvarná soutěž Putování dějinami s Cyrilem a Metodějem, besedy, putovní výstava, publikace</a:t>
            </a:r>
          </a:p>
          <a:p>
            <a:r>
              <a:rPr lang="cs-CZ" dirty="0"/>
              <a:t>Rozpočet: 300 tis Kč uznat. náklady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2400" b="1" dirty="0"/>
              <a:t>Partnerství a aktivní institucionální sítě CM stezky v moravsko-slovenském příhraničí (2018-19)</a:t>
            </a:r>
          </a:p>
          <a:p>
            <a:r>
              <a:rPr lang="cs-CZ" dirty="0"/>
              <a:t>Program: </a:t>
            </a:r>
            <a:r>
              <a:rPr lang="cs-CZ" dirty="0" err="1"/>
              <a:t>Interreg</a:t>
            </a:r>
            <a:r>
              <a:rPr lang="cs-CZ" dirty="0"/>
              <a:t> V-A SK-CZ</a:t>
            </a:r>
          </a:p>
          <a:p>
            <a:r>
              <a:rPr lang="cs-CZ" dirty="0"/>
              <a:t>Výstupy: koordinovaný rozvoj stezky v příhraničí (tem. vymezení, strategie rozvoje, posílení part. sítě, </a:t>
            </a:r>
          </a:p>
          <a:p>
            <a:r>
              <a:rPr lang="cs-CZ" dirty="0"/>
              <a:t>                 pilotní akční plány a cílená propagace) </a:t>
            </a:r>
            <a:endParaRPr lang="cs-CZ" b="1" dirty="0"/>
          </a:p>
          <a:p>
            <a:r>
              <a:rPr lang="cs-CZ" dirty="0"/>
              <a:t>Rozpočet: 453 tis. EUR; 5 partnerů – </a:t>
            </a:r>
            <a:r>
              <a:rPr lang="cs-CZ" dirty="0" err="1"/>
              <a:t>MeU</a:t>
            </a:r>
            <a:r>
              <a:rPr lang="cs-CZ" dirty="0"/>
              <a:t>, </a:t>
            </a:r>
            <a:r>
              <a:rPr lang="cs-CZ" dirty="0">
                <a:solidFill>
                  <a:srgbClr val="FF0000"/>
                </a:solidFill>
              </a:rPr>
              <a:t>MAS </a:t>
            </a:r>
            <a:r>
              <a:rPr lang="cs-CZ" dirty="0" err="1">
                <a:solidFill>
                  <a:srgbClr val="FF0000"/>
                </a:solidFill>
              </a:rPr>
              <a:t>Buchlov</a:t>
            </a:r>
            <a:r>
              <a:rPr lang="cs-CZ" dirty="0"/>
              <a:t>, Nitranský, Trnavský a Bratislavský (Slovenský dom </a:t>
            </a:r>
            <a:r>
              <a:rPr lang="cs-CZ" dirty="0" err="1"/>
              <a:t>Centrope</a:t>
            </a:r>
            <a:r>
              <a:rPr lang="cs-CZ" dirty="0"/>
              <a:t>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9F0C97-4A3E-48C9-9B91-3B338BFA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707" y="202247"/>
            <a:ext cx="2804927" cy="17278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F9E3765-906D-4916-8C62-BC593DC9C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68" y="5872417"/>
            <a:ext cx="6806184" cy="78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15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C030D2A-74D2-4751-9842-7158F966CB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004E0D3-6613-4E2F-949F-8B68765B6ED4}"/>
              </a:ext>
            </a:extLst>
          </p:cNvPr>
          <p:cNvSpPr/>
          <p:nvPr/>
        </p:nvSpPr>
        <p:spPr>
          <a:xfrm>
            <a:off x="4929965" y="-27854"/>
            <a:ext cx="727621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Benefity členů EKSCM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b="1" dirty="0">
              <a:latin typeface="Calibri" panose="020F0502020204030204" pitchFamily="34" charset="0"/>
            </a:endParaRPr>
          </a:p>
          <a:p>
            <a:r>
              <a:rPr lang="cs-CZ" altLang="cs-CZ" dirty="0"/>
              <a:t>Největší </a:t>
            </a:r>
            <a:r>
              <a:rPr lang="cs-CZ" altLang="cs-CZ" b="1" dirty="0"/>
              <a:t>přínos na lokální úrovni</a:t>
            </a:r>
            <a:r>
              <a:rPr lang="cs-CZ" altLang="cs-CZ" dirty="0"/>
              <a:t>. Vliv kulturní stezky pocítí pozitivně obce    a celý terciální sektor zastoupený v cestovním ruchu.</a:t>
            </a:r>
          </a:p>
          <a:p>
            <a:r>
              <a:rPr lang="cs-CZ" altLang="cs-CZ" dirty="0"/>
              <a:t> </a:t>
            </a:r>
          </a:p>
          <a:p>
            <a:r>
              <a:rPr lang="cs-CZ" altLang="cs-CZ" dirty="0"/>
              <a:t>Stezka přirozeně </a:t>
            </a:r>
            <a:r>
              <a:rPr lang="cs-CZ" altLang="cs-CZ" b="1" dirty="0"/>
              <a:t>prodlouží hlavní turistickou sezónu</a:t>
            </a:r>
            <a:r>
              <a:rPr lang="cs-CZ" altLang="cs-CZ" dirty="0"/>
              <a:t>, přivede do kulturních a církevních zařízení nové návštěvníky.</a:t>
            </a:r>
          </a:p>
          <a:p>
            <a:endParaRPr lang="cs-CZ" altLang="cs-CZ" dirty="0"/>
          </a:p>
          <a:p>
            <a:r>
              <a:rPr lang="cs-CZ" altLang="cs-CZ" dirty="0"/>
              <a:t>Významně se bude podílet na </a:t>
            </a:r>
            <a:r>
              <a:rPr lang="cs-CZ" altLang="cs-CZ" b="1" dirty="0"/>
              <a:t>posílení vědomostí, vztahu k regionální/ národní kultuře</a:t>
            </a:r>
            <a:r>
              <a:rPr lang="cs-CZ" altLang="cs-CZ" dirty="0"/>
              <a:t>, posílí integritu a vnímání a pochopení zapojených kultur    ve smyslu dnes tolik zkoušeného Evropanství.</a:t>
            </a:r>
            <a:endParaRPr lang="cs-CZ" altLang="cs-CZ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dirty="0">
              <a:latin typeface="Calibri" panose="020F050202020403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Využití know-how EIKS a dalších stezek při rozvoji CM stezky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Ekonomický přínos zapojenému území – návštěvnost, projekty (dotační programy)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Informace o připravovaných projektech – nabídka partnerství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Využití výstupů realizovaných projektů (logo, manuál značení, komunikační nástroje…)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Partnerská síť a nové trhy pro spolupráci ve velké části Evropy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Podíl na demokratickém řízení stezky – zástupce na Valné hromadě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Společná propagace zapojených území a organizací, křížový marketing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dirty="0"/>
              <a:t>Výhody plynoucí ze statutu kandidátské či certifikované kulturní stezky Rady Evropy (propagace na evropské úrovni, </a:t>
            </a:r>
            <a:r>
              <a:rPr lang="cs-CZ" altLang="cs-CZ" dirty="0" err="1"/>
              <a:t>info</a:t>
            </a:r>
            <a:r>
              <a:rPr lang="cs-CZ" altLang="cs-CZ" dirty="0"/>
              <a:t> o dotačních titulech...)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dirty="0"/>
              <a:t>Mezinárodní vědecký výbor – spolupráce se špičkovými experty</a:t>
            </a:r>
          </a:p>
        </p:txBody>
      </p:sp>
    </p:spTree>
    <p:extLst>
      <p:ext uri="{BB962C8B-B14F-4D97-AF65-F5344CB8AC3E}">
        <p14:creationId xmlns:p14="http://schemas.microsoft.com/office/powerpoint/2010/main" val="74011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623054" y="3238502"/>
            <a:ext cx="652653" cy="139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23095" y="4128593"/>
            <a:ext cx="3864355" cy="625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200" baseline="30000" dirty="0">
                <a:solidFill>
                  <a:srgbClr val="2C2C75"/>
                </a:solidFill>
                <a:latin typeface="ProximaNova-Extrabld" charset="0"/>
              </a:rPr>
              <a:t>DĚKUJI VÁM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42847" y="4615904"/>
            <a:ext cx="4072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200" baseline="30000" dirty="0">
                <a:solidFill>
                  <a:srgbClr val="2C2C75"/>
                </a:solidFill>
                <a:latin typeface="ProximaNova-Regular" charset="0"/>
                <a:hlinkClick r:id="rId4"/>
              </a:rPr>
              <a:t>info@cyril-methodius.eu</a:t>
            </a:r>
            <a:endParaRPr lang="cs-CZ" sz="4200" baseline="30000" dirty="0">
              <a:solidFill>
                <a:srgbClr val="2C2C75"/>
              </a:solidFill>
              <a:latin typeface="ProximaNova-Regular" charset="0"/>
            </a:endParaRPr>
          </a:p>
          <a:p>
            <a:r>
              <a:rPr lang="cs-CZ" sz="4200" baseline="30000" dirty="0">
                <a:solidFill>
                  <a:srgbClr val="2C2C75"/>
                </a:solidFill>
                <a:latin typeface="ProximaNova-Regular" charset="0"/>
              </a:rPr>
              <a:t>+420 577 043 904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133" y="5636424"/>
            <a:ext cx="1422400" cy="50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447" y="590557"/>
            <a:ext cx="1091772" cy="104774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517D675-3638-4354-B20C-7A953A622A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84" y="434852"/>
            <a:ext cx="4811522" cy="642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951" y="1270000"/>
            <a:ext cx="1422400" cy="50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718758"/>
            <a:ext cx="12192000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aseline="30000" dirty="0">
                <a:solidFill>
                  <a:srgbClr val="2C2C75"/>
                </a:solidFill>
                <a:latin typeface="ProximaNova-Extrabld" charset="0"/>
              </a:rPr>
              <a:t>OBSAH PREZENTACE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90769" y="1587540"/>
            <a:ext cx="4924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3000" baseline="30000" dirty="0">
              <a:solidFill>
                <a:srgbClr val="2C2C75"/>
              </a:solidFill>
              <a:latin typeface="ProximaNova-Regular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098" y="2312592"/>
            <a:ext cx="1054100" cy="939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78460" y="2729563"/>
            <a:ext cx="834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aseline="30000" dirty="0">
                <a:solidFill>
                  <a:srgbClr val="C6AD33"/>
                </a:solidFill>
                <a:latin typeface="ProximaNova-Extrabld" charset="0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08521" y="3729634"/>
            <a:ext cx="2404101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300" baseline="-25000" dirty="0">
                <a:solidFill>
                  <a:srgbClr val="C6AD33"/>
                </a:solidFill>
                <a:latin typeface="ProximaNova-Black" charset="0"/>
              </a:rPr>
              <a:t>Kulturní stezky Rady Evropy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095" y="2312592"/>
            <a:ext cx="1054100" cy="939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12543" y="2729563"/>
            <a:ext cx="834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aseline="30000" dirty="0">
                <a:solidFill>
                  <a:srgbClr val="C6AD33"/>
                </a:solidFill>
                <a:latin typeface="ProximaNova-Extrabld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78433" y="3726909"/>
            <a:ext cx="24041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300" baseline="-25000" dirty="0">
                <a:solidFill>
                  <a:srgbClr val="C6AD33"/>
                </a:solidFill>
                <a:latin typeface="ProximaNova-Black" charset="0"/>
              </a:rPr>
              <a:t>Cyrilometodějská stezka </a:t>
            </a:r>
          </a:p>
          <a:p>
            <a:pPr algn="ctr"/>
            <a:endParaRPr lang="cs-CZ" sz="2300" baseline="-25000" dirty="0">
              <a:solidFill>
                <a:srgbClr val="C6AD33"/>
              </a:solidFill>
              <a:latin typeface="ProximaNova-Black" charset="0"/>
            </a:endParaRPr>
          </a:p>
          <a:p>
            <a:pPr algn="ctr"/>
            <a:endParaRPr lang="cs-CZ" sz="2300" baseline="-25000" dirty="0">
              <a:solidFill>
                <a:srgbClr val="C6AD33"/>
              </a:solidFill>
              <a:latin typeface="ProximaNova-Black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007" y="2312592"/>
            <a:ext cx="1054100" cy="9398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182456" y="2729563"/>
            <a:ext cx="834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aseline="30000" dirty="0">
                <a:solidFill>
                  <a:srgbClr val="C6AD33"/>
                </a:solidFill>
                <a:latin typeface="ProximaNova-Extrabld" charset="0"/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872312" y="3718754"/>
            <a:ext cx="2404101" cy="32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300" baseline="-25000" dirty="0">
                <a:solidFill>
                  <a:srgbClr val="C6AD33"/>
                </a:solidFill>
                <a:latin typeface="ProximaNova-Black" charset="0"/>
              </a:rPr>
              <a:t>Aktivity EKSCM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886" y="2312592"/>
            <a:ext cx="1054100" cy="9398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660292" y="2729563"/>
            <a:ext cx="834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aseline="30000" dirty="0">
                <a:solidFill>
                  <a:srgbClr val="C6AD33"/>
                </a:solidFill>
                <a:latin typeface="ProximaNova-Extrabld" charset="0"/>
              </a:rPr>
              <a:t>4</a:t>
            </a: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200C0601-2C60-43FE-8C41-9770E0C94598}"/>
              </a:ext>
            </a:extLst>
          </p:cNvPr>
          <p:cNvSpPr/>
          <p:nvPr/>
        </p:nvSpPr>
        <p:spPr>
          <a:xfrm>
            <a:off x="870857" y="3731310"/>
            <a:ext cx="2503714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300" baseline="-25000" dirty="0">
                <a:solidFill>
                  <a:srgbClr val="C6AD33"/>
                </a:solidFill>
                <a:latin typeface="ProximaNova-Black" charset="0"/>
              </a:rPr>
              <a:t>Úvod </a:t>
            </a:r>
          </a:p>
          <a:p>
            <a:pPr algn="ctr"/>
            <a:endParaRPr lang="cs-CZ" sz="2300" baseline="-25000" dirty="0">
              <a:solidFill>
                <a:srgbClr val="C6AD33"/>
              </a:solidFill>
              <a:latin typeface="ProximaNova-Black" charset="0"/>
            </a:endParaRPr>
          </a:p>
        </p:txBody>
      </p:sp>
      <p:pic>
        <p:nvPicPr>
          <p:cNvPr id="21" name="Obrázek 20" descr="C:\Users\janochova\AppData\Local\Microsoft\Windows\Temporary Internet Files\Content.Word\cms_logo_sk.jpg">
            <a:extLst>
              <a:ext uri="{FF2B5EF4-FFF2-40B4-BE49-F238E27FC236}">
                <a16:creationId xmlns:a16="http://schemas.microsoft.com/office/drawing/2014/main" id="{A676DFF6-567D-44C1-B514-69F7DBA42EF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997" y="5231208"/>
            <a:ext cx="958850" cy="962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41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M_PREZENTACE_PPT4">
            <a:extLst>
              <a:ext uri="{FF2B5EF4-FFF2-40B4-BE49-F238E27FC236}">
                <a16:creationId xmlns:a16="http://schemas.microsoft.com/office/drawing/2014/main" id="{98F6869E-F263-4BC0-9E15-9399EB9B9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5" y="134414"/>
            <a:ext cx="10189029" cy="719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283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E3238-DD65-4E96-8A7E-76D9685C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Picture 3" descr="CM_PREZENTACE_PPT2">
            <a:extLst>
              <a:ext uri="{FF2B5EF4-FFF2-40B4-BE49-F238E27FC236}">
                <a16:creationId xmlns:a16="http://schemas.microsoft.com/office/drawing/2014/main" id="{1BE128AC-848D-4777-9E99-3B4B22AF1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1" t="-2378" r="2331" b="2378"/>
          <a:stretch/>
        </p:blipFill>
        <p:spPr bwMode="auto">
          <a:xfrm>
            <a:off x="684088" y="-279298"/>
            <a:ext cx="10276114" cy="768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BA57A45-4E1A-4E49-AFA9-6B366760F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66526"/>
            <a:ext cx="5747657" cy="108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55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Immagine 12" descr="europa_itinerar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603" y="-11073"/>
            <a:ext cx="9257982" cy="686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/>
          <p:nvPr/>
        </p:nvSpPr>
        <p:spPr>
          <a:xfrm flipH="1">
            <a:off x="6867432" y="1194850"/>
            <a:ext cx="3869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31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certifikovaných stezek v Evropě</a:t>
            </a:r>
          </a:p>
          <a:p>
            <a:r>
              <a:rPr lang="cs-CZ" sz="2000" dirty="0">
                <a:solidFill>
                  <a:schemeClr val="bg1"/>
                </a:solidFill>
              </a:rPr>
              <a:t>Rada Evropy – Demokracie</a:t>
            </a:r>
          </a:p>
          <a:p>
            <a:r>
              <a:rPr lang="cs-CZ" sz="2000" dirty="0">
                <a:solidFill>
                  <a:schemeClr val="bg1"/>
                </a:solidFill>
                <a:hlinkClick r:id="rId3"/>
              </a:rPr>
              <a:t>www.coe.int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culture-routes.net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</a:p>
          <a:p>
            <a:r>
              <a:rPr lang="cs-CZ" sz="2000" dirty="0">
                <a:solidFill>
                  <a:schemeClr val="bg1"/>
                </a:solidFill>
              </a:rPr>
              <a:t>Evropský institut kulturních stezek </a:t>
            </a:r>
          </a:p>
          <a:p>
            <a:r>
              <a:rPr lang="cs-CZ" sz="2000" dirty="0">
                <a:solidFill>
                  <a:schemeClr val="bg1"/>
                </a:solidFill>
              </a:rPr>
              <a:t>Lucemburk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0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52219" y="2501159"/>
            <a:ext cx="7130768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3200" baseline="30000" dirty="0">
              <a:solidFill>
                <a:srgbClr val="000000"/>
              </a:solidFill>
              <a:latin typeface="ProximaNova-Extrabld" charset="0"/>
            </a:endParaRPr>
          </a:p>
          <a:p>
            <a:r>
              <a:rPr lang="cs-CZ" sz="3200" b="1" baseline="30000" dirty="0">
                <a:solidFill>
                  <a:srgbClr val="000000"/>
                </a:solidFill>
                <a:latin typeface="ProximaNova-Extrabld" charset="0"/>
              </a:rPr>
              <a:t>Sv. Cyril a Metoděj</a:t>
            </a:r>
            <a:r>
              <a:rPr lang="cs-CZ" sz="3200" baseline="30000" dirty="0">
                <a:solidFill>
                  <a:srgbClr val="000000"/>
                </a:solidFill>
                <a:latin typeface="ProximaNova-Extrabld" charset="0"/>
              </a:rPr>
              <a:t>, </a:t>
            </a:r>
            <a:r>
              <a:rPr lang="cs-CZ" sz="3200" baseline="30000" dirty="0" err="1">
                <a:solidFill>
                  <a:srgbClr val="000000"/>
                </a:solidFill>
                <a:latin typeface="ProximaNova-Extrabld" charset="0"/>
              </a:rPr>
              <a:t>spolupatroni</a:t>
            </a:r>
            <a:r>
              <a:rPr lang="cs-CZ" sz="3200" baseline="30000" dirty="0">
                <a:solidFill>
                  <a:srgbClr val="000000"/>
                </a:solidFill>
                <a:latin typeface="ProximaNova-Extrabld" charset="0"/>
              </a:rPr>
              <a:t> Evropy</a:t>
            </a:r>
            <a:r>
              <a:rPr lang="cs-CZ" sz="3200" b="1" baseline="30000" dirty="0">
                <a:solidFill>
                  <a:srgbClr val="000000"/>
                </a:solidFill>
                <a:latin typeface="ProximaNova-Extrabld" charset="0"/>
              </a:rPr>
              <a:t>, jsou považováni za dva nejvlivnější duchovní vůdce, kteří sehráli zásadní roli v šíření křesťanské víry v těchto územích a obecně v rozvoji kultury slovanských zemí.</a:t>
            </a:r>
            <a:r>
              <a:rPr lang="cs-CZ" sz="3200" baseline="30000" dirty="0">
                <a:solidFill>
                  <a:srgbClr val="000000"/>
                </a:solidFill>
                <a:latin typeface="ProximaNova-Extrabld" charset="0"/>
              </a:rPr>
              <a:t> </a:t>
            </a:r>
          </a:p>
          <a:p>
            <a:endParaRPr lang="cs-CZ" sz="3200" baseline="30000" dirty="0">
              <a:solidFill>
                <a:srgbClr val="000000"/>
              </a:solidFill>
              <a:latin typeface="ProximaNova-Extrabld" charset="0"/>
            </a:endParaRPr>
          </a:p>
          <a:p>
            <a:r>
              <a:rPr lang="cs-CZ" sz="3200" baseline="30000" dirty="0">
                <a:solidFill>
                  <a:srgbClr val="000000"/>
                </a:solidFill>
                <a:latin typeface="ProximaNova-Extrabld" charset="0"/>
              </a:rPr>
              <a:t>Ambice společným tématem evropského dědictví propojit velkou část zemí střední, východní a jižní Evropy, tedy území, která byla výrazně ovlivněna cyrilometodějskou misií v 9. století našeho letopočtu. </a:t>
            </a:r>
          </a:p>
          <a:p>
            <a:endParaRPr lang="cs-CZ" sz="3200" baseline="30000" dirty="0">
              <a:solidFill>
                <a:srgbClr val="000000"/>
              </a:solidFill>
              <a:latin typeface="ProximaNova-Extrabld" charset="0"/>
            </a:endParaRPr>
          </a:p>
          <a:p>
            <a:r>
              <a:rPr lang="cs-CZ" sz="3200" baseline="30000" dirty="0">
                <a:solidFill>
                  <a:srgbClr val="000000"/>
                </a:solidFill>
                <a:latin typeface="ProximaNova-Extrabld" charset="0"/>
              </a:rPr>
              <a:t>Členové: Česká, Slovenská, Řecká, Slovinská, Chorvatská a Maďarská republika; sídlo Zlín</a:t>
            </a:r>
          </a:p>
          <a:p>
            <a:endParaRPr lang="cs-CZ" sz="2400" baseline="30000" dirty="0">
              <a:solidFill>
                <a:srgbClr val="000000"/>
              </a:solidFill>
              <a:latin typeface="ProximaNova-Extrabld" charset="0"/>
            </a:endParaRPr>
          </a:p>
          <a:p>
            <a:endParaRPr lang="cs-CZ" sz="3200" baseline="30000" dirty="0">
              <a:solidFill>
                <a:srgbClr val="000000"/>
              </a:solidFill>
              <a:latin typeface="ProximaNova-Extrabld" charset="0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4852219" y="1532719"/>
            <a:ext cx="7485615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baseline="30000" dirty="0">
                <a:solidFill>
                  <a:srgbClr val="000000"/>
                </a:solidFill>
                <a:latin typeface="ProximaNova-Extrabld" charset="0"/>
              </a:rPr>
              <a:t>Evropská kulturní stezka sv. Cyrila a Metoděje - EKSCM</a:t>
            </a:r>
          </a:p>
          <a:p>
            <a:r>
              <a:rPr lang="cs-CZ" sz="3200" baseline="30000" dirty="0">
                <a:solidFill>
                  <a:srgbClr val="000000"/>
                </a:solidFill>
                <a:latin typeface="ProximaNova-Extrabld" charset="0"/>
              </a:rPr>
              <a:t>Zájmové sdružení právnických osob založeno v roce 2013  Zlínským krajem a Centrálou cestovního ruchu Východní Moravy.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44FBB08-05B1-4C39-BAEC-B9977D269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35" y="1552353"/>
            <a:ext cx="3904467" cy="4401879"/>
          </a:xfrm>
          <a:prstGeom prst="rect">
            <a:avLst/>
          </a:prstGeom>
        </p:spPr>
      </p:pic>
      <p:pic>
        <p:nvPicPr>
          <p:cNvPr id="6" name="Obrázek 5" descr="C:\Users\janochova\AppData\Local\Microsoft\Windows\Temporary Internet Files\Content.Word\cms_logo_sk.jpg">
            <a:extLst>
              <a:ext uri="{FF2B5EF4-FFF2-40B4-BE49-F238E27FC236}">
                <a16:creationId xmlns:a16="http://schemas.microsoft.com/office/drawing/2014/main" id="{AB9B7E44-2FD6-46AF-90B5-047C7729C52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35" y="381876"/>
            <a:ext cx="958850" cy="962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984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71" y="239281"/>
            <a:ext cx="1091772" cy="104774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394250" y="415772"/>
            <a:ext cx="70296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Cyrilometodějská stezka </a:t>
            </a:r>
            <a:r>
              <a:rPr lang="cs-CZ" sz="2000" dirty="0"/>
              <a:t>prezentuje soubor tras zaměřených na </a:t>
            </a:r>
            <a:r>
              <a:rPr lang="cs-CZ" sz="2000" b="1" dirty="0"/>
              <a:t>putování po stopách sv. Cyrila a Metoděje a jejich následovníků </a:t>
            </a:r>
            <a:r>
              <a:rPr lang="cs-CZ" sz="2000" dirty="0"/>
              <a:t>(tzv. </a:t>
            </a:r>
            <a:r>
              <a:rPr lang="cs-CZ" sz="2000" dirty="0" err="1"/>
              <a:t>Sedmipočetníků</a:t>
            </a:r>
            <a:r>
              <a:rPr lang="cs-CZ" sz="2000" dirty="0"/>
              <a:t>) spojujících církevní, </a:t>
            </a:r>
          </a:p>
          <a:p>
            <a:r>
              <a:rPr lang="cs-CZ" sz="2000" dirty="0"/>
              <a:t>raně středověké a jiné kulturní památky, kulturní instituce </a:t>
            </a:r>
          </a:p>
          <a:p>
            <a:r>
              <a:rPr lang="cs-CZ" sz="2000" dirty="0"/>
              <a:t>či jiné turistické a přírodní atraktivity – trasy, památky (akce)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- příležitost pro obce </a:t>
            </a:r>
            <a:r>
              <a:rPr lang="cs-CZ" sz="1600" dirty="0">
                <a:solidFill>
                  <a:srgbClr val="FF0000"/>
                </a:solidFill>
              </a:rPr>
              <a:t>(rozvojové projekty, propagace, delší sezóna)</a:t>
            </a:r>
          </a:p>
          <a:p>
            <a:r>
              <a:rPr lang="cs-CZ" sz="2000" b="1" dirty="0"/>
              <a:t>Primární cíl je poutní místo Velehrad ve Zlínském kraji.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29"/>
            <a:ext cx="2302933" cy="3206615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366" y="2797970"/>
            <a:ext cx="6068510" cy="406003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03600"/>
            <a:ext cx="2302933" cy="3454400"/>
          </a:xfrm>
          <a:prstGeom prst="rect">
            <a:avLst/>
          </a:prstGeom>
        </p:spPr>
      </p:pic>
      <p:pic>
        <p:nvPicPr>
          <p:cNvPr id="16" name="Picture 9" descr="brno-petrov_CM_65_fotom-ark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0632" y="-15696"/>
            <a:ext cx="2705969" cy="406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FBB86BA-0D50-4404-8565-3F75193A2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7955" y="4175958"/>
            <a:ext cx="4024045" cy="26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78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48FD1A76-ED95-4696-8E9F-55A5CA9C2E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195" name="Podnadpis 2">
            <a:extLst>
              <a:ext uri="{FF2B5EF4-FFF2-40B4-BE49-F238E27FC236}">
                <a16:creationId xmlns:a16="http://schemas.microsoft.com/office/drawing/2014/main" id="{00B18856-463A-485F-8D50-05A3475D5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196" name="Picture 2" descr="CM_PREZENTACE_PPT8">
            <a:extLst>
              <a:ext uri="{FF2B5EF4-FFF2-40B4-BE49-F238E27FC236}">
                <a16:creationId xmlns:a16="http://schemas.microsoft.com/office/drawing/2014/main" id="{8D5A542E-B07B-4326-9C49-BC8FA4EA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03" y="34869"/>
            <a:ext cx="10318775" cy="729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A7641A3-3E26-47E0-ADDF-F6C87688E099}"/>
              </a:ext>
            </a:extLst>
          </p:cNvPr>
          <p:cNvSpPr/>
          <p:nvPr/>
        </p:nvSpPr>
        <p:spPr>
          <a:xfrm>
            <a:off x="8153400" y="6400800"/>
            <a:ext cx="2133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F462751-0551-4899-A1FA-7F86A12F2D1D}"/>
              </a:ext>
            </a:extLst>
          </p:cNvPr>
          <p:cNvSpPr txBox="1"/>
          <p:nvPr/>
        </p:nvSpPr>
        <p:spPr>
          <a:xfrm>
            <a:off x="7452567" y="592261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045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CM_PREZENTACE_PPT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13" y="915335"/>
            <a:ext cx="8421421" cy="59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bdélník 58"/>
          <p:cNvSpPr/>
          <p:nvPr/>
        </p:nvSpPr>
        <p:spPr>
          <a:xfrm>
            <a:off x="457200" y="116527"/>
            <a:ext cx="884442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Cyrilometodějská stezka v Evropě – forma interpretace CM odkazu</a:t>
            </a:r>
          </a:p>
          <a:p>
            <a:pPr algn="ctr"/>
            <a:r>
              <a:rPr lang="cs-CZ" sz="2400" dirty="0"/>
              <a:t>evangelizace – ekumenismus – vzdělávání</a:t>
            </a:r>
          </a:p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endParaRPr lang="cs-CZ" sz="2000" dirty="0"/>
          </a:p>
        </p:txBody>
      </p:sp>
      <p:pic>
        <p:nvPicPr>
          <p:cNvPr id="60" name="Picture 8" descr="modra_kostelik14_29_fotom-ar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2624" y="3211000"/>
            <a:ext cx="1771471" cy="148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" descr="chotebuz_archeopark_fotom-ark_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857" y="1005866"/>
            <a:ext cx="2339982" cy="155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1" descr="6914__320x240_10-sousosi-sv-cyrila-a-metodeje_00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13" y="1007104"/>
            <a:ext cx="1851240" cy="123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Obrázek 6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913" y="5513840"/>
            <a:ext cx="1945847" cy="137881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551334" y="925261"/>
            <a:ext cx="35275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Poutní trasy </a:t>
            </a:r>
          </a:p>
          <a:p>
            <a:r>
              <a:rPr lang="cs-CZ" b="1" dirty="0"/>
              <a:t>Řím – Velehrad – Soluň</a:t>
            </a:r>
          </a:p>
          <a:p>
            <a:r>
              <a:rPr lang="cs-CZ" dirty="0"/>
              <a:t>Kulturní most mezi Z a V</a:t>
            </a:r>
          </a:p>
          <a:p>
            <a:endParaRPr lang="cs-CZ" dirty="0"/>
          </a:p>
          <a:p>
            <a:r>
              <a:rPr lang="cs-CZ" b="1" dirty="0"/>
              <a:t>Hmotné dědictví:</a:t>
            </a:r>
            <a:r>
              <a:rPr lang="cs-CZ" dirty="0"/>
              <a:t> sakrální stavby, sochy, obrazy, archeologické nálezy, naleziště a </a:t>
            </a:r>
            <a:r>
              <a:rPr lang="cs-CZ" dirty="0" err="1"/>
              <a:t>archeoparky</a:t>
            </a:r>
            <a:r>
              <a:rPr lang="cs-CZ" dirty="0"/>
              <a:t> – slovanská hradiště, muzea, galerie, knihovny a jejich kulturní fondy a expozice</a:t>
            </a:r>
          </a:p>
          <a:p>
            <a:endParaRPr lang="cs-CZ" dirty="0"/>
          </a:p>
          <a:p>
            <a:r>
              <a:rPr lang="cs-CZ" b="1" dirty="0"/>
              <a:t>Nehmotné dědictví:</a:t>
            </a:r>
            <a:r>
              <a:rPr lang="cs-CZ" dirty="0"/>
              <a:t> myšlenky, umění, symbolické a kognitivní systémy (jazyk, písmo, řeč), např. slovanská znaková písma (hlaholice), liturgie, literatura,</a:t>
            </a:r>
          </a:p>
          <a:p>
            <a:r>
              <a:rPr lang="cs-CZ" dirty="0"/>
              <a:t>legendy, kulturní a vzdělávací akce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F1CD9A2-2A56-4476-907A-D56444917A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2454" y="5447970"/>
            <a:ext cx="2287297" cy="1292323"/>
          </a:xfrm>
          <a:prstGeom prst="rect">
            <a:avLst/>
          </a:prstGeom>
        </p:spPr>
      </p:pic>
      <p:pic>
        <p:nvPicPr>
          <p:cNvPr id="11" name="Picture 7" descr="stare_mesto_letak_zima15_65_fotom-ark">
            <a:extLst>
              <a:ext uri="{FF2B5EF4-FFF2-40B4-BE49-F238E27FC236}">
                <a16:creationId xmlns:a16="http://schemas.microsoft.com/office/drawing/2014/main" id="{B105D6CF-240A-4919-99D8-3DA199144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7509" y="2792772"/>
            <a:ext cx="2223066" cy="148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345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2731</TotalTime>
  <Words>652</Words>
  <Application>Microsoft Office PowerPoint</Application>
  <PresentationFormat>Širokoúhlá obrazovka</PresentationFormat>
  <Paragraphs>124</Paragraphs>
  <Slides>17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ProximaNova-Black</vt:lpstr>
      <vt:lpstr>ProximaNova-Extrabld</vt:lpstr>
      <vt:lpstr>ProximaNova-Regular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Značení CM poutních tras 2018, cca 318 km na trasách KČT v ČR  Pustevny – Svatý Hostýn – Velehrad (v dalších etapách směr Český Těšín a také Turzovka, SK) Vranov – Křtiny – Svatý Kliment – Velehrad (v dalších etapách směr Levý Hradec u Prahy) Žítková – Luhačovice – Velehrad (v dalších etapách směr Skalka nad Váhom, SK)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Martina Janochová</cp:lastModifiedBy>
  <cp:revision>104</cp:revision>
  <cp:lastPrinted>2018-10-19T08:06:19Z</cp:lastPrinted>
  <dcterms:created xsi:type="dcterms:W3CDTF">2017-02-27T10:55:07Z</dcterms:created>
  <dcterms:modified xsi:type="dcterms:W3CDTF">2018-11-21T08:25:56Z</dcterms:modified>
</cp:coreProperties>
</file>