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4" r:id="rId3"/>
    <p:sldId id="304" r:id="rId4"/>
    <p:sldId id="306" r:id="rId5"/>
    <p:sldId id="305" r:id="rId6"/>
    <p:sldId id="257" r:id="rId7"/>
    <p:sldId id="259" r:id="rId8"/>
    <p:sldId id="260" r:id="rId9"/>
    <p:sldId id="276" r:id="rId10"/>
    <p:sldId id="277" r:id="rId11"/>
    <p:sldId id="278" r:id="rId12"/>
    <p:sldId id="279" r:id="rId13"/>
    <p:sldId id="280" r:id="rId14"/>
    <p:sldId id="303" r:id="rId15"/>
    <p:sldId id="267" r:id="rId16"/>
    <p:sldId id="275" r:id="rId17"/>
    <p:sldId id="261" r:id="rId18"/>
    <p:sldId id="262" r:id="rId19"/>
    <p:sldId id="268" r:id="rId20"/>
    <p:sldId id="274" r:id="rId21"/>
    <p:sldId id="266" r:id="rId22"/>
    <p:sldId id="263" r:id="rId23"/>
    <p:sldId id="269" r:id="rId24"/>
    <p:sldId id="273" r:id="rId25"/>
    <p:sldId id="283" r:id="rId26"/>
    <p:sldId id="284" r:id="rId27"/>
    <p:sldId id="285" r:id="rId28"/>
    <p:sldId id="287" r:id="rId29"/>
    <p:sldId id="288" r:id="rId30"/>
    <p:sldId id="290" r:id="rId31"/>
    <p:sldId id="296" r:id="rId32"/>
    <p:sldId id="302" r:id="rId33"/>
    <p:sldId id="297" r:id="rId34"/>
    <p:sldId id="298" r:id="rId35"/>
    <p:sldId id="294" r:id="rId36"/>
    <p:sldId id="295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0"/>
    <a:srgbClr val="FFFF00"/>
    <a:srgbClr val="800080"/>
    <a:srgbClr val="FEFF02"/>
    <a:srgbClr val="2C2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817" autoAdjust="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2T10:42:32.49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3095 367</inkml:trace>
  <inkml:trace contextRef="#ctx0" brushRef="#br0" timeOffset="6859.976">3122 396,'-6'-1,"0"1,0 0,0-1,0-1,1 0,-1 0,0 0,1 0,-1-1,1 1,0-1,-2-1,-10-9,1 0,-14-12,-8-9,-9 1,-1 2,0 3,-38-16,31 15,-2 4,0 0,-2 5,-20-4,46 16,0 1,-1 2,-1 1,1 2,0 1,-20 3,-191 21,236-21,1 1,0 0,0 0,1-1,-2 2,2 1,0-1,0 0,0 1,-4 4,-22 14,-42 19,-3-4,-1-3,-83 25,136-51,1 4,0-1,0 2,-16 11,19-13,1 0,-2-1,0-2,-1 0,-2 0,1 1,0 2,-10 7,-47 35,3 2,-10 15,-145 135,184-155,-20 28,-15 15,64-70,0 0,1 1,3 1,-1 2,-10 22,8-7,1 1,3 1,-6 28,2 11,-1 37,8-48,-2-1,-11 28,14-57,3 1,1 1,2 0,2 0,2 0,2 0,5 29,-4-60,0 0,1 0,0 1,2-1,0 0,0 0,2-1,0 0,0 0,1-1,0 0,7 9,11 12,2-1,0-1,3-1,20 18,-3 3,26 37,-28-33,3-1,3-4,54 45,-29-37,1-3,66 34,-91-59,2-2,41 13,-64-30,1-1,1-1,0-2,0-1,24 0,21-1,-2-5,2-2,66-12,-88 5,-1-2,0-3,0-2,-2-3,36-18,-22 4,-2-4,54-40,116-98,-77 55,-110 86,-1-2,-3-3,-1 0,14-21,31-40,50-61,6-7,-87 105,-2-3,-3-1,22-44,-61 87,-1 0,0-3,-3 2,-1-2,0 1,3-27,-3-6,-1 0,-2-41,-3 43,-2 1,-3-2,-3 1,-2 1,-4-7,6 43,-2-1,0 0,-9-13,9 15,-1 0,2 0,-1 1,1-8,4 11,-1-1,0 0,-1 0,-1 1,1 0,-3 0,1 1,-2 0,-3-5,-24-30,3-1,2-1,-2-7,28 50,1 1,-2 0,0 1,0-1,0 1,0 0,-2 0,2 1,-2 0,1 0,-1 2,-6-5,2 2,0-2,-1 1,2-2,-4-3,0 0,0 0,0 1,-4-2,-3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E1600-F090-4771-BEF6-78BB2889FABB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C0733-3400-48D8-B85C-AA0196D5A5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99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5FC0A-6B53-1949-806E-E2001C571C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8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C0733-3400-48D8-B85C-AA0196D5A5A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7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314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35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26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6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7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73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76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79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20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88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246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3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9023A-1698-4364-859F-5B8305A1B09E}" type="datetimeFigureOut">
              <a:rPr lang="cs-CZ" smtClean="0"/>
              <a:t>03.09.2019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6C448-9093-47AC-A9F1-17E2997ED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1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customXml" Target="../ink/ink1.xml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eg"/><Relationship Id="rId7" Type="http://schemas.openxmlformats.org/officeDocument/2006/relationships/image" Target="../media/image95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png"/><Relationship Id="rId7" Type="http://schemas.openxmlformats.org/officeDocument/2006/relationships/image" Target="../media/image51.em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imeo.com/311980407" TargetMode="External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mailto:info@cyril-methodius.e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473" y="-157126"/>
            <a:ext cx="12337473" cy="701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60" y="4904569"/>
            <a:ext cx="1422400" cy="50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800" y="3727318"/>
            <a:ext cx="5843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aseline="30000" dirty="0">
                <a:solidFill>
                  <a:schemeClr val="bg1"/>
                </a:solidFill>
                <a:latin typeface="ProximaNova-Extrabld" charset="0"/>
              </a:rPr>
              <a:t>Cyrilometodějská stezka</a:t>
            </a:r>
          </a:p>
          <a:p>
            <a:r>
              <a:rPr lang="cs-CZ" sz="3600" baseline="30000" dirty="0">
                <a:solidFill>
                  <a:schemeClr val="bg1"/>
                </a:solidFill>
                <a:latin typeface="ProximaNova-Extrabld" charset="0"/>
              </a:rPr>
              <a:t>Výhled aktivit sdružení 2019-2020</a:t>
            </a:r>
          </a:p>
          <a:p>
            <a:endParaRPr lang="cs-CZ" sz="3600" baseline="30000" dirty="0">
              <a:solidFill>
                <a:schemeClr val="bg1"/>
              </a:solidFill>
              <a:latin typeface="ProximaNova-Extrabld" charset="0"/>
            </a:endParaRPr>
          </a:p>
          <a:p>
            <a:endParaRPr lang="cs-CZ" sz="3600" baseline="30000" dirty="0">
              <a:solidFill>
                <a:schemeClr val="bg1"/>
              </a:solidFill>
              <a:latin typeface="ProximaNova-Extrabld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8801" y="5434922"/>
            <a:ext cx="56711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baseline="30000" dirty="0">
                <a:solidFill>
                  <a:schemeClr val="bg1"/>
                </a:solidFill>
                <a:latin typeface="ProximaNova-Regular" charset="0"/>
              </a:rPr>
              <a:t>Modrá,</a:t>
            </a:r>
            <a:r>
              <a:rPr lang="cs-CZ" sz="2600" b="1" dirty="0">
                <a:solidFill>
                  <a:schemeClr val="bg1"/>
                </a:solidFill>
                <a:latin typeface="ProximaNova-Regular" charset="0"/>
              </a:rPr>
              <a:t> </a:t>
            </a:r>
            <a:r>
              <a:rPr lang="cs-CZ" sz="2600" b="1" baseline="30000" dirty="0">
                <a:solidFill>
                  <a:schemeClr val="bg1"/>
                </a:solidFill>
                <a:latin typeface="ProximaNova-Regular" charset="0"/>
              </a:rPr>
              <a:t>3. 9. 2019, Martina Janochová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5C69CA-4D68-49AB-B689-ECA474DFE4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596636"/>
            <a:ext cx="2533650" cy="15696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C9AAC1D-4C43-45FC-B17A-93C423191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19" y="-1645666"/>
            <a:ext cx="6013917" cy="85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5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27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TOP 5 </a:t>
            </a:r>
            <a:r>
              <a:rPr lang="cs-CZ" b="1" dirty="0"/>
              <a:t>LOKALIT CYRILOMETODĚJSKÉ STEZKY</a:t>
            </a:r>
            <a:r>
              <a:rPr lang="en-US" b="1" dirty="0"/>
              <a:t>  (CZ-SK)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71" y="5037129"/>
            <a:ext cx="2731975" cy="18208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19198"/>
            <a:ext cx="4034118" cy="268875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234781" y="866964"/>
            <a:ext cx="554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MODRÁ, CZ </a:t>
            </a:r>
            <a:r>
              <a:rPr lang="cs-CZ" dirty="0"/>
              <a:t>archeologická lokalita a Archeoskanzen – model opevněného hradiště – Velká Morava „živě“ </a:t>
            </a:r>
          </a:p>
          <a:p>
            <a:r>
              <a:rPr lang="cs-CZ" dirty="0" err="1"/>
              <a:t>Veligrad</a:t>
            </a:r>
            <a:r>
              <a:rPr lang="cs-CZ" dirty="0"/>
              <a:t> – boj o hradiště</a:t>
            </a:r>
          </a:p>
          <a:p>
            <a:r>
              <a:rPr lang="cs-CZ" dirty="0"/>
              <a:t>230 000 návštěvníků ročně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4DFCEE-E777-47BD-96BF-DB3E15517E65}"/>
              </a:ext>
            </a:extLst>
          </p:cNvPr>
          <p:cNvSpPr txBox="1"/>
          <p:nvPr/>
        </p:nvSpPr>
        <p:spPr>
          <a:xfrm>
            <a:off x="893693" y="6519582"/>
            <a:ext cx="273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Replika středověkého kostela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240A73-1CCD-4385-A5CA-88056D47FB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17250" b="12717"/>
          <a:stretch/>
        </p:blipFill>
        <p:spPr>
          <a:xfrm>
            <a:off x="4280218" y="2208483"/>
            <a:ext cx="8037142" cy="468043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FA7D31D-B1D8-4CA0-9B74-667009738C7E}"/>
              </a:ext>
            </a:extLst>
          </p:cNvPr>
          <p:cNvSpPr txBox="1"/>
          <p:nvPr/>
        </p:nvSpPr>
        <p:spPr>
          <a:xfrm>
            <a:off x="7109927" y="2253454"/>
            <a:ext cx="551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Modrá – 7 expozic vybudováno v posledních 20 letech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7577651-3A52-47FD-A2C1-F46FCB551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79" y="439212"/>
            <a:ext cx="2476821" cy="165081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2B20C17-5257-48AA-939B-160C706D8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12"/>
            <a:ext cx="2476821" cy="16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27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TOP 5 </a:t>
            </a:r>
            <a:r>
              <a:rPr lang="cs-CZ" b="1" dirty="0"/>
              <a:t>LOKALIT CYRILOMETODĚJSKÉ STEZKY</a:t>
            </a:r>
            <a:r>
              <a:rPr lang="en-US" b="1" dirty="0"/>
              <a:t>  (CZ-SK)</a:t>
            </a:r>
          </a:p>
          <a:p>
            <a:pPr algn="ctr"/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758" y="3962025"/>
            <a:ext cx="4334242" cy="288878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825159" y="1092760"/>
            <a:ext cx="725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MIKULČICE-KOPČANY, CZ-SK</a:t>
            </a:r>
            <a:r>
              <a:rPr lang="cs-CZ" dirty="0"/>
              <a:t> nejrozsáhlejší velkomoravské opevněné sídliště </a:t>
            </a:r>
            <a:r>
              <a:rPr lang="cs-CZ" dirty="0" err="1"/>
              <a:t>Archeopark</a:t>
            </a:r>
            <a:r>
              <a:rPr lang="cs-CZ" dirty="0"/>
              <a:t> - </a:t>
            </a:r>
            <a:r>
              <a:rPr lang="cs-CZ" b="1" dirty="0"/>
              <a:t>UNESCO</a:t>
            </a:r>
            <a:r>
              <a:rPr lang="cs-CZ" dirty="0"/>
              <a:t> kandidát, Kopčany – unikátní velkomoravský kostel</a:t>
            </a:r>
          </a:p>
          <a:p>
            <a:r>
              <a:rPr lang="cs-CZ" dirty="0"/>
              <a:t>Léto na mikulčických Valech</a:t>
            </a:r>
          </a:p>
          <a:p>
            <a:r>
              <a:rPr lang="cs-CZ" dirty="0"/>
              <a:t>62 000 návštěvníků ročně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6789"/>
            <a:ext cx="4527863" cy="56612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A46B3C-06E2-4336-8BE4-E1B3CBC3D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12" y="4728442"/>
            <a:ext cx="2826928" cy="18846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8196F3-B97D-4412-9247-FB616FCE4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98" y="2511491"/>
            <a:ext cx="2826927" cy="1983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34FBC7-D5F4-432F-843D-341E3242B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35" y="1948352"/>
            <a:ext cx="3375919" cy="18969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19EC1FF-B630-42B5-BB67-1F26A56B4F9A}"/>
              </a:ext>
            </a:extLst>
          </p:cNvPr>
          <p:cNvSpPr txBox="1"/>
          <p:nvPr/>
        </p:nvSpPr>
        <p:spPr>
          <a:xfrm>
            <a:off x="67246" y="6481482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Kostel sv. Margity antiochijské  Kopčany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3908CD-9E8E-4EC5-990A-C0115918D8A5}"/>
              </a:ext>
            </a:extLst>
          </p:cNvPr>
          <p:cNvSpPr txBox="1"/>
          <p:nvPr/>
        </p:nvSpPr>
        <p:spPr>
          <a:xfrm>
            <a:off x="8649478" y="6465144"/>
            <a:ext cx="374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Jedna z nových expozic v Mikulčicích</a:t>
            </a:r>
          </a:p>
        </p:txBody>
      </p:sp>
    </p:spTree>
    <p:extLst>
      <p:ext uri="{BB962C8B-B14F-4D97-AF65-F5344CB8AC3E}">
        <p14:creationId xmlns:p14="http://schemas.microsoft.com/office/powerpoint/2010/main" val="38589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27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TOP 5 </a:t>
            </a:r>
            <a:r>
              <a:rPr lang="cs-CZ" b="1" dirty="0"/>
              <a:t>LOKALIT CYRILOMETODĚJSKÉ STEZKY</a:t>
            </a:r>
            <a:r>
              <a:rPr lang="en-US" b="1" dirty="0"/>
              <a:t>  (CZ-SK)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74"/>
            <a:ext cx="4766306" cy="31767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83093"/>
            <a:ext cx="4766306" cy="26749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283" y="3000835"/>
            <a:ext cx="7310718" cy="385716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878793" y="1153273"/>
            <a:ext cx="3462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NITRA, SK</a:t>
            </a:r>
            <a:r>
              <a:rPr lang="cs-CZ" dirty="0"/>
              <a:t> hradní areál, národní poutní a historické centrum</a:t>
            </a:r>
          </a:p>
          <a:p>
            <a:r>
              <a:rPr lang="cs-CZ" dirty="0"/>
              <a:t>Nitra, milá Nitra, </a:t>
            </a:r>
            <a:r>
              <a:rPr lang="cs-CZ" dirty="0" err="1"/>
              <a:t>Pribinova</a:t>
            </a:r>
            <a:r>
              <a:rPr lang="cs-CZ" dirty="0"/>
              <a:t> </a:t>
            </a:r>
            <a:r>
              <a:rPr lang="cs-CZ" dirty="0" err="1"/>
              <a:t>Nitrawa</a:t>
            </a:r>
            <a:endParaRPr lang="cs-CZ" dirty="0"/>
          </a:p>
          <a:p>
            <a:r>
              <a:rPr lang="cs-CZ" dirty="0"/>
              <a:t>70 000 návštěvníků ročně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DBB412-3609-447D-964F-EF610A3F67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43" y="773331"/>
            <a:ext cx="4945846" cy="206241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E432D10-5BB9-4BDC-9A31-F7A36D6EF072}"/>
              </a:ext>
            </a:extLst>
          </p:cNvPr>
          <p:cNvSpPr txBox="1"/>
          <p:nvPr/>
        </p:nvSpPr>
        <p:spPr>
          <a:xfrm>
            <a:off x="-9332" y="6512762"/>
            <a:ext cx="167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Nitra - </a:t>
            </a:r>
            <a:r>
              <a:rPr lang="cs-CZ" dirty="0" err="1">
                <a:solidFill>
                  <a:schemeClr val="bg1"/>
                </a:solidFill>
              </a:rPr>
              <a:t>Dražovce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08244"/>
            <a:ext cx="8875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TOP 5 </a:t>
            </a:r>
            <a:r>
              <a:rPr lang="cs-CZ" b="1" dirty="0"/>
              <a:t>LOKALIT CYRILOMETODĚJSKÉ STEZKY </a:t>
            </a:r>
            <a:r>
              <a:rPr lang="en-US" b="1" dirty="0"/>
              <a:t>(CZ-SK)</a:t>
            </a:r>
          </a:p>
          <a:p>
            <a:pPr algn="ctr"/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907" y="255493"/>
            <a:ext cx="3240091" cy="21595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148" y="2476882"/>
            <a:ext cx="7783851" cy="438111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37528" y="910726"/>
            <a:ext cx="4437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BRATISLAVA-DEVÍN, SK </a:t>
            </a:r>
            <a:r>
              <a:rPr lang="cs-CZ" dirty="0"/>
              <a:t>hradní areál</a:t>
            </a:r>
          </a:p>
          <a:p>
            <a:r>
              <a:rPr lang="cs-CZ" dirty="0"/>
              <a:t>národní historické centrum</a:t>
            </a:r>
          </a:p>
          <a:p>
            <a:r>
              <a:rPr lang="cs-CZ" dirty="0" err="1"/>
              <a:t>Cyrilometodské</a:t>
            </a:r>
            <a:r>
              <a:rPr lang="cs-CZ" dirty="0"/>
              <a:t> oslavy</a:t>
            </a:r>
          </a:p>
          <a:p>
            <a:r>
              <a:rPr lang="cs-CZ" dirty="0"/>
              <a:t>207 000 – 350 000 návštěvníků ročně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DF7D19-8F38-428D-B96C-1F5DD0FBF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6882"/>
            <a:ext cx="4322179" cy="28861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A96D80-8F07-48CB-8EBE-09912460D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" y="1063087"/>
            <a:ext cx="4330145" cy="267412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EC6F18E-05C6-467C-97A1-3920661BA1C5}"/>
              </a:ext>
            </a:extLst>
          </p:cNvPr>
          <p:cNvSpPr txBox="1"/>
          <p:nvPr/>
        </p:nvSpPr>
        <p:spPr>
          <a:xfrm>
            <a:off x="-55986" y="3513270"/>
            <a:ext cx="2230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1. infopanel stezky</a:t>
            </a:r>
          </a:p>
        </p:txBody>
      </p:sp>
    </p:spTree>
    <p:extLst>
      <p:ext uri="{BB962C8B-B14F-4D97-AF65-F5344CB8AC3E}">
        <p14:creationId xmlns:p14="http://schemas.microsoft.com/office/powerpoint/2010/main" val="4935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71AEAECE-2E26-48FF-B32A-4A01CD2AF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" y="0"/>
            <a:ext cx="9974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20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78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AE0A88D-74A3-446B-872A-AE9A10F013C5}"/>
              </a:ext>
            </a:extLst>
          </p:cNvPr>
          <p:cNvSpPr/>
          <p:nvPr/>
        </p:nvSpPr>
        <p:spPr>
          <a:xfrm>
            <a:off x="6565371" y="154517"/>
            <a:ext cx="5626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Cyrilometodějské dědictví pro současné Evropany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746F18-FDCD-4DF4-B561-641BAD96C7D9}"/>
              </a:ext>
            </a:extLst>
          </p:cNvPr>
          <p:cNvSpPr txBox="1"/>
          <p:nvPr/>
        </p:nvSpPr>
        <p:spPr>
          <a:xfrm>
            <a:off x="1409700" y="6486525"/>
            <a:ext cx="477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Cyrilometodějské sousoší v Brně z r. 2013, 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827264" y="1005840"/>
            <a:ext cx="32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/>
              <a:t>„Přicházíme, </a:t>
            </a:r>
          </a:p>
          <a:p>
            <a:r>
              <a:rPr lang="cs-CZ" sz="2000" i="1" dirty="0"/>
              <a:t>abychom byli spolu“ </a:t>
            </a:r>
          </a:p>
          <a:p>
            <a:r>
              <a:rPr lang="cs-CZ" sz="1400" dirty="0"/>
              <a:t> z životopisu sv.  Cyrila a Metoděje</a:t>
            </a:r>
            <a:endParaRPr lang="cs-CZ" sz="1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565371" y="2072606"/>
            <a:ext cx="56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DIALOG</a:t>
            </a:r>
            <a:r>
              <a:rPr lang="cs-CZ" dirty="0"/>
              <a:t> </a:t>
            </a:r>
            <a:r>
              <a:rPr lang="cs-CZ" b="1" dirty="0"/>
              <a:t>– evropská hodnota budoucnosti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65364" y="2635780"/>
            <a:ext cx="56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MORÁLNÍ IKONY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565363" y="3205722"/>
            <a:ext cx="56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RESPEKT k dědictví předků, tradicím a lidské bytosti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65371" y="3775664"/>
            <a:ext cx="56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CESTOVÁNÍ BEZ HRANIC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565362" y="4338147"/>
            <a:ext cx="56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VZDĚLÁVÁNÍ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65361" y="4900630"/>
            <a:ext cx="56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JEDNODUCHOST SDĚLENÍ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50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28C19A9-5C61-4001-8D8D-607B7296021A}"/>
              </a:ext>
            </a:extLst>
          </p:cNvPr>
          <p:cNvSpPr/>
          <p:nvPr/>
        </p:nvSpPr>
        <p:spPr>
          <a:xfrm>
            <a:off x="758953" y="58847"/>
            <a:ext cx="1078992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Oficiální podpory, záštity, spolupráce</a:t>
            </a:r>
          </a:p>
          <a:p>
            <a:endParaRPr lang="cs-CZ" dirty="0"/>
          </a:p>
          <a:p>
            <a:r>
              <a:rPr lang="en-GB" dirty="0"/>
              <a:t>Martina </a:t>
            </a:r>
            <a:r>
              <a:rPr lang="en-GB" dirty="0" err="1"/>
              <a:t>Dlabajová</a:t>
            </a:r>
            <a:r>
              <a:rPr lang="en-GB" dirty="0"/>
              <a:t>, MEP (CZ), Olga </a:t>
            </a:r>
            <a:r>
              <a:rPr lang="en-GB" dirty="0" err="1"/>
              <a:t>Sehnalová</a:t>
            </a:r>
            <a:r>
              <a:rPr lang="en-GB" dirty="0"/>
              <a:t>, MEP (CZ)</a:t>
            </a:r>
            <a:endParaRPr lang="cs-CZ" dirty="0"/>
          </a:p>
          <a:p>
            <a:r>
              <a:rPr lang="en-GB" dirty="0"/>
              <a:t>Ivan </a:t>
            </a:r>
            <a:r>
              <a:rPr lang="en-GB" dirty="0" err="1"/>
              <a:t>Štefanec</a:t>
            </a:r>
            <a:r>
              <a:rPr lang="en-GB" dirty="0"/>
              <a:t>, MEP (SK)</a:t>
            </a:r>
            <a:r>
              <a:rPr lang="cs-CZ" dirty="0"/>
              <a:t>   </a:t>
            </a:r>
          </a:p>
          <a:p>
            <a:r>
              <a:rPr lang="cs-CZ" dirty="0"/>
              <a:t>Ministerstvo zahraničních věcí (CZ) záštita od 2014</a:t>
            </a:r>
          </a:p>
          <a:p>
            <a:r>
              <a:rPr lang="cs-CZ" dirty="0"/>
              <a:t>Ministerstvo kultury (CZ)</a:t>
            </a:r>
          </a:p>
          <a:p>
            <a:r>
              <a:rPr lang="cs-CZ" dirty="0"/>
              <a:t>Ministerstvo pro místní rozvoj (CZ)  </a:t>
            </a:r>
          </a:p>
          <a:p>
            <a:r>
              <a:rPr lang="cs-CZ" dirty="0" err="1"/>
              <a:t>CzechTourism</a:t>
            </a:r>
            <a:r>
              <a:rPr lang="cs-CZ" dirty="0"/>
              <a:t> (CZ)</a:t>
            </a:r>
          </a:p>
          <a:p>
            <a:r>
              <a:rPr lang="cs-CZ" dirty="0"/>
              <a:t>Slovanská unie</a:t>
            </a:r>
          </a:p>
          <a:p>
            <a:endParaRPr lang="cs-CZ" dirty="0"/>
          </a:p>
          <a:p>
            <a:r>
              <a:rPr lang="cs-CZ" dirty="0"/>
              <a:t>Klub českých turistů (CZ)</a:t>
            </a:r>
          </a:p>
          <a:p>
            <a:r>
              <a:rPr lang="cs-CZ" dirty="0"/>
              <a:t>Klub slovenských turistů (SK)</a:t>
            </a:r>
          </a:p>
          <a:p>
            <a:endParaRPr lang="cs-CZ" dirty="0"/>
          </a:p>
          <a:p>
            <a:r>
              <a:rPr lang="cs-CZ" dirty="0"/>
              <a:t>Ministerstvo cestovního ruchu (HR)</a:t>
            </a:r>
          </a:p>
          <a:p>
            <a:r>
              <a:rPr lang="cs-CZ" dirty="0"/>
              <a:t>Ministerstvo kultury (HR)</a:t>
            </a:r>
          </a:p>
          <a:p>
            <a:endParaRPr lang="cs-CZ" dirty="0"/>
          </a:p>
          <a:p>
            <a:r>
              <a:rPr lang="cs-CZ" dirty="0"/>
              <a:t>Velvyslanectví Slovinské republiky v ČR (SI)</a:t>
            </a:r>
          </a:p>
          <a:p>
            <a:endParaRPr lang="cs-CZ" dirty="0"/>
          </a:p>
          <a:p>
            <a:r>
              <a:rPr lang="cs-CZ" dirty="0"/>
              <a:t>Aristotelova univerzita v Soluni (GR)</a:t>
            </a:r>
          </a:p>
          <a:p>
            <a:endParaRPr lang="cs-CZ" dirty="0"/>
          </a:p>
          <a:p>
            <a:r>
              <a:rPr lang="cs-CZ" dirty="0"/>
              <a:t>Evropská asociace Romea Strata (IT)</a:t>
            </a:r>
          </a:p>
          <a:p>
            <a:r>
              <a:rPr lang="cs-CZ" dirty="0" err="1"/>
              <a:t>Danube</a:t>
            </a:r>
            <a:r>
              <a:rPr lang="cs-CZ" dirty="0"/>
              <a:t> </a:t>
            </a:r>
            <a:r>
              <a:rPr lang="cs-CZ" dirty="0" err="1"/>
              <a:t>Competence</a:t>
            </a:r>
            <a:r>
              <a:rPr lang="cs-CZ" dirty="0"/>
              <a:t> Centre Bělehrad (SRB)</a:t>
            </a:r>
          </a:p>
          <a:p>
            <a:endParaRPr lang="cs-CZ" dirty="0"/>
          </a:p>
          <a:p>
            <a:r>
              <a:rPr lang="cs-CZ" dirty="0"/>
              <a:t>7 regionálních vlád (4 CZ, 3 SK)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47AD83-BF18-427C-B9F2-880EC93A5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87" y="2817003"/>
            <a:ext cx="5894985" cy="4151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EE4B277-B961-4BED-B565-E63C8B751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92" y="2134928"/>
            <a:ext cx="2949969" cy="68151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657885B-F739-4AD2-BAF9-CCA9E28D6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2"/>
          <a:stretch/>
        </p:blipFill>
        <p:spPr>
          <a:xfrm>
            <a:off x="6219063" y="0"/>
            <a:ext cx="2295824" cy="17644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4916097-2BA6-40A2-B7A6-B4C74FE84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338" y="-18836"/>
            <a:ext cx="1764467" cy="17644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5D28D3-2B89-464B-9B13-1A965098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56" y="-25058"/>
            <a:ext cx="1764467" cy="17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29450" y="91766"/>
            <a:ext cx="616255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Členská síť sdružení EKSCM</a:t>
            </a:r>
          </a:p>
          <a:p>
            <a:r>
              <a:rPr lang="cs-CZ" b="1" dirty="0"/>
              <a:t>Vyšší územní samosprávné celky</a:t>
            </a:r>
            <a:endParaRPr lang="cs-CZ" dirty="0"/>
          </a:p>
          <a:p>
            <a:r>
              <a:rPr lang="cs-CZ" dirty="0"/>
              <a:t>Zlínský kraj, Jihomoravský kraj, Olomoucký kraj, Moravskoslezský kraj, Nitranský samosprávný kraj, Trenčínský samosprávný kraj, Trnavský samosprávný kraj</a:t>
            </a:r>
          </a:p>
          <a:p>
            <a:r>
              <a:rPr lang="cs-CZ" b="1" dirty="0"/>
              <a:t>Města a obce</a:t>
            </a:r>
            <a:endParaRPr lang="cs-CZ" dirty="0"/>
          </a:p>
          <a:p>
            <a:r>
              <a:rPr lang="cs-CZ" dirty="0"/>
              <a:t>Město Soluň (GR), Obec </a:t>
            </a:r>
            <a:r>
              <a:rPr lang="cs-CZ" dirty="0" err="1"/>
              <a:t>Močenok</a:t>
            </a:r>
            <a:r>
              <a:rPr lang="cs-CZ" dirty="0"/>
              <a:t>, Obec Terchová</a:t>
            </a:r>
          </a:p>
          <a:p>
            <a:r>
              <a:rPr lang="cs-CZ" b="1" dirty="0"/>
              <a:t>Destinační managementy</a:t>
            </a:r>
            <a:endParaRPr lang="cs-CZ" dirty="0"/>
          </a:p>
          <a:p>
            <a:r>
              <a:rPr lang="cs-CZ" dirty="0"/>
              <a:t>Centrála cestovního ruchu Východní Moravy, Centrála cestovního ruchu - Jižní Morava, Nitranská organizace cestovního ruchu, Slovenský dom </a:t>
            </a:r>
            <a:r>
              <a:rPr lang="cs-CZ" dirty="0" err="1"/>
              <a:t>Centrope</a:t>
            </a:r>
            <a:endParaRPr lang="cs-CZ" dirty="0"/>
          </a:p>
          <a:p>
            <a:r>
              <a:rPr lang="cs-CZ" b="1" dirty="0"/>
              <a:t>Univerzity</a:t>
            </a:r>
            <a:endParaRPr lang="cs-CZ" dirty="0"/>
          </a:p>
          <a:p>
            <a:r>
              <a:rPr lang="cs-CZ" dirty="0"/>
              <a:t>Univerzita Konstantina Filozofa v Nitře</a:t>
            </a:r>
          </a:p>
          <a:p>
            <a:r>
              <a:rPr lang="cs-CZ" b="1" dirty="0"/>
              <a:t>Neziskové organizace</a:t>
            </a:r>
          </a:p>
          <a:p>
            <a:r>
              <a:rPr lang="cs-CZ" dirty="0" err="1"/>
              <a:t>Zoborský</a:t>
            </a:r>
            <a:r>
              <a:rPr lang="cs-CZ" dirty="0"/>
              <a:t> zkrášlovací spolek</a:t>
            </a:r>
          </a:p>
          <a:p>
            <a:r>
              <a:rPr lang="cs-CZ" dirty="0"/>
              <a:t>Slovinská mariánská národní svatyně v </a:t>
            </a:r>
            <a:r>
              <a:rPr lang="cs-CZ" dirty="0" err="1"/>
              <a:t>Brezje</a:t>
            </a:r>
            <a:r>
              <a:rPr lang="cs-CZ" dirty="0"/>
              <a:t> (SI)</a:t>
            </a:r>
          </a:p>
          <a:p>
            <a:r>
              <a:rPr lang="cs-CZ" dirty="0"/>
              <a:t>Slovenská samospráva Budapešti (HU)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043748" y="5216959"/>
            <a:ext cx="56356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Statut pozorovatele</a:t>
            </a:r>
            <a:r>
              <a:rPr lang="cs-CZ" sz="1600" dirty="0"/>
              <a:t>: Obec Zalavár (HU), Centrum pro studium v kulturním rozvoji Bělehrad (SRB)</a:t>
            </a:r>
          </a:p>
          <a:p>
            <a:endParaRPr lang="cs-CZ" sz="1600" dirty="0"/>
          </a:p>
          <a:p>
            <a:r>
              <a:rPr lang="cs-CZ" sz="1600" b="1" dirty="0"/>
              <a:t>Memorandum o spolupráci</a:t>
            </a:r>
            <a:r>
              <a:rPr lang="cs-CZ" sz="1600" dirty="0"/>
              <a:t>: FMK UCM Trnava, </a:t>
            </a:r>
            <a:r>
              <a:rPr lang="cs-CZ" sz="1600" dirty="0" err="1"/>
              <a:t>Trenčianska</a:t>
            </a:r>
            <a:r>
              <a:rPr lang="cs-CZ" sz="1600" dirty="0"/>
              <a:t> univerzita A. Dubčeka, město Bučovice, obec Nitrianska </a:t>
            </a:r>
            <a:r>
              <a:rPr lang="cs-CZ" sz="1600" dirty="0" err="1"/>
              <a:t>Blatnica</a:t>
            </a:r>
            <a:r>
              <a:rPr lang="cs-CZ" sz="1600" dirty="0"/>
              <a:t>, Moravská stezka, Region Slovácko, …  </a:t>
            </a:r>
          </a:p>
          <a:p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7631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716693" y="228600"/>
            <a:ext cx="5181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Partnerská síť - potenciál</a:t>
            </a:r>
          </a:p>
          <a:p>
            <a:r>
              <a:rPr lang="cs-CZ" b="1" dirty="0"/>
              <a:t>17 </a:t>
            </a:r>
            <a:r>
              <a:rPr lang="cs-CZ" b="1" dirty="0" err="1"/>
              <a:t>evr</a:t>
            </a:r>
            <a:r>
              <a:rPr lang="cs-CZ" b="1" dirty="0"/>
              <a:t>. zemí</a:t>
            </a:r>
          </a:p>
          <a:p>
            <a:r>
              <a:rPr lang="cs-CZ" b="1" u="sng" dirty="0"/>
              <a:t>Podunají </a:t>
            </a:r>
            <a:r>
              <a:rPr lang="cs-CZ" dirty="0"/>
              <a:t>(mapováno v rámci projektu Routes4U)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02AC12-964F-4299-9884-C54DB47E4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36" y="1590328"/>
            <a:ext cx="3336764" cy="250257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E19B87F-1901-4671-B213-CD42EF14F744}"/>
              </a:ext>
            </a:extLst>
          </p:cNvPr>
          <p:cNvSpPr txBox="1"/>
          <p:nvPr/>
        </p:nvSpPr>
        <p:spPr>
          <a:xfrm>
            <a:off x="9988530" y="1590041"/>
            <a:ext cx="311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Universita Skopje, MK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DC1887-EE5C-4756-AF03-1CC01BAB1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93" y="3710275"/>
            <a:ext cx="6286500" cy="31432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E4F43B-2CA2-4444-8DE5-61245224CBB9}"/>
              </a:ext>
            </a:extLst>
          </p:cNvPr>
          <p:cNvSpPr txBox="1"/>
          <p:nvPr/>
        </p:nvSpPr>
        <p:spPr>
          <a:xfrm>
            <a:off x="5689427" y="3698240"/>
            <a:ext cx="275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Národní knihovna Sofie, BG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39C2893-F995-488C-84DD-7D79FDD0F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91" y="1590328"/>
            <a:ext cx="3177438" cy="211994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4AB9EC-29D9-4973-81F2-6A0703CC696F}"/>
              </a:ext>
            </a:extLst>
          </p:cNvPr>
          <p:cNvSpPr txBox="1"/>
          <p:nvPr/>
        </p:nvSpPr>
        <p:spPr>
          <a:xfrm>
            <a:off x="5615991" y="1629600"/>
            <a:ext cx="279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Řím, bazilika sv. Klimenta, IT</a:t>
            </a:r>
          </a:p>
        </p:txBody>
      </p:sp>
    </p:spTree>
    <p:extLst>
      <p:ext uri="{BB962C8B-B14F-4D97-AF65-F5344CB8AC3E}">
        <p14:creationId xmlns:p14="http://schemas.microsoft.com/office/powerpoint/2010/main" val="3576422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8508"/>
            <a:ext cx="8272418" cy="569806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458200" y="163860"/>
            <a:ext cx="3564467" cy="749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Velehrad, Modrá,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Uherské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Hradiště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Staré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Město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   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Mikulčice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Prague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Sázava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Nitra, </a:t>
            </a: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Bratislava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Trenčín, Komárno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Krakow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Czestochova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Opole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Oleśnice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Wiślica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Sahrynia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Wien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Mariazell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Klagenfurt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W,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Graz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Stammersdorf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Niederalteich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Ellwangen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Regensburg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Esztergom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Budapest</a:t>
            </a: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Zalavar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Ptuj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Maribor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Ljubljana</a:t>
            </a: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Brezje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Cividale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Friuli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Gorizia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Aquileia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Venezia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Ravenna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Loreto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Istanbul </a:t>
            </a:r>
            <a:endParaRPr lang="cs-CZ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Thessaloniki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Athos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Veroia</a:t>
            </a:r>
            <a:endParaRPr lang="sk-S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Ohrid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Skopje,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Lake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Prespa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Drac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Berat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Ardenica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Voskopojë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SRB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Sremska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Mitrovica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Belgrade</a:t>
            </a: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Niš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BG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Sofia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Plovdiv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Preslav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Veliko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Tarnovo 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Zagreb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Krk, Brač,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Zadar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Nin,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Senj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Dubrovnik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Vinodol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Kyiv</a:t>
            </a:r>
            <a:r>
              <a:rPr lang="cs-CZ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Velikij</a:t>
            </a:r>
            <a:r>
              <a:rPr lang="sk-S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Novgorod, </a:t>
            </a:r>
            <a:r>
              <a:rPr lang="sk-SK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Moscow</a:t>
            </a:r>
            <a:endParaRPr lang="sk-SK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sk-SK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sk-SK" sz="1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evr</a:t>
            </a:r>
            <a:r>
              <a:rPr lang="sk-SK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. zemí, 13 </a:t>
            </a:r>
            <a:r>
              <a:rPr lang="sk-SK" sz="1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hlavních</a:t>
            </a:r>
            <a:r>
              <a:rPr lang="sk-SK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měst</a:t>
            </a:r>
            <a:r>
              <a:rPr lang="sk-SK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1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sz="11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2842" y="474133"/>
            <a:ext cx="7306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Strategické lokality v rámci Evropy</a:t>
            </a:r>
            <a:r>
              <a:rPr lang="cs-CZ" b="1" dirty="0"/>
              <a:t> </a:t>
            </a:r>
            <a:r>
              <a:rPr lang="cs-CZ" dirty="0"/>
              <a:t>- návrh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F7B481B-18BA-4FCA-8379-60E2A1C02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895" y="261257"/>
            <a:ext cx="1367242" cy="13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2778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6DA0E06-B6B9-451C-BEC2-D872803CFE41}"/>
              </a:ext>
            </a:extLst>
          </p:cNvPr>
          <p:cNvSpPr/>
          <p:nvPr/>
        </p:nvSpPr>
        <p:spPr>
          <a:xfrm>
            <a:off x="9429749" y="476935"/>
            <a:ext cx="27622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Cyrilometodějská stezka</a:t>
            </a:r>
          </a:p>
          <a:p>
            <a:endParaRPr lang="cs-CZ" b="1" dirty="0"/>
          </a:p>
          <a:p>
            <a:r>
              <a:rPr lang="cs-CZ" dirty="0"/>
              <a:t>První nadnárodní </a:t>
            </a:r>
          </a:p>
          <a:p>
            <a:r>
              <a:rPr lang="cs-CZ" dirty="0"/>
              <a:t>kulturní stezka </a:t>
            </a:r>
          </a:p>
          <a:p>
            <a:r>
              <a:rPr lang="cs-CZ" dirty="0"/>
              <a:t>ke slovanským kořenům </a:t>
            </a:r>
          </a:p>
          <a:p>
            <a:r>
              <a:rPr lang="cs-CZ" dirty="0"/>
              <a:t>s potenciálem </a:t>
            </a:r>
          </a:p>
          <a:p>
            <a:r>
              <a:rPr lang="cs-CZ" dirty="0"/>
              <a:t>v 17 evropských zemích</a:t>
            </a:r>
          </a:p>
          <a:p>
            <a:endParaRPr lang="cs-CZ" dirty="0"/>
          </a:p>
          <a:p>
            <a:r>
              <a:rPr lang="cs-CZ" dirty="0"/>
              <a:t>Kandidátská kulturní stezka Rady Evropy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53BCE6-F27F-4583-9CD7-33D8CFDB138E}"/>
              </a:ext>
            </a:extLst>
          </p:cNvPr>
          <p:cNvSpPr txBox="1"/>
          <p:nvPr/>
        </p:nvSpPr>
        <p:spPr>
          <a:xfrm>
            <a:off x="38100" y="6419850"/>
            <a:ext cx="642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Hlaholice,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první písmo stvořené Konstantinem-Cyrilem pro Slovany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96EBF4B-CF94-4F92-B1E0-2AF8899C6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516" y="3720042"/>
            <a:ext cx="2360168" cy="23666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F58167-79C4-46ED-8592-A72191DD30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210" y="6173237"/>
            <a:ext cx="722780" cy="41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-84656" y="22346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EKSCM organizační a řídicí struktura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871838-2AF7-4380-9BBC-F7154D77A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83" y="4310817"/>
            <a:ext cx="3820775" cy="254718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FF46C21-5208-43C3-A34B-E8E1CE86CB9D}"/>
              </a:ext>
            </a:extLst>
          </p:cNvPr>
          <p:cNvSpPr txBox="1"/>
          <p:nvPr/>
        </p:nvSpPr>
        <p:spPr>
          <a:xfrm>
            <a:off x="9531530" y="4003040"/>
            <a:ext cx="2704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SK-CZ </a:t>
            </a:r>
            <a:r>
              <a:rPr lang="cs-CZ" sz="1400" dirty="0" err="1"/>
              <a:t>Interreg</a:t>
            </a:r>
            <a:r>
              <a:rPr lang="cs-CZ" sz="1400" dirty="0"/>
              <a:t> V-A projektový tým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4C22D1-D7C4-4A17-A9F5-82A69A7DD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2041"/>
            <a:ext cx="2977306" cy="446595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0502FE-F3F5-4601-B745-420EAC91B68D}"/>
              </a:ext>
            </a:extLst>
          </p:cNvPr>
          <p:cNvSpPr txBox="1"/>
          <p:nvPr/>
        </p:nvSpPr>
        <p:spPr>
          <a:xfrm>
            <a:off x="152400" y="1177316"/>
            <a:ext cx="26336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Předseda Jan Pijáček (CZ)</a:t>
            </a:r>
          </a:p>
          <a:p>
            <a:r>
              <a:rPr lang="cs-CZ" sz="1400" dirty="0"/>
              <a:t>Ředitelka Martina Janochová (CZ)</a:t>
            </a:r>
          </a:p>
          <a:p>
            <a:r>
              <a:rPr lang="cs-CZ" sz="1400" dirty="0"/>
              <a:t>Sekretariát Martin Peterka (CZ)</a:t>
            </a:r>
          </a:p>
          <a:p>
            <a:r>
              <a:rPr lang="cs-CZ" sz="1400" dirty="0"/>
              <a:t>Předseda ŘV Miloš Bača (SK)</a:t>
            </a:r>
          </a:p>
          <a:p>
            <a:r>
              <a:rPr lang="cs-CZ" sz="1400" dirty="0"/>
              <a:t>Předseda VV Peter </a:t>
            </a:r>
            <a:r>
              <a:rPr lang="cs-CZ" sz="1400" dirty="0" err="1"/>
              <a:t>Ivanič</a:t>
            </a:r>
            <a:r>
              <a:rPr lang="cs-CZ" sz="1400" dirty="0"/>
              <a:t> (SK)</a:t>
            </a:r>
          </a:p>
          <a:p>
            <a:endParaRPr lang="cs-CZ" sz="1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70E350D-56E0-414F-8CB5-A72BC11E16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70" y="816258"/>
            <a:ext cx="4523629" cy="389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78B70CE-4DFB-4E30-9F27-6A5505B1937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0"/>
            <a:ext cx="3895725" cy="3116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F0AC4E7-E608-48F4-8467-853CEBCCB05B}"/>
              </a:ext>
            </a:extLst>
          </p:cNvPr>
          <p:cNvSpPr txBox="1"/>
          <p:nvPr/>
        </p:nvSpPr>
        <p:spPr>
          <a:xfrm>
            <a:off x="11001660" y="-9808"/>
            <a:ext cx="1285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Valná hromada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05CB9AD-5B1F-4240-862F-907E59CA2EA5}"/>
              </a:ext>
            </a:extLst>
          </p:cNvPr>
          <p:cNvSpPr/>
          <p:nvPr/>
        </p:nvSpPr>
        <p:spPr>
          <a:xfrm>
            <a:off x="3355911" y="4736662"/>
            <a:ext cx="47430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AKTIVITY sdružení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Networking </a:t>
            </a:r>
          </a:p>
          <a:p>
            <a:pPr marL="285750" indent="-285750">
              <a:buFontTx/>
              <a:buChar char="-"/>
            </a:pPr>
            <a:r>
              <a:rPr lang="cs-CZ" dirty="0"/>
              <a:t>Akce pro členy/partnery i veřejnost</a:t>
            </a:r>
          </a:p>
          <a:p>
            <a:pPr marL="285750" indent="-285750">
              <a:buFontTx/>
              <a:buChar char="-"/>
            </a:pPr>
            <a:r>
              <a:rPr lang="cs-CZ" dirty="0"/>
              <a:t>Komunikace, propagace CM odkazu</a:t>
            </a:r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cs-CZ" dirty="0" err="1"/>
              <a:t>odpora</a:t>
            </a:r>
            <a:r>
              <a:rPr lang="cs-CZ" dirty="0"/>
              <a:t> kulturní turistiky, značení CM tras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cs-CZ" dirty="0"/>
              <a:t>Řízení a financování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Pr</a:t>
            </a:r>
            <a:r>
              <a:rPr lang="cs-CZ" dirty="0" err="1"/>
              <a:t>ojekty</a:t>
            </a:r>
            <a:r>
              <a:rPr lang="cs-CZ" dirty="0"/>
              <a:t> od lokálních po nadnárodní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92666" y="335726"/>
            <a:ext cx="880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Cíle sdružení EKSCM rozvíjejícího Cyrilometodějskou stezku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7F8A156-513B-4C36-8A8E-157FAA49145F}"/>
              </a:ext>
            </a:extLst>
          </p:cNvPr>
          <p:cNvSpPr txBox="1"/>
          <p:nvPr/>
        </p:nvSpPr>
        <p:spPr>
          <a:xfrm>
            <a:off x="10801351" y="76200"/>
            <a:ext cx="294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Velehrad, CZ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B8D84C-9486-4F46-9A6E-A03A10F54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12" y="2555013"/>
            <a:ext cx="3454825" cy="164832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92665" y="1367892"/>
            <a:ext cx="660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b="1" dirty="0"/>
              <a:t>Zachovávat a šířit ODKAZ</a:t>
            </a:r>
          </a:p>
          <a:p>
            <a:r>
              <a:rPr lang="cs-CZ" sz="2400" b="1" dirty="0"/>
              <a:t>     </a:t>
            </a:r>
            <a:r>
              <a:rPr lang="cs-CZ" sz="2400" dirty="0"/>
              <a:t>svatých Cyrila a Metoděje a jejich následovníků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92663" y="2554783"/>
            <a:ext cx="562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b="1" dirty="0"/>
              <a:t>Vytvářet funkční partnerskou SÍŤ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92662" y="3372342"/>
            <a:ext cx="5626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b="1" dirty="0"/>
              <a:t>Nabízet kulturně-vzdělávací PROGRAM na CM TRASÁCH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92662" y="4535138"/>
            <a:ext cx="6711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b="1" dirty="0"/>
              <a:t>Posilovat REGIONÁLNÍ ROZVOJ,</a:t>
            </a:r>
            <a:r>
              <a:rPr lang="en-US" sz="2400" b="1" dirty="0"/>
              <a:t> </a:t>
            </a:r>
            <a:endParaRPr lang="cs-CZ" sz="2400" b="1" dirty="0"/>
          </a:p>
          <a:p>
            <a:r>
              <a:rPr lang="cs-CZ" sz="2400" b="1" dirty="0"/>
              <a:t>  </a:t>
            </a:r>
            <a:r>
              <a:rPr lang="cs-CZ" sz="2400" dirty="0"/>
              <a:t> evropskou sounáležitost a</a:t>
            </a:r>
            <a:r>
              <a:rPr lang="en-US" sz="2400" dirty="0"/>
              <a:t> </a:t>
            </a:r>
            <a:r>
              <a:rPr lang="cs-CZ" sz="2400" b="1" dirty="0"/>
              <a:t>KULTURNÍ IDENTITU</a:t>
            </a:r>
          </a:p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/>
              <a:t>Využívat dotačních titulů pro PROJEKTY</a:t>
            </a:r>
            <a:endParaRPr lang="cs-CZ" sz="2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10F15B5-3A62-4225-8A3E-25250F52747F}"/>
              </a:ext>
            </a:extLst>
          </p:cNvPr>
          <p:cNvSpPr txBox="1"/>
          <p:nvPr/>
        </p:nvSpPr>
        <p:spPr>
          <a:xfrm>
            <a:off x="8737175" y="6520542"/>
            <a:ext cx="224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Sousoší Strachotín, CZ</a:t>
            </a:r>
          </a:p>
        </p:txBody>
      </p:sp>
    </p:spTree>
    <p:extLst>
      <p:ext uri="{BB962C8B-B14F-4D97-AF65-F5344CB8AC3E}">
        <p14:creationId xmlns:p14="http://schemas.microsoft.com/office/powerpoint/2010/main" val="260244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9239" cy="25569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38" y="0"/>
            <a:ext cx="8352762" cy="40603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37" y="4060370"/>
            <a:ext cx="4214884" cy="27976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225" y="4064000"/>
            <a:ext cx="4154775" cy="27939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DE4A3D7-BB83-4374-A84C-14575C0DFE0C}"/>
              </a:ext>
            </a:extLst>
          </p:cNvPr>
          <p:cNvSpPr txBox="1"/>
          <p:nvPr/>
        </p:nvSpPr>
        <p:spPr>
          <a:xfrm>
            <a:off x="3896797" y="228392"/>
            <a:ext cx="38392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Živé cyrilometodějské dědictví 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6F30D5E-C409-4BC6-AD68-311B2E54BBD7}"/>
              </a:ext>
            </a:extLst>
          </p:cNvPr>
          <p:cNvSpPr txBox="1"/>
          <p:nvPr/>
        </p:nvSpPr>
        <p:spPr>
          <a:xfrm>
            <a:off x="72875" y="2147281"/>
            <a:ext cx="86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Krk, HR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EBD607B-E46F-4583-A152-8594888548E7}"/>
              </a:ext>
            </a:extLst>
          </p:cNvPr>
          <p:cNvSpPr txBox="1"/>
          <p:nvPr/>
        </p:nvSpPr>
        <p:spPr>
          <a:xfrm>
            <a:off x="8253526" y="-2540"/>
            <a:ext cx="155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Ochrid</a:t>
            </a:r>
            <a:r>
              <a:rPr lang="cs-CZ" dirty="0">
                <a:solidFill>
                  <a:schemeClr val="bg1"/>
                </a:solidFill>
              </a:rPr>
              <a:t>, MK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A2924A9-3A1A-4AB9-AFC2-E2100F743C4E}"/>
              </a:ext>
            </a:extLst>
          </p:cNvPr>
          <p:cNvSpPr txBox="1"/>
          <p:nvPr/>
        </p:nvSpPr>
        <p:spPr>
          <a:xfrm>
            <a:off x="10964439" y="4048125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Radhošť, 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1959B7F-1B3D-474C-AED0-2035EADFABF1}"/>
              </a:ext>
            </a:extLst>
          </p:cNvPr>
          <p:cNvSpPr txBox="1"/>
          <p:nvPr/>
        </p:nvSpPr>
        <p:spPr>
          <a:xfrm>
            <a:off x="6911833" y="4032887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Soluň, GR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D0A8441-0F3E-4FDE-BABD-F0EEAF131D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995417"/>
            <a:ext cx="3839239" cy="255949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4981B10-60E6-4CA4-BA98-947D36331D8C}"/>
              </a:ext>
            </a:extLst>
          </p:cNvPr>
          <p:cNvSpPr txBox="1"/>
          <p:nvPr/>
        </p:nvSpPr>
        <p:spPr>
          <a:xfrm>
            <a:off x="2900170" y="2465191"/>
            <a:ext cx="91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Ukraine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3E305732-7C40-4610-9B9F-00B7A5B4A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3143"/>
            <a:ext cx="3882171" cy="2598898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785220B0-B981-4BCD-B3C7-1D7CB9EC1EE7}"/>
              </a:ext>
            </a:extLst>
          </p:cNvPr>
          <p:cNvSpPr txBox="1"/>
          <p:nvPr/>
        </p:nvSpPr>
        <p:spPr>
          <a:xfrm>
            <a:off x="1587018" y="2526053"/>
            <a:ext cx="232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Hradišťan – Czech </a:t>
            </a:r>
            <a:r>
              <a:rPr lang="cs-CZ" dirty="0" err="1">
                <a:solidFill>
                  <a:schemeClr val="bg1"/>
                </a:solidFill>
              </a:rPr>
              <a:t>Rep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9CB20E8-CD67-4864-B0C8-F06E4176582E}"/>
              </a:ext>
            </a:extLst>
          </p:cNvPr>
          <p:cNvSpPr txBox="1"/>
          <p:nvPr/>
        </p:nvSpPr>
        <p:spPr>
          <a:xfrm>
            <a:off x="2612790" y="5366192"/>
            <a:ext cx="97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Kyiv</a:t>
            </a:r>
            <a:r>
              <a:rPr lang="cs-CZ" dirty="0"/>
              <a:t>, UA 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C034957-2A09-40E7-B4F4-8A04B7DB3C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18" y="0"/>
            <a:ext cx="2706756" cy="406013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161C038-08EB-4F78-9464-353A3B5064A4}"/>
              </a:ext>
            </a:extLst>
          </p:cNvPr>
          <p:cNvSpPr txBox="1"/>
          <p:nvPr/>
        </p:nvSpPr>
        <p:spPr>
          <a:xfrm>
            <a:off x="10984625" y="-14148"/>
            <a:ext cx="123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Zalavár, HU</a:t>
            </a:r>
          </a:p>
        </p:txBody>
      </p:sp>
    </p:spTree>
    <p:extLst>
      <p:ext uri="{BB962C8B-B14F-4D97-AF65-F5344CB8AC3E}">
        <p14:creationId xmlns:p14="http://schemas.microsoft.com/office/powerpoint/2010/main" val="79695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7" grpId="0"/>
      <p:bldP spid="24" grpId="0"/>
      <p:bldP spid="2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9920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1. Spolupráce ve výzkumu a vývoji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798407"/>
            <a:ext cx="4461933" cy="29738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862711"/>
            <a:ext cx="2091808" cy="29738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210175" y="973667"/>
            <a:ext cx="7486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Vědecký výbor </a:t>
            </a:r>
            <a:r>
              <a:rPr lang="cs-CZ" dirty="0"/>
              <a:t>– prof. PhDr. Peter </a:t>
            </a:r>
            <a:r>
              <a:rPr lang="cs-CZ" dirty="0" err="1"/>
              <a:t>Ivanič</a:t>
            </a:r>
            <a:r>
              <a:rPr lang="cs-CZ" dirty="0"/>
              <a:t>, PhD. předseda </a:t>
            </a:r>
          </a:p>
          <a:p>
            <a:r>
              <a:rPr lang="cs-CZ" dirty="0"/>
              <a:t>Různí odborníci z 5 zemí</a:t>
            </a:r>
          </a:p>
          <a:p>
            <a:r>
              <a:rPr lang="cs-CZ" dirty="0"/>
              <a:t>Konference</a:t>
            </a:r>
          </a:p>
          <a:p>
            <a:endParaRPr lang="cs-CZ" dirty="0"/>
          </a:p>
          <a:p>
            <a:pPr marL="541338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10175" y="1784350"/>
            <a:ext cx="623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Publikace a články</a:t>
            </a:r>
          </a:p>
          <a:p>
            <a:r>
              <a:rPr lang="cs-CZ" dirty="0"/>
              <a:t>Konzultace</a:t>
            </a:r>
          </a:p>
          <a:p>
            <a:endParaRPr lang="cs-CZ" dirty="0"/>
          </a:p>
          <a:p>
            <a:pPr marL="255588"/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522" y="3862711"/>
            <a:ext cx="2081411" cy="29738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FC24C3-8874-4647-B7CB-9355178AC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90" r="1242" b="-2"/>
          <a:stretch/>
        </p:blipFill>
        <p:spPr>
          <a:xfrm>
            <a:off x="8421793" y="1405683"/>
            <a:ext cx="3743642" cy="31764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608D02B-DA56-41EE-81A6-1D9571DF0A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845" b="3"/>
          <a:stretch/>
        </p:blipFill>
        <p:spPr>
          <a:xfrm>
            <a:off x="5105420" y="3862711"/>
            <a:ext cx="3304406" cy="27960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4E3B4D7-4CD7-435A-91B6-20197682B7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78" y="4903357"/>
            <a:ext cx="1697166" cy="169716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1071F24-D331-42E9-BDFB-21B5303F1FE7}"/>
              </a:ext>
            </a:extLst>
          </p:cNvPr>
          <p:cNvSpPr txBox="1"/>
          <p:nvPr/>
        </p:nvSpPr>
        <p:spPr>
          <a:xfrm>
            <a:off x="10861040" y="1408430"/>
            <a:ext cx="127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Peter </a:t>
            </a:r>
            <a:r>
              <a:rPr lang="cs-CZ" dirty="0" err="1">
                <a:solidFill>
                  <a:schemeClr val="bg1"/>
                </a:solidFill>
              </a:rPr>
              <a:t>Ivanič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7C55F29-5C68-4CEA-8038-8FEA6E540689}"/>
              </a:ext>
            </a:extLst>
          </p:cNvPr>
          <p:cNvSpPr txBox="1"/>
          <p:nvPr/>
        </p:nvSpPr>
        <p:spPr>
          <a:xfrm>
            <a:off x="6888480" y="3879314"/>
            <a:ext cx="158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Luděk Galuška </a:t>
            </a:r>
          </a:p>
        </p:txBody>
      </p:sp>
    </p:spTree>
    <p:extLst>
      <p:ext uri="{BB962C8B-B14F-4D97-AF65-F5344CB8AC3E}">
        <p14:creationId xmlns:p14="http://schemas.microsoft.com/office/powerpoint/2010/main" val="26776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254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2. Posilování vědomí, historie a evropského kulturního dědictví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D40ECBC-3CB6-4FBD-A00B-A9BC0A651BC1}"/>
              </a:ext>
            </a:extLst>
          </p:cNvPr>
          <p:cNvSpPr/>
          <p:nvPr/>
        </p:nvSpPr>
        <p:spPr>
          <a:xfrm>
            <a:off x="4829175" y="818064"/>
            <a:ext cx="5086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Kalendář akcí EKSCM</a:t>
            </a:r>
          </a:p>
          <a:p>
            <a:r>
              <a:rPr lang="cs-CZ" sz="2000" b="1" dirty="0"/>
              <a:t>Festivaly a slavnosti, poutě, putování, oslavy, výstavy, edukační programy, …</a:t>
            </a:r>
          </a:p>
          <a:p>
            <a:endParaRPr lang="cs-CZ" u="sng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615788-6048-48AC-8D51-F5F8ECBE4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"/>
          <a:stretch/>
        </p:blipFill>
        <p:spPr>
          <a:xfrm>
            <a:off x="5161696" y="1884785"/>
            <a:ext cx="2752388" cy="4962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5F0FA94-37F2-4896-B3ED-7030BDAB7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9" y="3751752"/>
            <a:ext cx="4678426" cy="31181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B80C8A-B6B3-447D-A9BD-CD1DB9268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05" y="4227959"/>
            <a:ext cx="3945395" cy="26300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7BB1F91-4B9A-45F0-814E-729BAE0DA4EF}"/>
              </a:ext>
            </a:extLst>
          </p:cNvPr>
          <p:cNvSpPr txBox="1"/>
          <p:nvPr/>
        </p:nvSpPr>
        <p:spPr>
          <a:xfrm>
            <a:off x="71716" y="674626"/>
            <a:ext cx="2585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Dny lidí dobré vůle Velehrad, CZ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8F9389C-C1E5-4086-8556-D5C6421C08D2}"/>
              </a:ext>
            </a:extLst>
          </p:cNvPr>
          <p:cNvSpPr txBox="1"/>
          <p:nvPr/>
        </p:nvSpPr>
        <p:spPr>
          <a:xfrm>
            <a:off x="139962" y="6562165"/>
            <a:ext cx="2713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Cyrilometodské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slávnosti</a:t>
            </a:r>
            <a:r>
              <a:rPr lang="cs-CZ" sz="1400" dirty="0">
                <a:solidFill>
                  <a:schemeClr val="bg1"/>
                </a:solidFill>
              </a:rPr>
              <a:t> Bojná, SK</a:t>
            </a:r>
          </a:p>
        </p:txBody>
      </p:sp>
      <p:pic>
        <p:nvPicPr>
          <p:cNvPr id="12" name="Obrázek 11" descr="Obsah obrázku oblečení, čelenka, helma, želva&#10;&#10;Popis byl vytvořen automaticky">
            <a:extLst>
              <a:ext uri="{FF2B5EF4-FFF2-40B4-BE49-F238E27FC236}">
                <a16:creationId xmlns:a16="http://schemas.microsoft.com/office/drawing/2014/main" id="{901C64A3-A4DE-4D40-B07D-72BED7C54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69" y="11078"/>
            <a:ext cx="2327866" cy="4163063"/>
          </a:xfrm>
          <a:prstGeom prst="rect">
            <a:avLst/>
          </a:prstGeom>
        </p:spPr>
      </p:pic>
      <p:pic>
        <p:nvPicPr>
          <p:cNvPr id="14" name="Obrázek 13" descr="Obsah obrázku interiér, strop, zeď, velké&#10;&#10;Popis byl vytvořen automaticky">
            <a:extLst>
              <a:ext uri="{FF2B5EF4-FFF2-40B4-BE49-F238E27FC236}">
                <a16:creationId xmlns:a16="http://schemas.microsoft.com/office/drawing/2014/main" id="{60724AD7-03C1-43F3-88C5-B088F494BB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7" y="828514"/>
            <a:ext cx="4198776" cy="279302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94D7DFA-5815-4F26-86C0-5739E0348EFD}"/>
              </a:ext>
            </a:extLst>
          </p:cNvPr>
          <p:cNvSpPr txBox="1"/>
          <p:nvPr/>
        </p:nvSpPr>
        <p:spPr>
          <a:xfrm>
            <a:off x="204585" y="851849"/>
            <a:ext cx="2541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Cyrilometodské</a:t>
            </a:r>
            <a:r>
              <a:rPr lang="cs-CZ" sz="1400" dirty="0">
                <a:solidFill>
                  <a:schemeClr val="bg1"/>
                </a:solidFill>
              </a:rPr>
              <a:t> dni Terchová, SK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03C9775-2458-4F77-86EF-45ADDC827D76}"/>
              </a:ext>
            </a:extLst>
          </p:cNvPr>
          <p:cNvSpPr txBox="1"/>
          <p:nvPr/>
        </p:nvSpPr>
        <p:spPr>
          <a:xfrm>
            <a:off x="10159493" y="6579156"/>
            <a:ext cx="2723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Putování po CM trase, CZ</a:t>
            </a:r>
          </a:p>
        </p:txBody>
      </p:sp>
    </p:spTree>
    <p:extLst>
      <p:ext uri="{BB962C8B-B14F-4D97-AF65-F5344CB8AC3E}">
        <p14:creationId xmlns:p14="http://schemas.microsoft.com/office/powerpoint/2010/main" val="35840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91CD1F7-1A6C-4C42-A452-F85B28B7E256}"/>
              </a:ext>
            </a:extLst>
          </p:cNvPr>
          <p:cNvSpPr/>
          <p:nvPr/>
        </p:nvSpPr>
        <p:spPr>
          <a:xfrm>
            <a:off x="122405" y="430457"/>
            <a:ext cx="12356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2. Posilování vědomí, historie a evropského kulturního dědictví  </a:t>
            </a:r>
            <a:endParaRPr lang="cs-CZ" sz="1687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1ADBF4-F570-4D4C-A4AD-28559CF1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472" y="2104652"/>
            <a:ext cx="6558841" cy="49162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359549-176F-496D-BC0C-E88A6B258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616" y="1329"/>
            <a:ext cx="2793384" cy="20937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3D1EC2-7A23-407F-A42E-3450C4B61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5545"/>
            <a:ext cx="5263395" cy="29606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C6FCF6B9-129B-4781-B30D-A77DA7E59EEA}"/>
                  </a:ext>
                </a:extLst>
              </p14:cNvPr>
              <p14:cNvContentPartPr/>
              <p14:nvPr/>
            </p14:nvContentPartPr>
            <p14:xfrm>
              <a:off x="589485" y="4999955"/>
              <a:ext cx="1309873" cy="1216431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C6FCF6B9-129B-4781-B30D-A77DA7E59E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3490" y="4963945"/>
                <a:ext cx="1381504" cy="1288092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ovéPole 14">
            <a:extLst>
              <a:ext uri="{FF2B5EF4-FFF2-40B4-BE49-F238E27FC236}">
                <a16:creationId xmlns:a16="http://schemas.microsoft.com/office/drawing/2014/main" id="{443CDB82-27D7-447B-AF34-E0A0231478CB}"/>
              </a:ext>
            </a:extLst>
          </p:cNvPr>
          <p:cNvSpPr txBox="1"/>
          <p:nvPr/>
        </p:nvSpPr>
        <p:spPr>
          <a:xfrm>
            <a:off x="112729" y="3904275"/>
            <a:ext cx="1492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Staré Město, CZ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24344" y="986186"/>
            <a:ext cx="9131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Vzniká nové Cyrilometodějské centrum Staré Město, CZ</a:t>
            </a:r>
          </a:p>
          <a:p>
            <a:r>
              <a:rPr lang="cs-CZ" dirty="0"/>
              <a:t>Nová expozice (Klenotnice) a rozšiřování areálu také v </a:t>
            </a:r>
            <a:r>
              <a:rPr lang="cs-CZ" dirty="0" err="1"/>
              <a:t>Archeoskanzenu</a:t>
            </a:r>
            <a:r>
              <a:rPr lang="cs-CZ" dirty="0"/>
              <a:t> Modrá, CZ</a:t>
            </a:r>
          </a:p>
          <a:p>
            <a:r>
              <a:rPr lang="cs-CZ" dirty="0"/>
              <a:t>Další projekty na obnovu slovanských hradisek na Slovensku (Bojná atd.)</a:t>
            </a:r>
          </a:p>
          <a:p>
            <a:endParaRPr lang="cs-CZ" dirty="0"/>
          </a:p>
          <a:p>
            <a:r>
              <a:rPr lang="cs-CZ" dirty="0"/>
              <a:t>Cyrilometodějské trasy – poznávání kult. dědictví </a:t>
            </a:r>
          </a:p>
          <a:p>
            <a:r>
              <a:rPr lang="cs-CZ" dirty="0"/>
              <a:t>a identity návštěvou strategických lokalit</a:t>
            </a:r>
          </a:p>
        </p:txBody>
      </p:sp>
    </p:spTree>
    <p:extLst>
      <p:ext uri="{BB962C8B-B14F-4D97-AF65-F5344CB8AC3E}">
        <p14:creationId xmlns:p14="http://schemas.microsoft.com/office/powerpoint/2010/main" val="257122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54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3. Kulturní a vzdělávací výměna mladých Evropanů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4" y="939801"/>
            <a:ext cx="2783596" cy="39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30" y="939802"/>
            <a:ext cx="2783596" cy="39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194734" y="5108388"/>
            <a:ext cx="556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Pracovní listy na poutních místech i hradiskách</a:t>
            </a:r>
            <a:endParaRPr lang="cs-CZ" dirty="0"/>
          </a:p>
          <a:p>
            <a:r>
              <a:rPr lang="cs-CZ" b="1" dirty="0"/>
              <a:t>Geocaching a aplikace (projekt CM story)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32328" y="5002455"/>
            <a:ext cx="6170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Hledačky, tzv. </a:t>
            </a:r>
            <a:r>
              <a:rPr lang="cs-CZ" b="1" dirty="0" err="1"/>
              <a:t>questy</a:t>
            </a:r>
            <a:r>
              <a:rPr lang="cs-CZ" dirty="0"/>
              <a:t> – samoobslužná aktivita (luštění na trase)</a:t>
            </a:r>
          </a:p>
          <a:p>
            <a:r>
              <a:rPr lang="cs-CZ" b="1" dirty="0" err="1"/>
              <a:t>Living</a:t>
            </a:r>
            <a:r>
              <a:rPr lang="cs-CZ" b="1" dirty="0"/>
              <a:t> </a:t>
            </a:r>
            <a:r>
              <a:rPr lang="cs-CZ" b="1" dirty="0" err="1"/>
              <a:t>history</a:t>
            </a:r>
            <a:r>
              <a:rPr lang="cs-CZ" b="1" dirty="0"/>
              <a:t> eventy </a:t>
            </a:r>
            <a:r>
              <a:rPr lang="cs-CZ" dirty="0"/>
              <a:t>(Modrá, Nitra, Bojná,…)</a:t>
            </a:r>
          </a:p>
          <a:p>
            <a:r>
              <a:rPr lang="cs-CZ" b="1" dirty="0"/>
              <a:t>Putování po CM trasách – vzdělávání v přírodě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264C9F1-6062-4A32-B6EA-B9E26C380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23" y="933352"/>
            <a:ext cx="5902550" cy="3937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A02EB07-4DFC-4AA6-A2A4-4EDFE414D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18" y="3372274"/>
            <a:ext cx="2431152" cy="16215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7408C7D-E074-41C9-91AD-CC058DA3B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93" y="5936963"/>
            <a:ext cx="1527409" cy="834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926FF3-8D9D-4551-B846-ACDA3110B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77" y="5690381"/>
            <a:ext cx="1756821" cy="11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5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nistrantitelnice.estranky.cz/img/original/89/krepice-3-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4" y="726711"/>
            <a:ext cx="3817747" cy="25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254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3. Kulturní a vzdělávací výměna mladých Evropanů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90954" y="6163734"/>
            <a:ext cx="381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Dětské tábory s CM tematikou</a:t>
            </a:r>
          </a:p>
        </p:txBody>
      </p:sp>
      <p:pic>
        <p:nvPicPr>
          <p:cNvPr id="6" name="Picture 4" descr="http://www.ministrantitelnice.estranky.cz/img/original/90/minitabor-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4" y="3325979"/>
            <a:ext cx="3817747" cy="273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unovske-leto.cz/cardfiles/card-583/card-587/img/979446b639b115c5765711b6e1a4c9b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18" y="726710"/>
            <a:ext cx="3799146" cy="25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kunovske-leto.cz/cardfiles/card-583/card-587/img/36a56d8d09a32b2a85be9a16ad065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18" y="3424196"/>
            <a:ext cx="3799146" cy="25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241717" y="6163733"/>
            <a:ext cx="381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Folklorní festivaly – Kunovice, Nitra,…</a:t>
            </a:r>
          </a:p>
        </p:txBody>
      </p:sp>
      <p:pic>
        <p:nvPicPr>
          <p:cNvPr id="1034" name="Picture 10" descr="https://www.slavica.sk/images/igallery/resized/1101-1200/Slavica_festival_2016_07-1134-1000-600-80-wm-right_bottom-100-wwwslavicask-255-255-255-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080" y="726710"/>
            <a:ext cx="3810001" cy="25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slavica.sk/images/igallery/resized/1101-1200/Slavica_festival_2016_13-1140-1000-600-80-wm-right_bottom-100-wwwslavicask-255-255-255-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080" y="3445069"/>
            <a:ext cx="3810001" cy="25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212914" y="167500"/>
            <a:ext cx="876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4. Současné kulturní a umělecké praxe</a:t>
            </a:r>
          </a:p>
        </p:txBody>
      </p:sp>
      <p:pic>
        <p:nvPicPr>
          <p:cNvPr id="2050" name="Picture 2" descr="VÃ½sledek obrÃ¡zku pro socha petro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7926"/>
            <a:ext cx="3824529" cy="316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E84D30-E204-418D-9197-99AF294D6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66" y="3108650"/>
            <a:ext cx="4393995" cy="391107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CE7536C-7699-452E-B814-1A541C9AB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12725"/>
            <a:ext cx="3921226" cy="2945276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559A96D0-B287-4C99-8AAD-C2F9C0F2ADCB}"/>
              </a:ext>
            </a:extLst>
          </p:cNvPr>
          <p:cNvSpPr txBox="1"/>
          <p:nvPr/>
        </p:nvSpPr>
        <p:spPr>
          <a:xfrm>
            <a:off x="111760" y="3495040"/>
            <a:ext cx="97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Brno, CZ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C4D21C2-063A-4C49-8D95-EC38263A6D89}"/>
              </a:ext>
            </a:extLst>
          </p:cNvPr>
          <p:cNvSpPr txBox="1"/>
          <p:nvPr/>
        </p:nvSpPr>
        <p:spPr>
          <a:xfrm>
            <a:off x="8527228" y="6332332"/>
            <a:ext cx="311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Divadelní představení, Nitra, SK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91B1A60-645B-417C-B7A1-B78AB9C370F2}"/>
              </a:ext>
            </a:extLst>
          </p:cNvPr>
          <p:cNvSpPr txBox="1"/>
          <p:nvPr/>
        </p:nvSpPr>
        <p:spPr>
          <a:xfrm>
            <a:off x="101600" y="6272694"/>
            <a:ext cx="285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Nové sochy pro Velehrad, CZ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DE012249-4F8F-4BE4-8591-9EFF7F87A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87" y="-47152"/>
            <a:ext cx="2198784" cy="315580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DD1579-BBE9-44DE-B497-0144D4649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5" y="1175976"/>
            <a:ext cx="1585551" cy="193267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0968AD-7C35-45C4-8ABB-B1FE7022C6EE}"/>
              </a:ext>
            </a:extLst>
          </p:cNvPr>
          <p:cNvSpPr txBox="1"/>
          <p:nvPr/>
        </p:nvSpPr>
        <p:spPr>
          <a:xfrm>
            <a:off x="8602824" y="189207"/>
            <a:ext cx="1860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Repliky šperků </a:t>
            </a:r>
          </a:p>
          <a:p>
            <a:r>
              <a:rPr lang="cs-CZ" dirty="0"/>
              <a:t>a jiná dobová </a:t>
            </a:r>
          </a:p>
          <a:p>
            <a:r>
              <a:rPr lang="cs-CZ" dirty="0"/>
              <a:t>řemesla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1AC3224-13A0-42B7-B979-88D5B86019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3" y="3900170"/>
            <a:ext cx="4579663" cy="3034027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0577FFCC-C85C-4273-88B9-E6E26F26FF40}"/>
              </a:ext>
            </a:extLst>
          </p:cNvPr>
          <p:cNvSpPr txBox="1"/>
          <p:nvPr/>
        </p:nvSpPr>
        <p:spPr>
          <a:xfrm>
            <a:off x="6452435" y="6305828"/>
            <a:ext cx="16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Otmar Oliva, CZ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FB5AAA-708F-4297-B959-A0F957068B73}"/>
              </a:ext>
            </a:extLst>
          </p:cNvPr>
          <p:cNvSpPr/>
          <p:nvPr/>
        </p:nvSpPr>
        <p:spPr>
          <a:xfrm>
            <a:off x="3990392" y="740240"/>
            <a:ext cx="4117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Musica </a:t>
            </a:r>
            <a:r>
              <a:rPr lang="cs-CZ" b="1" dirty="0" err="1"/>
              <a:t>Cordis</a:t>
            </a:r>
            <a:r>
              <a:rPr lang="cs-CZ" b="1" dirty="0"/>
              <a:t> </a:t>
            </a:r>
            <a:r>
              <a:rPr lang="cs-CZ" dirty="0"/>
              <a:t>– Hudbou k </a:t>
            </a:r>
            <a:r>
              <a:rPr lang="cs-CZ" dirty="0" err="1"/>
              <a:t>srdcu</a:t>
            </a:r>
            <a:endParaRPr lang="cs-CZ" b="1" dirty="0"/>
          </a:p>
          <a:p>
            <a:r>
              <a:rPr lang="cs-CZ" dirty="0"/>
              <a:t>Koncertní série inspirovaná CM stezkou</a:t>
            </a:r>
          </a:p>
          <a:p>
            <a:r>
              <a:rPr lang="cs-CZ" b="1" dirty="0"/>
              <a:t>2019: Velehrad, Svatý Hostýn </a:t>
            </a:r>
            <a:r>
              <a:rPr lang="cs-CZ" dirty="0"/>
              <a:t>(CZ)</a:t>
            </a:r>
          </a:p>
          <a:p>
            <a:r>
              <a:rPr lang="cs-CZ" b="1" dirty="0" err="1"/>
              <a:t>Butkov</a:t>
            </a:r>
            <a:r>
              <a:rPr lang="cs-CZ" b="1" dirty="0"/>
              <a:t>, Nitra </a:t>
            </a:r>
            <a:r>
              <a:rPr lang="cs-CZ" dirty="0"/>
              <a:t>(SK)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9576524-51A4-4566-9019-6D79D03281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18" y="1923098"/>
            <a:ext cx="2961906" cy="19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4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7" y="623332"/>
            <a:ext cx="3952425" cy="27944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7" y="3495564"/>
            <a:ext cx="3952425" cy="28195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42" y="3493426"/>
            <a:ext cx="3960301" cy="282171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254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4. Současné kulturní a umělecké praxe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504786" y="6002634"/>
            <a:ext cx="381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Školní výtvarné soutěže a výstavy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9EE1F0A-25F2-49B0-B745-1941E51365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92" y="754323"/>
            <a:ext cx="3663615" cy="51623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D478680-C19B-411F-A825-57E339E03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573" y="623332"/>
            <a:ext cx="3993543" cy="26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061BE-63F4-42B0-AC6C-4C2785209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Aktivity a akce do konce r. 2019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C94CB6-04B6-4611-9EB5-986264C49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Autofit/>
          </a:bodyPr>
          <a:lstStyle/>
          <a:p>
            <a:r>
              <a:rPr lang="cs-CZ" sz="2400" dirty="0"/>
              <a:t>Budapešť 5.9. – výstava fotografií top lokalit stezky, infostánek na prezentaci ZK</a:t>
            </a:r>
          </a:p>
          <a:p>
            <a:r>
              <a:rPr lang="cs-CZ" sz="2400" dirty="0" err="1"/>
              <a:t>Deadline</a:t>
            </a:r>
            <a:r>
              <a:rPr lang="cs-CZ" sz="2400" dirty="0"/>
              <a:t> žádostí na tvorbu produktu/služeb cestovního ruchu propagující kulturní dědictví Podunají 9.9.</a:t>
            </a:r>
          </a:p>
          <a:p>
            <a:r>
              <a:rPr lang="cs-CZ" sz="2400" dirty="0"/>
              <a:t>Archeologické dny Mikulčice 14.9. – 14h setkání velkomoravských obcí</a:t>
            </a:r>
          </a:p>
          <a:p>
            <a:r>
              <a:rPr lang="cs-CZ" sz="2400" dirty="0"/>
              <a:t>Musica </a:t>
            </a:r>
            <a:r>
              <a:rPr lang="cs-CZ" sz="2400" dirty="0" err="1"/>
              <a:t>Cordis</a:t>
            </a:r>
            <a:r>
              <a:rPr lang="cs-CZ" sz="2400" dirty="0"/>
              <a:t> Nitra 14.9. 18h</a:t>
            </a:r>
          </a:p>
          <a:p>
            <a:r>
              <a:rPr lang="cs-CZ" sz="2400" dirty="0"/>
              <a:t>Studijní cesta ve Zlínském kraji (Uherskohradišťsko) v </a:t>
            </a:r>
            <a:r>
              <a:rPr lang="cs-CZ" sz="2400" dirty="0" err="1"/>
              <a:t>přeshr</a:t>
            </a:r>
            <a:r>
              <a:rPr lang="cs-CZ" sz="2400" dirty="0"/>
              <a:t>. projektu 24.-25.9. ve spolupráci s MAS Buchlov a ZK</a:t>
            </a:r>
          </a:p>
          <a:p>
            <a:r>
              <a:rPr lang="cs-CZ" sz="2400" dirty="0"/>
              <a:t>Stojan Lekoski ve Zlíně – vztahy Severní Makedonie 8.10.</a:t>
            </a:r>
          </a:p>
          <a:p>
            <a:r>
              <a:rPr lang="cs-CZ" sz="2400" dirty="0"/>
              <a:t>Sofia konference o rozvoji CM stezky a stezky doby železné v Podunají 30.9. ministerstvo turismu + EIKS</a:t>
            </a:r>
          </a:p>
        </p:txBody>
      </p:sp>
    </p:spTree>
    <p:extLst>
      <p:ext uri="{BB962C8B-B14F-4D97-AF65-F5344CB8AC3E}">
        <p14:creationId xmlns:p14="http://schemas.microsoft.com/office/powerpoint/2010/main" val="3375138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54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5. Kulturní cestovní ruch a udržitelný rozvoj kultury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2700" y="3418287"/>
            <a:ext cx="4441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000000"/>
                </a:solidFill>
              </a:rPr>
              <a:t>2014</a:t>
            </a:r>
          </a:p>
          <a:p>
            <a:r>
              <a:rPr lang="cs-CZ" sz="2000" dirty="0"/>
              <a:t>Produktová strategie </a:t>
            </a:r>
          </a:p>
          <a:p>
            <a:r>
              <a:rPr lang="cs-CZ" sz="2000" dirty="0"/>
              <a:t>cca 10 zemí, 3 trasy</a:t>
            </a:r>
            <a:endParaRPr lang="en-US" sz="2000" dirty="0"/>
          </a:p>
        </p:txBody>
      </p:sp>
      <p:pic>
        <p:nvPicPr>
          <p:cNvPr id="4" name="Picture 6" descr="C:\Users\janochova\Desktop\prezentace Italie\mapy a jine\KS_mapa_E_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9" y="577113"/>
            <a:ext cx="2365548" cy="285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13830" y="4416189"/>
            <a:ext cx="280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Řím – Velehrad – Soluň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3F2FEB-9BF1-4524-A166-7BEFF25C7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29" y="945419"/>
            <a:ext cx="3361060" cy="147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4E806F-04F7-4967-95AD-28E81A251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874" y="1353145"/>
            <a:ext cx="913502" cy="9135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C0AA7B-A421-42A5-B7FE-6BAB7B6B3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57" y="3941987"/>
            <a:ext cx="5755126" cy="27812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469D536-7DCC-458A-9AE4-D45B422CA153}"/>
              </a:ext>
            </a:extLst>
          </p:cNvPr>
          <p:cNvSpPr txBox="1"/>
          <p:nvPr/>
        </p:nvSpPr>
        <p:spPr>
          <a:xfrm>
            <a:off x="3032452" y="3041780"/>
            <a:ext cx="504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Metodika značení KČT z r. 2013 – použitelné pro KST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46C7A58-3462-40B3-A609-8F63D398DCB7}"/>
              </a:ext>
            </a:extLst>
          </p:cNvPr>
          <p:cNvSpPr/>
          <p:nvPr/>
        </p:nvSpPr>
        <p:spPr>
          <a:xfrm>
            <a:off x="3048000" y="3527171"/>
            <a:ext cx="8730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Průvodci, poutní pasy, pamětní listy, </a:t>
            </a:r>
            <a:r>
              <a:rPr lang="cs-CZ" dirty="0">
                <a:hlinkClick r:id="rId6"/>
              </a:rPr>
              <a:t>videa</a:t>
            </a:r>
            <a:r>
              <a:rPr lang="cs-CZ" dirty="0"/>
              <a:t>, poutní a turistické akce, propagace, plakety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3A8488B-78F8-4EFD-8E1D-BDE172BDC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73" y="4870207"/>
            <a:ext cx="1822516" cy="182643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86AC0EC-CFEF-485B-BB0C-FD522B3A0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58" y="654044"/>
            <a:ext cx="4064636" cy="2660296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3ECBADB-66A9-41A7-9BC9-00A47B6901AA}"/>
              </a:ext>
            </a:extLst>
          </p:cNvPr>
          <p:cNvSpPr/>
          <p:nvPr/>
        </p:nvSpPr>
        <p:spPr>
          <a:xfrm>
            <a:off x="3048000" y="4119156"/>
            <a:ext cx="321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Soubor tras </a:t>
            </a:r>
            <a:r>
              <a:rPr lang="cs-CZ" dirty="0"/>
              <a:t>zaměřených na </a:t>
            </a:r>
            <a:r>
              <a:rPr lang="cs-CZ" b="1" dirty="0"/>
              <a:t>putování po stopách CM odkazu </a:t>
            </a:r>
            <a:r>
              <a:rPr lang="cs-CZ" dirty="0"/>
              <a:t>spojující církevní, raně středověké a jiné kulturní památky, kulturní instituce či jiné turistické a přírodní atraktivity nabízející kulturně-vzdělávací program (akce)</a:t>
            </a:r>
          </a:p>
        </p:txBody>
      </p:sp>
    </p:spTree>
    <p:extLst>
      <p:ext uri="{BB962C8B-B14F-4D97-AF65-F5344CB8AC3E}">
        <p14:creationId xmlns:p14="http://schemas.microsoft.com/office/powerpoint/2010/main" val="1788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78545" y="166254"/>
            <a:ext cx="626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2C2C75"/>
                </a:solidFill>
              </a:rPr>
              <a:t>Síť tras CM stezky v České republice</a:t>
            </a:r>
          </a:p>
        </p:txBody>
      </p:sp>
    </p:spTree>
    <p:extLst>
      <p:ext uri="{BB962C8B-B14F-4D97-AF65-F5344CB8AC3E}">
        <p14:creationId xmlns:p14="http://schemas.microsoft.com/office/powerpoint/2010/main" val="32305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20974D31-D8E2-447D-9360-6684E84EB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52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58982" y="166254"/>
            <a:ext cx="626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2C2C75"/>
                </a:solidFill>
              </a:rPr>
              <a:t>Páteřní trasy CM stezky</a:t>
            </a:r>
          </a:p>
        </p:txBody>
      </p:sp>
      <p:pic>
        <p:nvPicPr>
          <p:cNvPr id="4" name="Picture 2" descr="part1">
            <a:extLst>
              <a:ext uri="{FF2B5EF4-FFF2-40B4-BE49-F238E27FC236}">
                <a16:creationId xmlns:a16="http://schemas.microsoft.com/office/drawing/2014/main" id="{38D25DE0-02AE-419B-90AE-CB9CD276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93298"/>
            <a:ext cx="2886268" cy="216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929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1303"/>
            <a:ext cx="12192000" cy="594669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6625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2C2C75"/>
                </a:solidFill>
              </a:rPr>
              <a:t>Návrh trasy CM stezky Terchová – Bílá v ŽSK</a:t>
            </a:r>
          </a:p>
        </p:txBody>
      </p:sp>
    </p:spTree>
    <p:extLst>
      <p:ext uri="{BB962C8B-B14F-4D97-AF65-F5344CB8AC3E}">
        <p14:creationId xmlns:p14="http://schemas.microsoft.com/office/powerpoint/2010/main" val="1861769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 flipH="1">
            <a:off x="7563379" y="1344505"/>
            <a:ext cx="1333500" cy="503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cs-CZ" altLang="cs-CZ" sz="1200" b="1">
                <a:solidFill>
                  <a:srgbClr val="0033CC"/>
                </a:solidFill>
              </a:rPr>
              <a:t>Cyrilometodějská stezka</a:t>
            </a:r>
          </a:p>
        </p:txBody>
      </p:sp>
      <p:pic>
        <p:nvPicPr>
          <p:cNvPr id="3" name="Picture 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53" y="264324"/>
            <a:ext cx="8424862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 bwMode="auto">
          <a:xfrm>
            <a:off x="795866" y="3067"/>
            <a:ext cx="976544" cy="9854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795866" y="3067"/>
            <a:ext cx="976544" cy="9854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772410" y="5507222"/>
            <a:ext cx="754602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>
              <a:ln>
                <a:noFill/>
              </a:ln>
              <a:effectLst/>
              <a:latin typeface="Times" pitchFamily="1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795865" y="0"/>
            <a:ext cx="1069160" cy="8832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797198" y="6110903"/>
            <a:ext cx="1081597" cy="763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842C04D-17DC-475A-8426-18E8F12F21C1}"/>
              </a:ext>
            </a:extLst>
          </p:cNvPr>
          <p:cNvSpPr txBox="1"/>
          <p:nvPr/>
        </p:nvSpPr>
        <p:spPr>
          <a:xfrm>
            <a:off x="9582539" y="424070"/>
            <a:ext cx="24966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Cyrilometodějské trasy</a:t>
            </a:r>
          </a:p>
          <a:p>
            <a:r>
              <a:rPr lang="cs-CZ" sz="2000" b="1" dirty="0"/>
              <a:t> </a:t>
            </a:r>
          </a:p>
          <a:p>
            <a:r>
              <a:rPr lang="cs-CZ" b="1" dirty="0"/>
              <a:t>Akcent na místní dědictví</a:t>
            </a:r>
            <a:r>
              <a:rPr lang="cs-CZ" dirty="0"/>
              <a:t>, hmotnou </a:t>
            </a:r>
          </a:p>
          <a:p>
            <a:r>
              <a:rPr lang="cs-CZ" dirty="0"/>
              <a:t>i nehmotnou kulturu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145193" y="2317807"/>
            <a:ext cx="20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památky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145192" y="2687139"/>
            <a:ext cx="20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tradice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0145191" y="3056471"/>
            <a:ext cx="20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gastronomie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145193" y="3425803"/>
            <a:ext cx="20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vinařství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145193" y="3795135"/>
            <a:ext cx="20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přírodní krajina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0145193" y="4164467"/>
            <a:ext cx="20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řemesla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145190" y="4533799"/>
            <a:ext cx="20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umění</a:t>
            </a:r>
          </a:p>
        </p:txBody>
      </p:sp>
    </p:spTree>
    <p:extLst>
      <p:ext uri="{BB962C8B-B14F-4D97-AF65-F5344CB8AC3E}">
        <p14:creationId xmlns:p14="http://schemas.microsoft.com/office/powerpoint/2010/main" val="84095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9C0D1F2-A0E9-447B-A32A-98CAFDB8B5B8}"/>
              </a:ext>
            </a:extLst>
          </p:cNvPr>
          <p:cNvSpPr txBox="1"/>
          <p:nvPr/>
        </p:nvSpPr>
        <p:spPr>
          <a:xfrm>
            <a:off x="475129" y="503583"/>
            <a:ext cx="4867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Děkuji Vám za pozornost.</a:t>
            </a:r>
          </a:p>
          <a:p>
            <a:pPr algn="ctr"/>
            <a:r>
              <a:rPr lang="cs-CZ" dirty="0"/>
              <a:t>Martina Janochová</a:t>
            </a:r>
          </a:p>
          <a:p>
            <a:pPr algn="ctr"/>
            <a:r>
              <a:rPr lang="cs-CZ" dirty="0"/>
              <a:t>+420 733 161 674</a:t>
            </a:r>
          </a:p>
          <a:p>
            <a:pPr algn="ctr"/>
            <a:r>
              <a:rPr lang="cs-CZ" dirty="0">
                <a:hlinkClick r:id="rId2"/>
              </a:rPr>
              <a:t>info@cyril-methodius.eu</a:t>
            </a:r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ACE04B-6A1E-463C-9C6C-61C6B3AA9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22" y="2155183"/>
            <a:ext cx="2937250" cy="140138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54AC132-FE61-4746-A8EC-7771A90E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74" y="-18528"/>
            <a:ext cx="6559826" cy="689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170101-74A3-48B3-8AC9-197CEE5D7F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11" y="4002123"/>
            <a:ext cx="3166240" cy="397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5D68A5-E7A2-496E-A013-80DE02A4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Aktivity a akce do konce r. 2019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273B87-E4B2-409B-B2CD-41A8915B7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Vídeň meeting pro kulturní stezky v Podunají vč. CM stezky EIKS 14.-15.10. </a:t>
            </a:r>
          </a:p>
          <a:p>
            <a:r>
              <a:rPr lang="cs-CZ" dirty="0" err="1"/>
              <a:t>Filmšlap</a:t>
            </a:r>
            <a:r>
              <a:rPr lang="cs-CZ" dirty="0"/>
              <a:t> poutnický film. festival 18.-19.10. UH, SM – Velehrad, s Petrem Hirschem a farností Velehrad</a:t>
            </a:r>
          </a:p>
          <a:p>
            <a:r>
              <a:rPr lang="cs-CZ" dirty="0"/>
              <a:t>Otevření lávky přes Moravu mezi Kopčany (SK) a Mikulčicemi (CZ) 29.10.</a:t>
            </a:r>
          </a:p>
          <a:p>
            <a:r>
              <a:rPr lang="cs-CZ" dirty="0"/>
              <a:t>Závěrečná konference </a:t>
            </a:r>
            <a:r>
              <a:rPr lang="cs-CZ" dirty="0" err="1"/>
              <a:t>přeshr</a:t>
            </a:r>
            <a:r>
              <a:rPr lang="cs-CZ" dirty="0"/>
              <a:t>. projektu CZ-SK Velehrad(?) - listopad - dvoudenní ve spolupráci s projektovými partnery, zejm. MAS Buchlov, s podporou ZK, spojení s Valnou hromadou</a:t>
            </a:r>
          </a:p>
          <a:p>
            <a:r>
              <a:rPr lang="cs-CZ" dirty="0"/>
              <a:t>Adventní „podzimní“ putovaní po znač. trase </a:t>
            </a:r>
            <a:r>
              <a:rPr lang="cs-CZ" dirty="0" err="1"/>
              <a:t>Šaštín</a:t>
            </a:r>
            <a:r>
              <a:rPr lang="cs-CZ" dirty="0"/>
              <a:t>-Mikulčice-Skalica-Strážnice-Bzenec-Osvětimany-Velehrad 28.11.-1.12. natáčení </a:t>
            </a:r>
            <a:r>
              <a:rPr lang="cs-CZ" dirty="0" err="1"/>
              <a:t>prop</a:t>
            </a:r>
            <a:r>
              <a:rPr lang="cs-CZ" dirty="0"/>
              <a:t>. videa a </a:t>
            </a:r>
            <a:r>
              <a:rPr lang="cs-CZ" dirty="0" err="1"/>
              <a:t>polohraného</a:t>
            </a:r>
            <a:r>
              <a:rPr lang="cs-CZ" dirty="0"/>
              <a:t> dokumentu</a:t>
            </a:r>
          </a:p>
          <a:p>
            <a:r>
              <a:rPr lang="cs-CZ" dirty="0"/>
              <a:t>Prezentace stavu rozvoje CM stezky před Radou ZK – termín v jednání</a:t>
            </a:r>
          </a:p>
          <a:p>
            <a:r>
              <a:rPr lang="cs-CZ" dirty="0"/>
              <a:t>Prezentace před velvyslancem ČR při Svatém stolci – termín v jednání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477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DFBB0-EA95-435F-9521-2EA9DA8C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Aktivity a akce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007FCC-D183-4ECF-B004-02C44884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2020: další dvě putování zimní a jarní s Petrem Hirschem (z Pusteven/Hostýna a Olomouce?) – FMP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Valná hromada Terchová červen</a:t>
            </a:r>
          </a:p>
          <a:p>
            <a:pPr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Projekty: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PartnerstvíCMS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-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preshr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projekt SK CZ – realizace aktivit z připravovaných akčních plánů (udržitelnost) – rozvoj spolupráce mezi členy sdružení a členy regionálních pracovních skupin (memoranda o spolupráci)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„CM stezka – putování prostorem a časem ke kulturním kořenům“ – FMP, SK CZ – marketingové aktivity do července 2020 - videa, dokument, průvodci, pasy, diplomy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Routes4U výzva EU a RE - tur.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./služby kult. stezky propagující kulturní dědictví Podunají –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deadline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9.9. – realizace zejm. 2020 - sháníme s SDC a MAS Buchlov maďarské a bulharské partnery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„Musica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Cordis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– CZ (Velehrad), SK (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Butkov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Nitra), PL – spolupráce v jednání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0C56C8E-0840-4BB7-B135-0D76BEB7D411}"/>
              </a:ext>
            </a:extLst>
          </p:cNvPr>
          <p:cNvSpPr/>
          <p:nvPr/>
        </p:nvSpPr>
        <p:spPr>
          <a:xfrm>
            <a:off x="3048000" y="158234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9052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246632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Evropský příběh sv. Cyrila a Metoděje, 9. stol.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342" y="1016164"/>
            <a:ext cx="4545658" cy="3029698"/>
          </a:xfrm>
          <a:prstGeom prst="rect">
            <a:avLst/>
          </a:prstGeom>
        </p:spPr>
      </p:pic>
      <p:pic>
        <p:nvPicPr>
          <p:cNvPr id="3074" name="Picture 2" descr="SouvisejÃ­cÃ­ obrÃ¡ze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8928"/>
            <a:ext cx="3438186" cy="25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84068"/>
            <a:ext cx="3508142" cy="23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60379E-29A4-4BE7-BFD1-77CD0AE97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42" y="4301066"/>
            <a:ext cx="4545658" cy="2556933"/>
          </a:xfrm>
          <a:prstGeom prst="rect">
            <a:avLst/>
          </a:prstGeo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40B5FAB4-6B49-4DD2-B566-769769CA7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720" y="979833"/>
            <a:ext cx="3975552" cy="5631535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1CE1830-6C65-4B75-B1B7-D69032A8833C}"/>
              </a:ext>
            </a:extLst>
          </p:cNvPr>
          <p:cNvSpPr txBox="1"/>
          <p:nvPr/>
        </p:nvSpPr>
        <p:spPr>
          <a:xfrm>
            <a:off x="7678272" y="1021978"/>
            <a:ext cx="444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Hlaholice, staroslověnština, počátky literatury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9A526FC-2E65-402A-86FE-1EA8C7DF983F}"/>
              </a:ext>
            </a:extLst>
          </p:cNvPr>
          <p:cNvSpPr txBox="1"/>
          <p:nvPr/>
        </p:nvSpPr>
        <p:spPr>
          <a:xfrm>
            <a:off x="-40340" y="1519519"/>
            <a:ext cx="1640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První občanský </a:t>
            </a:r>
          </a:p>
          <a:p>
            <a:r>
              <a:rPr lang="cs-CZ" dirty="0">
                <a:solidFill>
                  <a:schemeClr val="bg1"/>
                </a:solidFill>
              </a:rPr>
              <a:t>zákoník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93DF1A7-DACC-4F6C-827E-BFD39328DFFE}"/>
              </a:ext>
            </a:extLst>
          </p:cNvPr>
          <p:cNvSpPr txBox="1"/>
          <p:nvPr/>
        </p:nvSpPr>
        <p:spPr>
          <a:xfrm>
            <a:off x="7651377" y="4336150"/>
            <a:ext cx="1214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Křesťanství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0E814DF-F503-4ECC-82F3-F1769D0068F6}"/>
              </a:ext>
            </a:extLst>
          </p:cNvPr>
          <p:cNvSpPr txBox="1"/>
          <p:nvPr/>
        </p:nvSpPr>
        <p:spPr>
          <a:xfrm flipH="1">
            <a:off x="115072" y="910372"/>
            <a:ext cx="350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2018: 1150 let slovanské liturgie</a:t>
            </a:r>
          </a:p>
          <a:p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AE8F32D-17FB-43B8-879A-236219DBC593}"/>
              </a:ext>
            </a:extLst>
          </p:cNvPr>
          <p:cNvSpPr txBox="1"/>
          <p:nvPr/>
        </p:nvSpPr>
        <p:spPr>
          <a:xfrm>
            <a:off x="7496" y="4449989"/>
            <a:ext cx="341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Schválení slovanské liturgie v Římě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457F5BD-DACE-4BE4-8635-469AAEE94435}"/>
              </a:ext>
            </a:extLst>
          </p:cNvPr>
          <p:cNvSpPr txBox="1"/>
          <p:nvPr/>
        </p:nvSpPr>
        <p:spPr>
          <a:xfrm>
            <a:off x="3593929" y="6561866"/>
            <a:ext cx="4487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Formování prvních státních útvarů ve střední Evropě</a:t>
            </a:r>
          </a:p>
        </p:txBody>
      </p:sp>
    </p:spTree>
    <p:extLst>
      <p:ext uri="{BB962C8B-B14F-4D97-AF65-F5344CB8AC3E}">
        <p14:creationId xmlns:p14="http://schemas.microsoft.com/office/powerpoint/2010/main" val="37163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9" y="846667"/>
            <a:ext cx="12197588" cy="523048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59189" y="271576"/>
            <a:ext cx="10447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Evropský příběh sv. Cyrila a Metoděje</a:t>
            </a:r>
          </a:p>
          <a:p>
            <a:endParaRPr lang="cs-CZ" sz="2000" b="1" dirty="0"/>
          </a:p>
          <a:p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914400" y="6211669"/>
            <a:ext cx="9806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Stezka jako kulturní most </a:t>
            </a:r>
            <a:r>
              <a:rPr lang="cs-CZ" b="1" dirty="0"/>
              <a:t>Řím</a:t>
            </a:r>
            <a:r>
              <a:rPr lang="cs-CZ" dirty="0"/>
              <a:t> (+ Cyril), </a:t>
            </a:r>
            <a:r>
              <a:rPr lang="cs-CZ" b="1" dirty="0"/>
              <a:t>Velehrad</a:t>
            </a:r>
            <a:r>
              <a:rPr lang="cs-CZ" dirty="0"/>
              <a:t> (+ Metoděj), </a:t>
            </a:r>
            <a:r>
              <a:rPr lang="cs-CZ" b="1" dirty="0"/>
              <a:t>Soluň </a:t>
            </a:r>
            <a:r>
              <a:rPr lang="cs-CZ" dirty="0"/>
              <a:t>(* rodiště bratrů)</a:t>
            </a:r>
          </a:p>
          <a:p>
            <a:r>
              <a:rPr lang="cs-CZ" dirty="0"/>
              <a:t>                                                  inspirována jejich skutečnými životními cestami   </a:t>
            </a:r>
          </a:p>
        </p:txBody>
      </p:sp>
    </p:spTree>
    <p:extLst>
      <p:ext uri="{BB962C8B-B14F-4D97-AF65-F5344CB8AC3E}">
        <p14:creationId xmlns:p14="http://schemas.microsoft.com/office/powerpoint/2010/main" val="407106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08855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91400" y="246631"/>
            <a:ext cx="4673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Evropský příběh sv. Cyrila a Metoděje</a:t>
            </a:r>
          </a:p>
          <a:p>
            <a:endParaRPr lang="cs-CZ" sz="2000" b="1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1705C9E-8FE4-4F7C-A84E-4C63A5DBA56E}"/>
              </a:ext>
            </a:extLst>
          </p:cNvPr>
          <p:cNvSpPr txBox="1"/>
          <p:nvPr/>
        </p:nvSpPr>
        <p:spPr>
          <a:xfrm>
            <a:off x="7391400" y="1243042"/>
            <a:ext cx="46501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Atomizovaná síť míst inspirovaná šířením</a:t>
            </a:r>
          </a:p>
          <a:p>
            <a:r>
              <a:rPr lang="cs-CZ" b="1" dirty="0"/>
              <a:t>Cyrilometodějského odkazu po jejich zesnutí</a:t>
            </a:r>
          </a:p>
          <a:p>
            <a:r>
              <a:rPr lang="cs-CZ" b="1" dirty="0"/>
              <a:t> </a:t>
            </a:r>
          </a:p>
          <a:p>
            <a:r>
              <a:rPr lang="cs-CZ" sz="1600" u="sng" dirty="0"/>
              <a:t>Sedm slovanských apoštolů (</a:t>
            </a:r>
            <a:r>
              <a:rPr lang="cs-CZ" sz="1600" u="sng" dirty="0" err="1"/>
              <a:t>sedmipočetníci</a:t>
            </a:r>
            <a:r>
              <a:rPr lang="cs-CZ" sz="1600" u="sng" dirty="0"/>
              <a:t>)</a:t>
            </a:r>
            <a:r>
              <a:rPr lang="cs-CZ" sz="1600" dirty="0"/>
              <a:t>: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cs-CZ" sz="1600" b="1" dirty="0"/>
              <a:t>svatí Cyril a Metoděj</a:t>
            </a:r>
            <a:r>
              <a:rPr lang="en-GB" sz="1600" dirty="0"/>
              <a:t>, </a:t>
            </a:r>
            <a:endParaRPr lang="cs-CZ" sz="1600" dirty="0"/>
          </a:p>
          <a:p>
            <a:r>
              <a:rPr lang="cs-CZ" sz="1600" dirty="0"/>
              <a:t>a jejich pět hlavních následovníků (žáků):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cs-CZ" sz="1600" b="1" dirty="0"/>
              <a:t>svatí </a:t>
            </a:r>
            <a:r>
              <a:rPr lang="en-GB" sz="1600" b="1" dirty="0" err="1"/>
              <a:t>Naum</a:t>
            </a:r>
            <a:r>
              <a:rPr lang="en-GB" sz="1600" b="1" dirty="0"/>
              <a:t>, </a:t>
            </a:r>
            <a:r>
              <a:rPr lang="en-GB" sz="1600" b="1" dirty="0" err="1"/>
              <a:t>Kliment</a:t>
            </a:r>
            <a:r>
              <a:rPr lang="en-GB" sz="1600" b="1" dirty="0"/>
              <a:t>, Angel</a:t>
            </a:r>
            <a:r>
              <a:rPr lang="cs-CZ" sz="1600" b="1" dirty="0"/>
              <a:t>á</a:t>
            </a:r>
            <a:r>
              <a:rPr lang="en-GB" sz="1600" b="1" dirty="0"/>
              <a:t>r, S</a:t>
            </a:r>
            <a:r>
              <a:rPr lang="cs-CZ" sz="1600" b="1" dirty="0"/>
              <a:t>á</a:t>
            </a:r>
            <a:r>
              <a:rPr lang="en-GB" sz="1600" b="1" dirty="0" err="1"/>
              <a:t>va</a:t>
            </a:r>
            <a:r>
              <a:rPr lang="cs-CZ" sz="1600" b="1" dirty="0"/>
              <a:t> a </a:t>
            </a:r>
            <a:r>
              <a:rPr lang="en-GB" sz="1600" b="1" dirty="0" err="1"/>
              <a:t>Gorazd</a:t>
            </a:r>
            <a:r>
              <a:rPr lang="cs-CZ" sz="1600" b="1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141" y="3971925"/>
            <a:ext cx="4061526" cy="28860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367934" y="3658579"/>
            <a:ext cx="25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</a:t>
            </a:r>
            <a:r>
              <a:rPr lang="cs-CZ" sz="1600" dirty="0" err="1"/>
              <a:t>Ochrid</a:t>
            </a:r>
            <a:r>
              <a:rPr lang="cs-CZ" sz="1600" dirty="0"/>
              <a:t>, Severní Makedonie</a:t>
            </a:r>
          </a:p>
        </p:txBody>
      </p:sp>
    </p:spTree>
    <p:extLst>
      <p:ext uri="{BB962C8B-B14F-4D97-AF65-F5344CB8AC3E}">
        <p14:creationId xmlns:p14="http://schemas.microsoft.com/office/powerpoint/2010/main" val="28847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27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TOP 5 </a:t>
            </a:r>
            <a:r>
              <a:rPr lang="cs-CZ" b="1" dirty="0"/>
              <a:t>LOKALIT CYRILOMETODĚJSKÉ STEZKY</a:t>
            </a:r>
            <a:r>
              <a:rPr lang="en-US" b="1" dirty="0"/>
              <a:t>  (CZ-SK)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565"/>
            <a:ext cx="4204110" cy="28020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9854"/>
            <a:ext cx="4204110" cy="28027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74" y="2446593"/>
            <a:ext cx="6618726" cy="441140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470461" y="1162798"/>
            <a:ext cx="6618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VELEHRAD, CZ </a:t>
            </a:r>
          </a:p>
          <a:p>
            <a:r>
              <a:rPr lang="cs-CZ" dirty="0"/>
              <a:t>národní poutní místo, Zlatá růže od Jana Pavla II.</a:t>
            </a:r>
          </a:p>
          <a:p>
            <a:r>
              <a:rPr lang="cs-CZ" dirty="0"/>
              <a:t>Dny lidí dobré vůle  </a:t>
            </a:r>
          </a:p>
          <a:p>
            <a:r>
              <a:rPr lang="cs-CZ" dirty="0"/>
              <a:t>250 000 návštěvníků ročně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7C32A3-23E2-4654-9853-2790C81DE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638" y="2428864"/>
            <a:ext cx="1322715" cy="319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2129</TotalTime>
  <Words>1800</Words>
  <Application>Microsoft Office PowerPoint</Application>
  <PresentationFormat>Širokoúhlá obrazovka</PresentationFormat>
  <Paragraphs>279</Paragraphs>
  <Slides>36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ProximaNova-Extrabld</vt:lpstr>
      <vt:lpstr>ProximaNova-Regular</vt:lpstr>
      <vt:lpstr>Times</vt:lpstr>
      <vt:lpstr>Wingdings</vt:lpstr>
      <vt:lpstr>Motiv Office</vt:lpstr>
      <vt:lpstr>Prezentace aplikace PowerPoint</vt:lpstr>
      <vt:lpstr>Prezentace aplikace PowerPoint</vt:lpstr>
      <vt:lpstr>Aktivity a akce do konce r. 2019</vt:lpstr>
      <vt:lpstr>Aktivity a akce do konce r. 2019</vt:lpstr>
      <vt:lpstr>Aktivity a akce 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Peterka</dc:creator>
  <cp:lastModifiedBy>Martina Janochová</cp:lastModifiedBy>
  <cp:revision>180</cp:revision>
  <dcterms:created xsi:type="dcterms:W3CDTF">2019-03-25T12:28:22Z</dcterms:created>
  <dcterms:modified xsi:type="dcterms:W3CDTF">2019-09-03T07:39:59Z</dcterms:modified>
</cp:coreProperties>
</file>