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8" r:id="rId3"/>
    <p:sldId id="268" r:id="rId4"/>
    <p:sldId id="262" r:id="rId5"/>
    <p:sldId id="261" r:id="rId6"/>
    <p:sldId id="267" r:id="rId7"/>
    <p:sldId id="265" r:id="rId8"/>
    <p:sldId id="266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1" r:id="rId23"/>
    <p:sldId id="28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4C98-68D5-435E-991E-FC81E176AABF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C447-E120-4DF9-8A75-BAB82CCDE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4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FC0A-6B53-1949-806E-E2001C571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FC0A-6B53-1949-806E-E2001C571C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2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2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21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5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06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8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73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98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25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78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5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1483-C0B4-4428-80BE-ABB65DFB3E0B}" type="datetimeFigureOut">
              <a:rPr lang="cs-CZ" smtClean="0"/>
              <a:t>2.9.2019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140F-B8F8-48B8-9826-93ABD611B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7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46811"/>
          <a:stretch/>
        </p:blipFill>
        <p:spPr>
          <a:xfrm>
            <a:off x="-172147" y="-103774"/>
            <a:ext cx="7476716" cy="57071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197" y="4144590"/>
            <a:ext cx="5040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ProximaNova-Extrabld" charset="0"/>
              </a:rPr>
              <a:t>Projekt partnerství </a:t>
            </a:r>
            <a:br>
              <a:rPr lang="cs-CZ" sz="2000" dirty="0" smtClean="0">
                <a:solidFill>
                  <a:schemeClr val="bg1"/>
                </a:solidFill>
                <a:latin typeface="ProximaNova-Extrabld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ProximaNova-Extrabld" charset="0"/>
              </a:rPr>
              <a:t>Cyrilometodějské stezky v moravsko-slovenském příhraničí</a:t>
            </a:r>
            <a:endParaRPr lang="cs-CZ" sz="2000" dirty="0">
              <a:solidFill>
                <a:schemeClr val="bg1"/>
              </a:solidFill>
              <a:latin typeface="ProximaNova-Extrabld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94" y="534988"/>
            <a:ext cx="1812253" cy="173917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4159"/>
          <a:stretch/>
        </p:blipFill>
        <p:spPr>
          <a:xfrm>
            <a:off x="5750859" y="0"/>
            <a:ext cx="6441141" cy="56033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96" y="5769203"/>
            <a:ext cx="8490198" cy="977153"/>
          </a:xfrm>
          <a:prstGeom prst="rect">
            <a:avLst/>
          </a:prstGeom>
        </p:spPr>
      </p:pic>
      <p:sp>
        <p:nvSpPr>
          <p:cNvPr id="7" name="Rectangle 14"/>
          <p:cNvSpPr/>
          <p:nvPr/>
        </p:nvSpPr>
        <p:spPr>
          <a:xfrm>
            <a:off x="389198" y="2912929"/>
            <a:ext cx="5040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ProximaNova-Extrabld" charset="0"/>
              </a:rPr>
              <a:t>STRATEGICKÉ DOKUMENTY</a:t>
            </a:r>
            <a:endParaRPr lang="cs-CZ" sz="2800" dirty="0">
              <a:solidFill>
                <a:schemeClr val="bg1"/>
              </a:solidFill>
              <a:latin typeface="ProximaNova-Extrab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Kooperace ve výzkumu a vývoji </a:t>
            </a:r>
            <a:r>
              <a:rPr lang="cs-CZ" dirty="0"/>
              <a:t>- </a:t>
            </a:r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Externí hodnocení (Mária Tajtáková)</a:t>
            </a:r>
          </a:p>
          <a:p>
            <a:pPr marL="0" indent="0">
              <a:buNone/>
            </a:pPr>
            <a:r>
              <a:rPr lang="cs-CZ" i="1" dirty="0"/>
              <a:t>„Většina akademických pracovníků provádí výzkum na teoretické úrovni. Několik (např. Archeologický ústav Slovenské akademie věd v Nitře, Univerzita Konstantina Filozofa v Nitře) se podílí i na výzkumu na praktické úrovni. </a:t>
            </a:r>
          </a:p>
          <a:p>
            <a:pPr marL="0" indent="0">
              <a:buNone/>
            </a:pPr>
            <a:r>
              <a:rPr lang="cs-CZ" i="1" dirty="0"/>
              <a:t>Výzkumné aktivity členů z jiných než akademických nebo vědeckých sektorů (marketingové agentury, provozovatelé cestovního ruchu, kulturní organizátoři) nebyly </a:t>
            </a:r>
            <a:r>
              <a:rPr lang="cs-CZ" i="1" dirty="0" smtClean="0"/>
              <a:t>realizovány</a:t>
            </a:r>
            <a:r>
              <a:rPr lang="cs-CZ" i="1" dirty="0" smtClean="0"/>
              <a:t>.“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841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Ã½sledek obrÃ¡zku pro dny lidÃ­ dobrÃ© vÅ¯le">
            <a:extLst>
              <a:ext uri="{FF2B5EF4-FFF2-40B4-BE49-F238E27FC236}">
                <a16:creationId xmlns:a16="http://schemas.microsoft.com/office/drawing/2014/main" xmlns="" id="{C76F8C5F-2FDA-40A9-81C0-8563416B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" y="623333"/>
            <a:ext cx="4678426" cy="31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5D40ECBC-3CB6-4FBD-A00B-A9BC0A651BC1}"/>
              </a:ext>
            </a:extLst>
          </p:cNvPr>
          <p:cNvSpPr/>
          <p:nvPr/>
        </p:nvSpPr>
        <p:spPr>
          <a:xfrm>
            <a:off x="4829175" y="818064"/>
            <a:ext cx="508635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/>
              <a:t>Festivaly, putování, oslavy</a:t>
            </a:r>
            <a:endParaRPr lang="cs-CZ" u="sng" dirty="0"/>
          </a:p>
          <a:p>
            <a:r>
              <a:rPr lang="cs-CZ" u="sng" dirty="0" smtClean="0"/>
              <a:t>Pro veřejnost </a:t>
            </a:r>
            <a:r>
              <a:rPr lang="cs-CZ" u="sng" dirty="0"/>
              <a:t>– </a:t>
            </a:r>
            <a:r>
              <a:rPr lang="cs-CZ" u="sng" dirty="0" smtClean="0"/>
              <a:t>kalendář akcí</a:t>
            </a:r>
            <a:endParaRPr lang="cs-CZ" u="sng" dirty="0"/>
          </a:p>
          <a:p>
            <a:endParaRPr lang="cs-CZ" u="sng" dirty="0"/>
          </a:p>
          <a:p>
            <a:pPr>
              <a:lnSpc>
                <a:spcPct val="120000"/>
              </a:lnSpc>
            </a:pPr>
            <a:r>
              <a:rPr lang="cs-CZ" sz="1600" b="1" dirty="0"/>
              <a:t>Dny slovanské kultury </a:t>
            </a:r>
            <a:r>
              <a:rPr lang="cs-CZ" sz="1600" dirty="0"/>
              <a:t>(Česká republika) - s multižánrového kulturního a vzdělávacího festival zaměřen na prezentaci kultury slovanských národů.</a:t>
            </a:r>
          </a:p>
          <a:p>
            <a:pPr>
              <a:lnSpc>
                <a:spcPct val="120000"/>
              </a:lnSpc>
            </a:pPr>
            <a:r>
              <a:rPr lang="cs-CZ" sz="1600" b="1" dirty="0"/>
              <a:t>Dny lidí dobré vůle </a:t>
            </a:r>
            <a:r>
              <a:rPr lang="cs-CZ" sz="1600" dirty="0"/>
              <a:t>(Velehrad, Česká republika) - 2 dny tradiční slavnosti připomínající příchod slovanských misionářů na Velkou Moravu.</a:t>
            </a:r>
          </a:p>
          <a:p>
            <a:pPr>
              <a:lnSpc>
                <a:spcPct val="120000"/>
              </a:lnSpc>
            </a:pPr>
            <a:r>
              <a:rPr lang="cs-CZ" sz="1600" b="1" dirty="0"/>
              <a:t>Festival Nitra, milá Nitra </a:t>
            </a:r>
            <a:r>
              <a:rPr lang="cs-CZ" sz="1600" dirty="0"/>
              <a:t>- s poetickým a symbolický název kombinuje tradiční Dny Nitra Lidé s bývalým </a:t>
            </a:r>
            <a:r>
              <a:rPr lang="cs-CZ" sz="1600" dirty="0" err="1"/>
              <a:t>Duke</a:t>
            </a:r>
            <a:r>
              <a:rPr lang="cs-CZ" sz="1600" dirty="0"/>
              <a:t> </a:t>
            </a:r>
            <a:r>
              <a:rPr lang="cs-CZ" sz="1600" dirty="0" err="1"/>
              <a:t>Pribina</a:t>
            </a:r>
            <a:r>
              <a:rPr lang="cs-CZ" sz="1600" dirty="0"/>
              <a:t> a oslav Cyrila a Metoděje a jsou určeny pro významné osobnosti v historii i současnost města Nitra, které ovlivnily slovenského a evropského Historie výjimečným způsobem.</a:t>
            </a:r>
          </a:p>
          <a:p>
            <a:pPr>
              <a:lnSpc>
                <a:spcPct val="120000"/>
              </a:lnSpc>
            </a:pPr>
            <a:r>
              <a:rPr lang="cs-CZ" sz="1600" b="1" dirty="0" err="1"/>
              <a:t>Pribinova</a:t>
            </a:r>
            <a:r>
              <a:rPr lang="cs-CZ" sz="1600" b="1" dirty="0"/>
              <a:t> </a:t>
            </a:r>
            <a:r>
              <a:rPr lang="cs-CZ" sz="1600" b="1" dirty="0" err="1"/>
              <a:t>Nitrawa</a:t>
            </a:r>
            <a:r>
              <a:rPr lang="cs-CZ" sz="1600" dirty="0"/>
              <a:t> - Historický festival života raného středověku (Nitra, Slovensko)</a:t>
            </a:r>
          </a:p>
          <a:p>
            <a:pPr>
              <a:lnSpc>
                <a:spcPct val="120000"/>
              </a:lnSpc>
            </a:pPr>
            <a:r>
              <a:rPr lang="cs-CZ" sz="1600" b="1" dirty="0"/>
              <a:t>Cyrilometodějské slavnosti v Bojné</a:t>
            </a:r>
          </a:p>
          <a:p>
            <a:pPr>
              <a:lnSpc>
                <a:spcPct val="120000"/>
              </a:lnSpc>
            </a:pPr>
            <a:r>
              <a:rPr lang="cs-CZ" sz="1600" b="1" dirty="0" err="1"/>
              <a:t>Veligrad</a:t>
            </a:r>
            <a:r>
              <a:rPr lang="cs-CZ" sz="1600" b="1" dirty="0"/>
              <a:t>, boj o hradiště </a:t>
            </a:r>
            <a:r>
              <a:rPr lang="cs-CZ" sz="1600" dirty="0"/>
              <a:t>(Modrá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C615788-6048-48AC-8D51-F5F8ECBE4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/>
          <a:stretch/>
        </p:blipFill>
        <p:spPr>
          <a:xfrm>
            <a:off x="9864133" y="623332"/>
            <a:ext cx="2327867" cy="4196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5F0FA94-37F2-4896-B3ED-7030BDAB7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" y="3776135"/>
            <a:ext cx="4678426" cy="3118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B80C8A-B6B3-447D-A9BD-CD1DB9268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33" y="4877273"/>
            <a:ext cx="2327867" cy="155178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7400" y="20272"/>
            <a:ext cx="12174600" cy="603060"/>
          </a:xfrm>
        </p:spPr>
        <p:txBody>
          <a:bodyPr>
            <a:normAutofit/>
          </a:bodyPr>
          <a:lstStyle/>
          <a:p>
            <a:r>
              <a:rPr lang="cs-CZ" sz="3600" dirty="0"/>
              <a:t>Posilování vědomí, historie a evropského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16991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Posilování vědomí, historie a evropského kulturního dědictví -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66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200" dirty="0"/>
              <a:t>„Sdružení EKSCM je velmi aktivní při zvyšování paměti, historie a evropské dědictví v souvislosti s Cyrilem a Metodějem přes četné aktivity. Jedná se o silnou stránkou projektu. Nicméně, v rámci výkladu historického a kulturního dědictví je doporučeno více spoléhat na příslušný vědecký výzkum, spíše než na marketing, fabulace a fikce. To nevylučuje použití existujících legend (například týkající se Metodějova hrobu) pro zatraktivnění produktu pro návštěvníky, ale ne namísto vědeckých poznatků. Legendy jsou četné a často si navzájem odporují, takže je ohrožena jejich sjednocující role kolem tohoto významného evropského tématu. Z tohoto důvodu musí být pečlivě zvážena možnost jejich implementace do scénáře Cyrilometodějské stezky.“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73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nistrantitelnice.estranky.cz/img/original/89/krepice-3-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4" y="726711"/>
            <a:ext cx="3817747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0954" y="6163734"/>
            <a:ext cx="381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Dětský tábor </a:t>
            </a:r>
            <a:r>
              <a:rPr lang="cs-CZ" dirty="0"/>
              <a:t>– </a:t>
            </a:r>
            <a:r>
              <a:rPr lang="cs-CZ" dirty="0" smtClean="0"/>
              <a:t>cyrilometodějské téma</a:t>
            </a:r>
            <a:r>
              <a:rPr lang="cs-CZ" dirty="0" smtClean="0"/>
              <a:t>, </a:t>
            </a:r>
            <a:r>
              <a:rPr lang="cs-CZ" dirty="0"/>
              <a:t>Křepice</a:t>
            </a:r>
          </a:p>
        </p:txBody>
      </p:sp>
      <p:pic>
        <p:nvPicPr>
          <p:cNvPr id="6" name="Picture 4" descr="http://www.ministrantitelnice.estranky.cz/img/original/90/minitabor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4" y="3325979"/>
            <a:ext cx="3817747" cy="27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unovske-leto.cz/cardfiles/card-583/card-587/img/979446b639b115c5765711b6e1a4c9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8" y="726710"/>
            <a:ext cx="3799146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unovske-leto.cz/cardfiles/card-583/card-587/img/36a56d8d09a32b2a85be9a16ad065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8" y="3424196"/>
            <a:ext cx="3799146" cy="25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241717" y="6163733"/>
            <a:ext cx="381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Mezinárodní dětský folkl</a:t>
            </a:r>
            <a:r>
              <a:rPr lang="cs-CZ" dirty="0" smtClean="0"/>
              <a:t>órní festival </a:t>
            </a:r>
            <a:r>
              <a:rPr lang="cs-CZ" dirty="0" smtClean="0"/>
              <a:t>„Kunovské </a:t>
            </a:r>
            <a:r>
              <a:rPr lang="cs-CZ" dirty="0" err="1"/>
              <a:t>leto</a:t>
            </a:r>
            <a:r>
              <a:rPr lang="cs-CZ" dirty="0"/>
              <a:t>“, Kunovice</a:t>
            </a:r>
          </a:p>
        </p:txBody>
      </p:sp>
      <p:pic>
        <p:nvPicPr>
          <p:cNvPr id="1034" name="Picture 10" descr="https://www.slavica.sk/images/igallery/resized/1101-1200/Slavica_festival_2016_07-1134-1000-600-80-wm-right_bottom-100-wwwslavicask-255-255-255-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80" y="726710"/>
            <a:ext cx="3810001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slavica.sk/images/igallery/resized/1101-1200/Slavica_festival_2016_13-1140-1000-600-80-wm-right_bottom-100-wwwslavicask-255-255-255-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80" y="3445069"/>
            <a:ext cx="3810001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192480" y="6163732"/>
            <a:ext cx="381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Slavica Festival, Nitra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0" y="0"/>
            <a:ext cx="12192000" cy="9257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mtClean="0"/>
              <a:t>Kulturní a vzdělávací výměna mladých Evropanů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03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a vzdělávací výměna mladých Evropanů -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346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„CM stezka se zabývá vzdělávacími aktivitami zaměřenými na mladé Evropany s interaktivními a </a:t>
            </a:r>
            <a:r>
              <a:rPr lang="cs-CZ" sz="2400" dirty="0" err="1"/>
              <a:t>multi</a:t>
            </a:r>
            <a:r>
              <a:rPr lang="cs-CZ" sz="2400" dirty="0"/>
              <a:t>-senzorickými rysy, s prvky gamifikace. To má potenciál vést ke kooperačním projektům zahrnujícím vzdělávací instituce na primární, sekundární a terciární úrovni, stejně jako specializované umělecké školy. Nicméně, vývoj vzdělávacích výměn pro mladé Evropany je pouze v úvodní fázi. Evropský rozměr spolupráce je omezen hlavně na přeshraniční výměny mezi ČR a na Slovensku.“</a:t>
            </a:r>
          </a:p>
        </p:txBody>
      </p:sp>
    </p:spTree>
    <p:extLst>
      <p:ext uri="{BB962C8B-B14F-4D97-AF65-F5344CB8AC3E}">
        <p14:creationId xmlns:p14="http://schemas.microsoft.com/office/powerpoint/2010/main" val="381204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socha petr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7926"/>
            <a:ext cx="3824529" cy="31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DE84D30-E204-418D-9197-99AF294D6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40" y="3125830"/>
            <a:ext cx="4393995" cy="39110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7870AAA-22E5-40A9-B4A1-947D97F75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28" y="794385"/>
            <a:ext cx="4637437" cy="308546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6CE7536C-7699-452E-B814-1A541C9AB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2725"/>
            <a:ext cx="3921226" cy="294527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9B550D75-8D56-41F1-8B51-1C4CAB6A8AA2}"/>
              </a:ext>
            </a:extLst>
          </p:cNvPr>
          <p:cNvSpPr txBox="1"/>
          <p:nvPr/>
        </p:nvSpPr>
        <p:spPr>
          <a:xfrm>
            <a:off x="6629400" y="755412"/>
            <a:ext cx="213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Evropská hudba na </a:t>
            </a:r>
            <a:r>
              <a:rPr lang="cs-CZ" dirty="0" err="1" smtClean="0"/>
              <a:t>Devíně</a:t>
            </a:r>
            <a:r>
              <a:rPr lang="cs-CZ" dirty="0" smtClean="0"/>
              <a:t>, </a:t>
            </a:r>
            <a:endParaRPr lang="cs-CZ" dirty="0"/>
          </a:p>
          <a:p>
            <a:r>
              <a:rPr lang="cs-CZ" dirty="0"/>
              <a:t>Bratislava, SK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559A96D0-B287-4C99-8AAD-C2F9C0F2ADCB}"/>
              </a:ext>
            </a:extLst>
          </p:cNvPr>
          <p:cNvSpPr txBox="1"/>
          <p:nvPr/>
        </p:nvSpPr>
        <p:spPr>
          <a:xfrm>
            <a:off x="203200" y="3495040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Brno, CZ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4C4D21C2-063A-4C49-8D95-EC38263A6D89}"/>
              </a:ext>
            </a:extLst>
          </p:cNvPr>
          <p:cNvSpPr txBox="1"/>
          <p:nvPr/>
        </p:nvSpPr>
        <p:spPr>
          <a:xfrm>
            <a:off x="8625840" y="6332332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CM </a:t>
            </a:r>
            <a:r>
              <a:rPr lang="cs-CZ" dirty="0" smtClean="0">
                <a:solidFill>
                  <a:schemeClr val="bg1"/>
                </a:solidFill>
              </a:rPr>
              <a:t>divadelní hra, </a:t>
            </a:r>
            <a:r>
              <a:rPr lang="cs-CZ" dirty="0">
                <a:solidFill>
                  <a:schemeClr val="bg1"/>
                </a:solidFill>
              </a:rPr>
              <a:t>Nitra, SK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xmlns="" id="{F91B1A60-645B-417C-B7A1-B78AB9C370F2}"/>
              </a:ext>
            </a:extLst>
          </p:cNvPr>
          <p:cNvSpPr txBox="1"/>
          <p:nvPr/>
        </p:nvSpPr>
        <p:spPr>
          <a:xfrm>
            <a:off x="-30480" y="6272694"/>
            <a:ext cx="288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Nové sochy na Velehradě, </a:t>
            </a:r>
            <a:r>
              <a:rPr lang="cs-CZ" dirty="0">
                <a:solidFill>
                  <a:schemeClr val="bg1"/>
                </a:solidFill>
              </a:rPr>
              <a:t>CZ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DE012249-4F8F-4BE4-8591-9EFF7F87A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87" y="-47152"/>
            <a:ext cx="2198784" cy="31558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DDD1579-BBE9-44DE-B497-0144D4649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35" y="1175976"/>
            <a:ext cx="1585551" cy="193267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A1AC3224-13A0-42B7-B979-88D5B86019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3" y="3879850"/>
            <a:ext cx="4579663" cy="3034027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xmlns="" id="{0577FFCC-C85C-4273-88B9-E6E26F26FF40}"/>
              </a:ext>
            </a:extLst>
          </p:cNvPr>
          <p:cNvSpPr txBox="1"/>
          <p:nvPr/>
        </p:nvSpPr>
        <p:spPr>
          <a:xfrm>
            <a:off x="6246247" y="6305828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Otmar Oliva, CZ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0" y="-41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Současné kulturní a umělecké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98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kulturní a umělecké praxe -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6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200" dirty="0"/>
              <a:t>„Činností CM stezky byla zajištěna kontinuita v kulturním významu tématu Cyrila a Metoděje. CM stezka podporuje kulturní spolupráci mezi amatéry a profesionály prostřednictvím projektů určených pro mladé Evropany, které kombinují vzdělávací a umělecké cíle. Doposud nové soudobé výtvory byly podporovány především v oblasti architektury, výtvarného umění a tvůrčích řemesel. Možnosti stimulovat tvorbu jiných umění včetně digitálního umění, hudby, literatury, performancí a instalací jsou zatím prozkoumávány. CM stezka má potenciál reprezentovat nadnárodní a mezikulturní platformu pro současné kulturní a umělecké praxe.“</a:t>
            </a:r>
          </a:p>
        </p:txBody>
      </p:sp>
    </p:spTree>
    <p:extLst>
      <p:ext uri="{BB962C8B-B14F-4D97-AF65-F5344CB8AC3E}">
        <p14:creationId xmlns:p14="http://schemas.microsoft.com/office/powerpoint/2010/main" val="95085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26" y="765844"/>
            <a:ext cx="7517798" cy="612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 rot="-5400000">
            <a:off x="-2082462" y="3450352"/>
            <a:ext cx="550316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3200" b="1" dirty="0" smtClean="0">
                <a:solidFill>
                  <a:srgbClr val="CC3300"/>
                </a:solidFill>
              </a:rPr>
              <a:t>Cyril</a:t>
            </a:r>
            <a:r>
              <a:rPr lang="cs-CZ" altLang="cs-CZ" sz="3200" b="1" dirty="0" err="1" smtClean="0">
                <a:solidFill>
                  <a:srgbClr val="CC3300"/>
                </a:solidFill>
              </a:rPr>
              <a:t>ometodějská</a:t>
            </a:r>
            <a:r>
              <a:rPr lang="cs-CZ" altLang="cs-CZ" sz="3200" b="1" dirty="0" smtClean="0">
                <a:solidFill>
                  <a:srgbClr val="CC3300"/>
                </a:solidFill>
              </a:rPr>
              <a:t> stezka</a:t>
            </a:r>
            <a:endParaRPr lang="cs-CZ" altLang="cs-CZ" sz="3200" b="1" dirty="0">
              <a:solidFill>
                <a:srgbClr val="CC33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795866" y="3067"/>
            <a:ext cx="976544" cy="9854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795866" y="3067"/>
            <a:ext cx="976544" cy="9854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1772410" y="5507222"/>
            <a:ext cx="754602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>
              <a:ln>
                <a:noFill/>
              </a:ln>
              <a:effectLst/>
              <a:latin typeface="Times" pitchFamily="1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797198" y="6110903"/>
            <a:ext cx="1081597" cy="763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1842C04D-17DC-475A-8426-18E8F12F21C1}"/>
              </a:ext>
            </a:extLst>
          </p:cNvPr>
          <p:cNvSpPr txBox="1"/>
          <p:nvPr/>
        </p:nvSpPr>
        <p:spPr>
          <a:xfrm>
            <a:off x="9229279" y="2278131"/>
            <a:ext cx="26130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Produkty zdůrazňující místní dědictví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Památky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Tradice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Gastronomie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Řemesla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Příroda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Atd.</a:t>
            </a:r>
            <a:endParaRPr lang="cs-CZ" dirty="0"/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-264842" y="103062"/>
            <a:ext cx="98437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 smtClean="0"/>
              <a:t>Kulturní cestovní ruch a udržitelný rozvoj kultury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9729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cestovní ruch a udržitelný rozvoj kultury </a:t>
            </a:r>
            <a:r>
              <a:rPr lang="cs-CZ" dirty="0"/>
              <a:t>-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66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200" dirty="0"/>
              <a:t>„Oblasti kulturního cestovního ruchu a udržitelný kulturní rozvoj představuje sílu projektu CM </a:t>
            </a:r>
            <a:r>
              <a:rPr lang="cs-CZ" sz="3200" dirty="0" smtClean="0"/>
              <a:t>stezky. </a:t>
            </a:r>
            <a:r>
              <a:rPr lang="cs-CZ" sz="3200" dirty="0"/>
              <a:t>Produkty cestovního ruchu </a:t>
            </a:r>
            <a:r>
              <a:rPr lang="cs-CZ" sz="3200" dirty="0" smtClean="0"/>
              <a:t>představují poutní </a:t>
            </a:r>
            <a:r>
              <a:rPr lang="cs-CZ" sz="3200" dirty="0"/>
              <a:t>stezky, </a:t>
            </a:r>
            <a:r>
              <a:rPr lang="cs-CZ" sz="3200" dirty="0" smtClean="0"/>
              <a:t>poutě</a:t>
            </a:r>
            <a:r>
              <a:rPr lang="cs-CZ" sz="3200" dirty="0"/>
              <a:t>, tematické akce, a spolupráce s provozovateli cestovního ruchu a </a:t>
            </a:r>
            <a:r>
              <a:rPr lang="cs-CZ" sz="3200" dirty="0" smtClean="0"/>
              <a:t>veřejnými organizacemi. Téma cyrilometodějské </a:t>
            </a:r>
            <a:r>
              <a:rPr lang="cs-CZ" sz="3200" dirty="0"/>
              <a:t>mise na Velké Moravě má významný turistický potenciál. Nicméně, je doporučeno, aby </a:t>
            </a:r>
            <a:r>
              <a:rPr lang="cs-CZ" sz="3200" dirty="0" smtClean="0"/>
              <a:t>bylo zvýrazněno </a:t>
            </a:r>
            <a:r>
              <a:rPr lang="cs-CZ" sz="3200" dirty="0"/>
              <a:t>více hlavních atrakcí a </a:t>
            </a:r>
            <a:r>
              <a:rPr lang="cs-CZ" sz="3200" dirty="0" smtClean="0"/>
              <a:t>zajímavých míst </a:t>
            </a:r>
            <a:r>
              <a:rPr lang="cs-CZ" sz="3200" dirty="0"/>
              <a:t>na celé trase</a:t>
            </a:r>
            <a:r>
              <a:rPr lang="cs-CZ" sz="3200" dirty="0" smtClean="0"/>
              <a:t>.“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72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Vytváření společné viditelnosti stezky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0356"/>
            <a:ext cx="10515600" cy="14425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Základním a jednotícím prvkem komunikace je </a:t>
            </a:r>
            <a:r>
              <a:rPr lang="cs-CZ" sz="2400" b="1" dirty="0"/>
              <a:t>logo Cyrilometodějská stezka</a:t>
            </a:r>
            <a:r>
              <a:rPr lang="cs-CZ" sz="2400" dirty="0"/>
              <a:t>. Symbol je použitelný pro označení sdružení Evropská kulturní stezka sv. Cyrila a Metoděje a jeho aktivit i značení Cyrilometodějské stezky. </a:t>
            </a:r>
          </a:p>
        </p:txBody>
      </p:sp>
      <p:pic>
        <p:nvPicPr>
          <p:cNvPr id="1027" name="Obrázek 2" descr="cms_logo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54" y="2874435"/>
            <a:ext cx="10287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1" descr="cms_logo_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21" y="2928937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6" descr="cms_logo_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2914650"/>
            <a:ext cx="1143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952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914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88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838200" y="4178838"/>
            <a:ext cx="10515600" cy="58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sz="2400" dirty="0" smtClean="0"/>
              <a:t>Grafický manuál logotypu CM stezky: 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8200" y="4764291"/>
            <a:ext cx="511386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Grafický manuál logotypu byl zpracován za účelem</a:t>
            </a:r>
          </a:p>
          <a:p>
            <a:r>
              <a:rPr lang="cs-CZ" dirty="0"/>
              <a:t>vytvoření jednotného vizuálního stylu. Manuál</a:t>
            </a:r>
          </a:p>
          <a:p>
            <a:r>
              <a:rPr lang="cs-CZ" dirty="0"/>
              <a:t>shrnuje pravidla pro práci s logotypem při tvorbě</a:t>
            </a:r>
          </a:p>
          <a:p>
            <a:r>
              <a:rPr lang="cs-CZ" dirty="0"/>
              <a:t>materiálů komunikační kampaně i standardních</a:t>
            </a:r>
          </a:p>
          <a:p>
            <a:r>
              <a:rPr lang="cs-CZ" dirty="0"/>
              <a:t>prezentačních materiálů a je důležitou součástí</a:t>
            </a:r>
          </a:p>
          <a:p>
            <a:r>
              <a:rPr lang="cs-CZ" dirty="0"/>
              <a:t>všech aktivit s ním souvisejících.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095999" y="4763561"/>
            <a:ext cx="511386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Tento manuál určuje a stanovuje některá pravidla</a:t>
            </a:r>
          </a:p>
          <a:p>
            <a:r>
              <a:rPr lang="cs-CZ" dirty="0"/>
              <a:t>jednotného vizuálního stylu, má tedy charakter</a:t>
            </a:r>
          </a:p>
          <a:p>
            <a:r>
              <a:rPr lang="cs-CZ" dirty="0"/>
              <a:t>závazného předpisu. Zakázané varianty nemohou</a:t>
            </a:r>
          </a:p>
          <a:p>
            <a:r>
              <a:rPr lang="cs-CZ" dirty="0"/>
              <a:t>vyčerpat nesprávné </a:t>
            </a:r>
            <a:r>
              <a:rPr lang="cs-CZ" dirty="0" err="1"/>
              <a:t>uživání</a:t>
            </a:r>
            <a:r>
              <a:rPr lang="cs-CZ" dirty="0"/>
              <a:t> a manuál uvádí jen</a:t>
            </a:r>
          </a:p>
          <a:p>
            <a:r>
              <a:rPr lang="cs-CZ" dirty="0"/>
              <a:t>některé příklady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05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Vytváření společné viditelnosti stezky</a:t>
            </a:r>
            <a:r>
              <a:rPr lang="cs-CZ" dirty="0" smtClean="0"/>
              <a:t> </a:t>
            </a:r>
            <a:r>
              <a:rPr lang="cs-CZ" dirty="0"/>
              <a:t>-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66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200" dirty="0"/>
              <a:t>„Kvalita tiskovin, jakož i elektronických nástrojů je velmi dobrá. Přesto se doporučuje, aby </a:t>
            </a:r>
            <a:r>
              <a:rPr lang="cs-CZ" sz="3200" dirty="0" smtClean="0"/>
              <a:t>byly lépe využívány webové stránky pro komunikaci s veřejností. </a:t>
            </a:r>
            <a:r>
              <a:rPr lang="cs-CZ" sz="3200" dirty="0"/>
              <a:t>Doporučuje se také při používání sociálních </a:t>
            </a:r>
            <a:r>
              <a:rPr lang="cs-CZ" sz="3200" dirty="0" smtClean="0"/>
              <a:t>médií, </a:t>
            </a:r>
            <a:r>
              <a:rPr lang="cs-CZ" sz="3200" dirty="0"/>
              <a:t>aby se zvýšila jejich </a:t>
            </a:r>
            <a:r>
              <a:rPr lang="cs-CZ" sz="3200" dirty="0" smtClean="0"/>
              <a:t>viditelnost. Zavést </a:t>
            </a:r>
            <a:r>
              <a:rPr lang="cs-CZ" sz="3200" dirty="0"/>
              <a:t>účinnější </a:t>
            </a:r>
            <a:r>
              <a:rPr lang="cs-CZ" sz="3200" dirty="0" smtClean="0"/>
              <a:t>značení lokalit a památek, </a:t>
            </a:r>
            <a:r>
              <a:rPr lang="cs-CZ" sz="3200" dirty="0"/>
              <a:t>propojit několik on-line </a:t>
            </a:r>
            <a:r>
              <a:rPr lang="cs-CZ" sz="3200" dirty="0" smtClean="0"/>
              <a:t>médií, </a:t>
            </a:r>
            <a:r>
              <a:rPr lang="cs-CZ" sz="3200" dirty="0"/>
              <a:t>aby se dosáhlo synergického efektu.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323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8509" y="649098"/>
            <a:ext cx="17949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Rozvoj evropské sítě stezky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32243" y="373152"/>
            <a:ext cx="17949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Definování tématu stezky – mezinárodní konsenzus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26709" y="368396"/>
            <a:ext cx="17949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Identifikace hmotného a nehmotného dědictví stezky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321175" y="370249"/>
            <a:ext cx="17949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Vytvoření politiky společné viditelnosti stezky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74909" y="372100"/>
            <a:ext cx="17949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Koordinace společných aktivit v rámci 5 oblastí činností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203075" y="960088"/>
            <a:ext cx="499534" cy="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535641" y="956384"/>
            <a:ext cx="499534" cy="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821642" y="960088"/>
            <a:ext cx="499534" cy="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9145741" y="970414"/>
            <a:ext cx="499534" cy="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vá složená závorka 14"/>
          <p:cNvSpPr/>
          <p:nvPr/>
        </p:nvSpPr>
        <p:spPr>
          <a:xfrm rot="16200000">
            <a:off x="4476282" y="-2491000"/>
            <a:ext cx="542052" cy="8737599"/>
          </a:xfrm>
          <a:prstGeom prst="leftBrace">
            <a:avLst>
              <a:gd name="adj1" fmla="val 8333"/>
              <a:gd name="adj2" fmla="val 50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893868" y="2220166"/>
            <a:ext cx="17068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Aktivity sdružení EKSCM ve spolupráci s vědeckým a řídícím výborem</a:t>
            </a:r>
          </a:p>
        </p:txBody>
      </p:sp>
      <p:sp>
        <p:nvSpPr>
          <p:cNvPr id="18" name="Levá složená závorka 17"/>
          <p:cNvSpPr/>
          <p:nvPr/>
        </p:nvSpPr>
        <p:spPr>
          <a:xfrm rot="16200000">
            <a:off x="10301349" y="980332"/>
            <a:ext cx="542053" cy="17949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9558190" y="2224767"/>
            <a:ext cx="202837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Aktivity připravované a realizované v rámci 5 pracovních skupin </a:t>
            </a:r>
          </a:p>
          <a:p>
            <a:pPr algn="ctr"/>
            <a:r>
              <a:rPr lang="cs-CZ" dirty="0"/>
              <a:t>- Projektová činnost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792096" y="2958830"/>
            <a:ext cx="36034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Ã½sledek obrÃ¡zku pro han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4" y="2361412"/>
            <a:ext cx="3308318" cy="42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8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21029" y="121025"/>
          <a:ext cx="11954426" cy="6642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867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6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Kritéria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Oblast činnosti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Činnosti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Aktivity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593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Definování tématu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Definice tématu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Obchodní případ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Studie proveditelnosti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4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Identifikace hmotného a nehmotného dědictví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Posouzení dědictví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Hodnocení lokalit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Hodnocení hmotných i nehmotných prvků dědictví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8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Tvorba evropské sítě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Rámec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Stanovy sdružení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Síťování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Analýza stakeholderů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setkávání v rámci sdružení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117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Podpora kulturní spolupráce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Věda a výzkum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Věda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Vědecké akce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Studijní centrum Cyrilometodějské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Semináře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Bibliografie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Katalog (Atlas stránek)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Monografie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Univerzitní semináře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Přednášky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4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Předávání znalostí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Školení pro členy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Studijní návštěvy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Znalostní platforma online vědeckých publikací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Šíření výzkumu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Putovní výstavy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Otevřený přístup k univerzitním kurzům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Online magazín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Tištěný časopis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1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Vědecké publikace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Publikace a konferenční výsledky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Knihovna řídících nástrojů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5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Posilování vědomí, historie a evropského kulturního dědictví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Restaurování a konzervace dědictví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Vybavenost lokalit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Restaurátorské projekty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existující infrastruktura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Propagace dědictví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Redakční sloupky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Články v časopisech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Online časopis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Knihy o lokalitách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Průvodcovské knihy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Všeobecné publikace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knihovny a knihovní oddělení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Virtuální knihovna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5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Kulturní a vzdělávací výměna mladých Evropanů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Výměna mládeže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Výměnné pobyty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Víkendové pobyty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školení dobrovolníků a mladých absolventů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Zájezdy po stezce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Letní školy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Výměny a partnerství škol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Letní jazykové školy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Komiksové knihy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81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Víkendové prohlídky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Bezplatné prohlídky s průvodcem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Soutěž mladých fotografů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soutěž mladých filmových dokumentaristů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Hry (deskové, fyzické)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Sportovní soutěže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1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Současné kulturní a umělecké praxe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Umělecká činnost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Soutěž dokumentárních filmů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Fotografická soutěž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Fotografické album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Pouliční umění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Karnevaly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Módní přehlídky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Tématické akce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Víkend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Festival stezek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Výstavy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Putovní výstavy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Středověké a folklórní koncerty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Literatura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Muzeologické projekty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81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Kulturní cestovní ruch a udržitelný rozvoj kultury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Tvorba produktů cestovního ruchu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Propagace udržitelného cestovního ruchu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Tvorba produktů kulturního cestovního ruchu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Místní itineráře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Meziregionální itineráře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Itineráře po významných památkách stezky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Tematické trasy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Turistické balíčky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Tradiční produkty - víno, jídlo řemesla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98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Fastival tradičních kuchyně a vína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Folkorní festivaly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Kulturní služby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Turistické služby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Poutní pasy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73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Marketing a propagace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Marketing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Marketing produktů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PR aktivity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Veletrhy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Publicita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Sponzorské akce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Prodejní manuál stezky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Běžné marketingové materiály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746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Web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Aplikace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Sociální sítě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Propagační články v novinách, v online informačních kanálech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Tištěné materiály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Elektronické materiály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48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Tvorba společné viditelnosti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Branding a značení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Manuál značky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Značení lokalit a tras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Logo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Logomanuál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Průvodce viditelnosti stezky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2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91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23049" y="3238500"/>
            <a:ext cx="652653" cy="13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23090" y="4128592"/>
            <a:ext cx="3864355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200" b="0" i="0" u="none" strike="noStrike" baseline="30000" dirty="0" smtClean="0">
                <a:solidFill>
                  <a:srgbClr val="2C2C75"/>
                </a:solidFill>
                <a:latin typeface="ProximaNova-Extrabld" charset="0"/>
              </a:rPr>
              <a:t>DĚKUJI VÁM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42839" y="4615904"/>
            <a:ext cx="4072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200" b="0" i="0" u="none" strike="noStrike" baseline="30000" dirty="0" smtClean="0">
                <a:solidFill>
                  <a:srgbClr val="2C2C75"/>
                </a:solidFill>
                <a:latin typeface="ProximaNova-Regular" charset="0"/>
              </a:rPr>
              <a:t>ZA POZORNOST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133" y="5636424"/>
            <a:ext cx="1422400" cy="5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45" y="590551"/>
            <a:ext cx="1091772" cy="10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" y="700913"/>
            <a:ext cx="5799404" cy="3849366"/>
          </a:xfrm>
        </p:spPr>
      </p:pic>
      <p:sp>
        <p:nvSpPr>
          <p:cNvPr id="5" name="TextovéPole 4"/>
          <p:cNvSpPr txBox="1"/>
          <p:nvPr/>
        </p:nvSpPr>
        <p:spPr>
          <a:xfrm>
            <a:off x="855132" y="246631"/>
            <a:ext cx="10447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Evropský příběh sv. Cyrila a Metoděje, 9. století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276" y="1000124"/>
            <a:ext cx="4569724" cy="3045738"/>
          </a:xfrm>
          <a:prstGeom prst="rect">
            <a:avLst/>
          </a:prstGeom>
        </p:spPr>
      </p:pic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212" y="4301066"/>
            <a:ext cx="3438186" cy="25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92" y="4484068"/>
            <a:ext cx="3508142" cy="23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117769F-6517-47D5-8552-312FCA17495D}"/>
              </a:ext>
            </a:extLst>
          </p:cNvPr>
          <p:cNvSpPr txBox="1"/>
          <p:nvPr/>
        </p:nvSpPr>
        <p:spPr>
          <a:xfrm>
            <a:off x="9172575" y="4391025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Nové foto, opakuje se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BF41DA9-E0FA-417A-92C2-92A73D6D4F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76" y="4287530"/>
            <a:ext cx="4569723" cy="25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55491" y="1627093"/>
          <a:ext cx="11631708" cy="4988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7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7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7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420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HMOTNÉ</a:t>
                      </a:r>
                      <a:r>
                        <a:rPr lang="cs-CZ" baseline="0" dirty="0"/>
                        <a:t> DĚDICTVÍ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NEHMOTNÉ DĚDICTVÍ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465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sakrální stavby, sochy, obrazy, archeologické nálezy, naleziště a </a:t>
                      </a:r>
                      <a:r>
                        <a:rPr lang="cs-CZ" sz="2000" dirty="0" err="1"/>
                        <a:t>archeoparky</a:t>
                      </a:r>
                      <a:r>
                        <a:rPr lang="cs-CZ" sz="2000" dirty="0"/>
                        <a:t> – slovanská hradiště,</a:t>
                      </a:r>
                    </a:p>
                    <a:p>
                      <a:pPr algn="ctr"/>
                      <a:r>
                        <a:rPr lang="cs-CZ" sz="2000" dirty="0"/>
                        <a:t>muzea, galerie, knihovny a jejich kulturní fondy a expozice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CYRILOMETODĚJSKÁ</a:t>
                      </a:r>
                      <a:r>
                        <a:rPr lang="cs-CZ" sz="2400" baseline="0" dirty="0"/>
                        <a:t> STEZKA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myšlenky, umění, symbolické a kognitivní systémy (jazyk, písmo, řeč). Jeho součástí jsou například slovanská znaková písma (hlaholice – vynález Konstantina, navazující cyrilice a azbuka), slovanské jazyky a literatura, kulturní a vzdělávací akce a programy inspirované</a:t>
                      </a:r>
                      <a:r>
                        <a:rPr lang="cs-C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odkazem svatých </a:t>
                      </a:r>
                      <a:r>
                        <a:rPr lang="cs-CZ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Sedmipočetníků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či předkřesťanskou i křesťanskou velkomoravskou tradicí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55492" y="443753"/>
            <a:ext cx="1163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Téma vychází z obsahu, tj. z kulturních zdrojů hmotného či nehmotného dědictví, které zkoumají skupiny multidisciplinárních odborníků a poskytují vědecky podložené vysoce kvalitní interpretace.</a:t>
            </a:r>
          </a:p>
        </p:txBody>
      </p:sp>
    </p:spTree>
    <p:extLst>
      <p:ext uri="{BB962C8B-B14F-4D97-AF65-F5344CB8AC3E}">
        <p14:creationId xmlns:p14="http://schemas.microsoft.com/office/powerpoint/2010/main" val="355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tématu CM stezky - </a:t>
            </a:r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967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Externí hodnocení (Mária Tajtáková)</a:t>
            </a:r>
          </a:p>
          <a:p>
            <a:pPr marL="0" indent="0">
              <a:buNone/>
            </a:pPr>
            <a:r>
              <a:rPr lang="cs-CZ" i="1" dirty="0"/>
              <a:t>„Je třeba důsledně navázat na výsledky interdisciplinárního a mezinárodního vědeckého výzkumu a zohlednit pluralitu pohledů v evropském měřítku. Evropská cesta má hrát roli sjednocujícího faktoru vycházejícího z vědeckého bádání.“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2994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39239" cy="25569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238" y="0"/>
            <a:ext cx="8352762" cy="40603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237" y="4060370"/>
            <a:ext cx="4214884" cy="27976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225" y="4064000"/>
            <a:ext cx="4154775" cy="27939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FDE4A3D7-BB83-4374-A84C-14575C0DFE0C}"/>
              </a:ext>
            </a:extLst>
          </p:cNvPr>
          <p:cNvSpPr txBox="1"/>
          <p:nvPr/>
        </p:nvSpPr>
        <p:spPr>
          <a:xfrm>
            <a:off x="0" y="229692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Cyrilometodějské dědictví žije </a:t>
            </a:r>
            <a:r>
              <a:rPr lang="cs-CZ" sz="2000" dirty="0"/>
              <a:t>– </a:t>
            </a:r>
            <a:r>
              <a:rPr lang="cs-CZ" sz="2000" b="1" dirty="0" smtClean="0"/>
              <a:t>hmotné i nehmotné</a:t>
            </a:r>
            <a:endParaRPr lang="cs-CZ" sz="2000" b="1" dirty="0"/>
          </a:p>
          <a:p>
            <a:r>
              <a:rPr lang="cs-CZ" i="1" dirty="0"/>
              <a:t>„zdravý kořen má sílu nést bohaté plody po mnoho staletí “</a:t>
            </a:r>
            <a:endParaRPr lang="cs-CZ" i="1" dirty="0"/>
          </a:p>
          <a:p>
            <a:r>
              <a:rPr lang="cs-CZ" i="1" dirty="0"/>
              <a:t>                                             </a:t>
            </a:r>
            <a:r>
              <a:rPr lang="cs-CZ" sz="1600" i="1" dirty="0" err="1"/>
              <a:t>Mons</a:t>
            </a:r>
            <a:r>
              <a:rPr lang="cs-CZ" sz="1600" i="1" dirty="0"/>
              <a:t>. Graubner, </a:t>
            </a:r>
            <a:r>
              <a:rPr lang="cs-CZ" sz="1600" i="1" dirty="0" smtClean="0"/>
              <a:t>71. nástupce sv. Metoděje</a:t>
            </a:r>
            <a:endParaRPr lang="cs-CZ" sz="1600" i="1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6F30D5E-C409-4BC6-AD68-311B2E54BBD7}"/>
              </a:ext>
            </a:extLst>
          </p:cNvPr>
          <p:cNvSpPr txBox="1"/>
          <p:nvPr/>
        </p:nvSpPr>
        <p:spPr>
          <a:xfrm>
            <a:off x="72875" y="2147281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Chorvatsko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EBD607B-E46F-4583-A152-8594888548E7}"/>
              </a:ext>
            </a:extLst>
          </p:cNvPr>
          <p:cNvSpPr txBox="1"/>
          <p:nvPr/>
        </p:nvSpPr>
        <p:spPr>
          <a:xfrm>
            <a:off x="10001250" y="38100"/>
            <a:ext cx="242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Makedonie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A2924A9-3A1A-4AB9-AFC2-E2100F743C4E}"/>
              </a:ext>
            </a:extLst>
          </p:cNvPr>
          <p:cNvSpPr txBox="1"/>
          <p:nvPr/>
        </p:nvSpPr>
        <p:spPr>
          <a:xfrm>
            <a:off x="11020425" y="40481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C1959B7F-1B3D-474C-AED0-2035EADFABF1}"/>
              </a:ext>
            </a:extLst>
          </p:cNvPr>
          <p:cNvSpPr txBox="1"/>
          <p:nvPr/>
        </p:nvSpPr>
        <p:spPr>
          <a:xfrm>
            <a:off x="6305550" y="4032887"/>
            <a:ext cx="7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Řecko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BD0A8441-0F3E-4FDE-BABD-F0EEAF131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995417"/>
            <a:ext cx="3839239" cy="2559492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F4981B10-60E6-4CA4-BA98-947D36331D8C}"/>
              </a:ext>
            </a:extLst>
          </p:cNvPr>
          <p:cNvSpPr txBox="1"/>
          <p:nvPr/>
        </p:nvSpPr>
        <p:spPr>
          <a:xfrm>
            <a:off x="2900170" y="2465191"/>
            <a:ext cx="9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Ukraine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3E305732-7C40-4610-9B9F-00B7A5B4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3143"/>
            <a:ext cx="3882171" cy="2598898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785220B0-B981-4BCD-B3C7-1D7CB9EC1EE7}"/>
              </a:ext>
            </a:extLst>
          </p:cNvPr>
          <p:cNvSpPr txBox="1"/>
          <p:nvPr/>
        </p:nvSpPr>
        <p:spPr>
          <a:xfrm>
            <a:off x="1587018" y="2526053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Hradišťan – </a:t>
            </a:r>
            <a:r>
              <a:rPr lang="cs-CZ" dirty="0" smtClean="0">
                <a:solidFill>
                  <a:schemeClr val="bg1"/>
                </a:solidFill>
              </a:rPr>
              <a:t>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A9CB20E8-CD67-4864-B0C8-F06E4176582E}"/>
              </a:ext>
            </a:extLst>
          </p:cNvPr>
          <p:cNvSpPr txBox="1"/>
          <p:nvPr/>
        </p:nvSpPr>
        <p:spPr>
          <a:xfrm>
            <a:off x="2476562" y="5366192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Ukrajina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24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662" y="0"/>
            <a:ext cx="4377265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Evropská síť EKSCM vnitřní pohled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248" y="0"/>
            <a:ext cx="7213752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9662" y="1399861"/>
            <a:ext cx="52696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Zájmové sdružení právnických osob:</a:t>
            </a:r>
          </a:p>
          <a:p>
            <a:r>
              <a:rPr lang="cs-CZ" i="1" dirty="0"/>
              <a:t>regiony, obce, organizace destinačního managementu, vědecké organizace, nevládní organizace, historické, vzdělávací, výzkumné a archeologické instituce a sdružení. </a:t>
            </a:r>
          </a:p>
          <a:p>
            <a:endParaRPr lang="cs-CZ" i="1" dirty="0"/>
          </a:p>
          <a:p>
            <a:r>
              <a:rPr lang="cs-CZ" b="1" dirty="0"/>
              <a:t>19 členů z 5 zemí</a:t>
            </a:r>
            <a:r>
              <a:rPr lang="cs-CZ" dirty="0"/>
              <a:t> (Česká republika, Slovensko, Řecko, Maďarsko a Slovinsko)</a:t>
            </a:r>
          </a:p>
          <a:p>
            <a:endParaRPr lang="cs-CZ" dirty="0"/>
          </a:p>
          <a:p>
            <a:r>
              <a:rPr lang="cs-CZ" b="1" dirty="0"/>
              <a:t>Valná hromada jako nejvyšší orgán </a:t>
            </a:r>
            <a:r>
              <a:rPr lang="cs-CZ" dirty="0"/>
              <a:t>se skládá z 19 osob, kde má každý člen jeden hlas. </a:t>
            </a:r>
          </a:p>
          <a:p>
            <a:endParaRPr lang="cs-CZ" dirty="0"/>
          </a:p>
          <a:p>
            <a:r>
              <a:rPr lang="cs-CZ" b="1" dirty="0"/>
              <a:t>Provozní rozpočet </a:t>
            </a:r>
            <a:r>
              <a:rPr lang="cs-CZ" dirty="0"/>
              <a:t>EKSCM v roce 2018 byl</a:t>
            </a:r>
          </a:p>
          <a:p>
            <a:r>
              <a:rPr lang="cs-CZ" dirty="0"/>
              <a:t>cca </a:t>
            </a:r>
            <a:r>
              <a:rPr lang="cs-CZ" b="1" dirty="0"/>
              <a:t>90 tis EUR</a:t>
            </a:r>
            <a:r>
              <a:rPr lang="cs-CZ" dirty="0"/>
              <a:t>. </a:t>
            </a:r>
          </a:p>
          <a:p>
            <a:endParaRPr lang="cs-CZ" b="1" dirty="0"/>
          </a:p>
          <a:p>
            <a:r>
              <a:rPr lang="cs-CZ" b="1" dirty="0"/>
              <a:t>Činnost společnosti je financována ze tří hlavních zdrojů: </a:t>
            </a:r>
            <a:r>
              <a:rPr lang="cs-CZ" dirty="0"/>
              <a:t>členské příspěvky (42,5 tis. EUR), dotace na projekty (26 tis. EUR), dotace Zlínského kraje na provoz (21,5 tis. EUR) - dle r. 2018.</a:t>
            </a:r>
          </a:p>
        </p:txBody>
      </p:sp>
    </p:spTree>
    <p:extLst>
      <p:ext uri="{BB962C8B-B14F-4D97-AF65-F5344CB8AC3E}">
        <p14:creationId xmlns:p14="http://schemas.microsoft.com/office/powerpoint/2010/main" val="126758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2073"/>
            <a:ext cx="12192000" cy="1325563"/>
          </a:xfrm>
        </p:spPr>
        <p:txBody>
          <a:bodyPr/>
          <a:lstStyle/>
          <a:p>
            <a:pPr algn="ctr"/>
            <a:r>
              <a:rPr lang="cs-CZ" dirty="0"/>
              <a:t>Evropská síť – vnější pohled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17500" y="999068"/>
          <a:ext cx="11557000" cy="583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9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6892">
                <a:tc>
                  <a:txBody>
                    <a:bodyPr/>
                    <a:lstStyle/>
                    <a:p>
                      <a:r>
                        <a:rPr lang="cs-CZ" dirty="0"/>
                        <a:t>Evropské instituce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Administrativní jednotky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Neziskové organizace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Turistické organizace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238">
                <a:tc>
                  <a:txBody>
                    <a:bodyPr/>
                    <a:lstStyle/>
                    <a:p>
                      <a:r>
                        <a:rPr lang="cs-CZ" sz="1400" dirty="0"/>
                        <a:t>Rada Evropy (výbor ministrů, Evropský institut kulturních stezek, Rozšířená rámcová smlouva, atd.)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Ministerstva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Příslušné nevládní organizace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Destinační managementy (národní, krajské, oblastní)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8645">
                <a:tc>
                  <a:txBody>
                    <a:bodyPr/>
                    <a:lstStyle/>
                    <a:p>
                      <a:r>
                        <a:rPr lang="cs-CZ" sz="1400" dirty="0"/>
                        <a:t>Evropská unie (Evropský parlament, Evropská komise, Evropská rada atd.)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Územní administrativní jednotky (stát, kraje/regiony, okresy, města a obce)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Obchodní komory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Asociace organizací cestovního ruchu</a:t>
                      </a:r>
                    </a:p>
                    <a:p>
                      <a:r>
                        <a:rPr lang="cs-CZ" sz="1400" dirty="0"/>
                        <a:t>Asociace hotelů a restaurací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645">
                <a:tc>
                  <a:txBody>
                    <a:bodyPr/>
                    <a:lstStyle/>
                    <a:p>
                      <a:r>
                        <a:rPr lang="cs-CZ" sz="1400" dirty="0"/>
                        <a:t>Strukturální programy EU (přeshraniční, nadnárodní a meziregionální)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Rozvojové agentury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Svazky měst a obcí, Místní akční skupiny, Mikroregiony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Malí a střední podnikatelé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5238">
                <a:tc>
                  <a:txBody>
                    <a:bodyPr/>
                    <a:lstStyle/>
                    <a:p>
                      <a:r>
                        <a:rPr lang="cs-CZ" sz="1400" dirty="0"/>
                        <a:t>Další programy na podporu cestovního ruchu (COSME, </a:t>
                      </a:r>
                      <a:r>
                        <a:rPr lang="cs-CZ" sz="1400" dirty="0" err="1"/>
                        <a:t>Creative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Europe</a:t>
                      </a:r>
                      <a:r>
                        <a:rPr lang="cs-CZ" sz="1400" dirty="0"/>
                        <a:t>, Erasmus, atd.)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  <a:p>
                      <a:r>
                        <a:rPr lang="cs-CZ" sz="1400" dirty="0"/>
                        <a:t>Výzkumné organizace, univerzity a vzdělávací instituce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Turistické kanceláře a operátoři cestovního ruchu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8645">
                <a:tc>
                  <a:txBody>
                    <a:bodyPr/>
                    <a:lstStyle/>
                    <a:p>
                      <a:r>
                        <a:rPr lang="cs-CZ" sz="1400" dirty="0"/>
                        <a:t>Evropské sítě cestovního ruchu (</a:t>
                      </a:r>
                      <a:r>
                        <a:rPr lang="cs-CZ" sz="1400" dirty="0" err="1"/>
                        <a:t>NECSTouR</a:t>
                      </a:r>
                      <a:r>
                        <a:rPr lang="cs-CZ" sz="1400" dirty="0"/>
                        <a:t>, atd.)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Kulturní instituce (muzea, galerie, knihovny, výstavní střediska, památky, atd.)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Průvodci, campingy, B&amp;B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820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Církevní organizace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Kulturní a akademické instituce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2820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Občanská sdružení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Rozvojové agentury cestovního ruchu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722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Dobrovolné spolky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4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798407"/>
            <a:ext cx="4461933" cy="29738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862711"/>
            <a:ext cx="2091808" cy="29738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10175" y="973667"/>
            <a:ext cx="7486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Vědecký výbor</a:t>
            </a:r>
            <a:r>
              <a:rPr lang="cs-CZ" dirty="0" smtClean="0"/>
              <a:t>– </a:t>
            </a:r>
            <a:r>
              <a:rPr lang="cs-CZ" dirty="0"/>
              <a:t>prof. Peter </a:t>
            </a:r>
            <a:r>
              <a:rPr lang="cs-CZ" dirty="0" err="1"/>
              <a:t>Ivanič</a:t>
            </a:r>
            <a:r>
              <a:rPr lang="cs-CZ" dirty="0"/>
              <a:t>, </a:t>
            </a:r>
            <a:r>
              <a:rPr lang="cs-CZ" dirty="0" smtClean="0"/>
              <a:t>předseda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dborníci z různých zemí</a:t>
            </a:r>
            <a:endParaRPr lang="cs-CZ" dirty="0"/>
          </a:p>
          <a:p>
            <a:r>
              <a:rPr lang="cs-CZ" dirty="0" smtClean="0"/>
              <a:t>konference a semináře</a:t>
            </a:r>
            <a:endParaRPr lang="cs-CZ" dirty="0"/>
          </a:p>
          <a:p>
            <a:endParaRPr lang="cs-CZ" dirty="0"/>
          </a:p>
          <a:p>
            <a:pPr marL="541338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10175" y="1784350"/>
            <a:ext cx="6236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publikace a články</a:t>
            </a:r>
            <a:endParaRPr lang="cs-CZ" dirty="0"/>
          </a:p>
          <a:p>
            <a:r>
              <a:rPr lang="cs-CZ" dirty="0" smtClean="0"/>
              <a:t>konzultace</a:t>
            </a:r>
            <a:endParaRPr lang="cs-CZ" dirty="0"/>
          </a:p>
          <a:p>
            <a:endParaRPr lang="cs-CZ" dirty="0"/>
          </a:p>
          <a:p>
            <a:r>
              <a:rPr lang="cs-CZ" b="1" dirty="0" smtClean="0"/>
              <a:t>Další výzkum </a:t>
            </a:r>
            <a:endParaRPr lang="cs-CZ" b="1" dirty="0"/>
          </a:p>
          <a:p>
            <a:r>
              <a:rPr lang="cs-CZ" dirty="0"/>
              <a:t>z</a:t>
            </a:r>
            <a:r>
              <a:rPr lang="cs-CZ" dirty="0" smtClean="0"/>
              <a:t>ejména v cestovním ruchu </a:t>
            </a:r>
            <a:endParaRPr lang="cs-CZ" dirty="0"/>
          </a:p>
          <a:p>
            <a:pPr marL="255588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2" y="3862711"/>
            <a:ext cx="2081411" cy="297389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7FC24C3-8874-4647-B7CB-9355178AC3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90" r="1242" b="-2"/>
          <a:stretch/>
        </p:blipFill>
        <p:spPr>
          <a:xfrm>
            <a:off x="8362134" y="1517442"/>
            <a:ext cx="3864261" cy="327882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608D02B-DA56-41EE-81A6-1D9571DF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845" b="3"/>
          <a:stretch/>
        </p:blipFill>
        <p:spPr>
          <a:xfrm>
            <a:off x="5105420" y="3862711"/>
            <a:ext cx="3304406" cy="27960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4E3B4D7-4CD7-435A-91B6-20197682B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33" y="5139441"/>
            <a:ext cx="1697166" cy="1697166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199" y="-249198"/>
            <a:ext cx="10515600" cy="1325563"/>
          </a:xfrm>
        </p:spPr>
        <p:txBody>
          <a:bodyPr/>
          <a:lstStyle/>
          <a:p>
            <a:r>
              <a:rPr lang="cs-CZ" dirty="0"/>
              <a:t>Kooperace ve výzkumu a vývoji</a:t>
            </a:r>
          </a:p>
        </p:txBody>
      </p:sp>
    </p:spTree>
    <p:extLst>
      <p:ext uri="{BB962C8B-B14F-4D97-AF65-F5344CB8AC3E}">
        <p14:creationId xmlns:p14="http://schemas.microsoft.com/office/powerpoint/2010/main" val="2078619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1773</Words>
  <Application>Microsoft Office PowerPoint</Application>
  <PresentationFormat>Širokoúhlá obrazovka</PresentationFormat>
  <Paragraphs>275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ProximaNova-Extrabld</vt:lpstr>
      <vt:lpstr>ProximaNova-Regular</vt:lpstr>
      <vt:lpstr>Times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Definování tématu CM stezky - hodnocení</vt:lpstr>
      <vt:lpstr>Prezentace aplikace PowerPoint</vt:lpstr>
      <vt:lpstr>Evropská síť EKSCM vnitřní pohled</vt:lpstr>
      <vt:lpstr>Evropská síť – vnější pohled </vt:lpstr>
      <vt:lpstr>Kooperace ve výzkumu a vývoji</vt:lpstr>
      <vt:lpstr>Kooperace ve výzkumu a vývoji - hodnocení</vt:lpstr>
      <vt:lpstr>Posilování vědomí, historie a evropského kulturního dědictví</vt:lpstr>
      <vt:lpstr>Posilování vědomí, historie a evropského kulturního dědictví - hodnocení</vt:lpstr>
      <vt:lpstr>Prezentace aplikace PowerPoint</vt:lpstr>
      <vt:lpstr>Kulturní a vzdělávací výměna mladých Evropanů - hodnocení</vt:lpstr>
      <vt:lpstr>Prezentace aplikace PowerPoint</vt:lpstr>
      <vt:lpstr>Současné kulturní a umělecké praxe - hodnocení</vt:lpstr>
      <vt:lpstr>Prezentace aplikace PowerPoint</vt:lpstr>
      <vt:lpstr>Kulturní cestovní ruch a udržitelný rozvoj kultury - hodnocení</vt:lpstr>
      <vt:lpstr>Vytváření společné viditelnosti stezky</vt:lpstr>
      <vt:lpstr>Vytváření společné viditelnosti stezky - hodnocení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Peterka</dc:creator>
  <cp:lastModifiedBy>Martin Peterka</cp:lastModifiedBy>
  <cp:revision>12</cp:revision>
  <dcterms:created xsi:type="dcterms:W3CDTF">2019-09-02T04:23:21Z</dcterms:created>
  <dcterms:modified xsi:type="dcterms:W3CDTF">2019-09-02T14:39:13Z</dcterms:modified>
</cp:coreProperties>
</file>