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6" r:id="rId9"/>
    <p:sldId id="270" r:id="rId10"/>
    <p:sldId id="267" r:id="rId11"/>
    <p:sldId id="268" r:id="rId12"/>
    <p:sldId id="273" r:id="rId13"/>
    <p:sldId id="279" r:id="rId14"/>
    <p:sldId id="282" r:id="rId15"/>
    <p:sldId id="269" r:id="rId16"/>
    <p:sldId id="277" r:id="rId17"/>
    <p:sldId id="278" r:id="rId18"/>
    <p:sldId id="274" r:id="rId19"/>
    <p:sldId id="275" r:id="rId20"/>
    <p:sldId id="280" r:id="rId21"/>
  </p:sldIdLst>
  <p:sldSz cx="9144000" cy="6858000" type="screen4x3"/>
  <p:notesSz cx="6797675" cy="9926638"/>
  <p:photoAlbum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8CF93F-6883-4616-8BBD-81D0D1A1A59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68121AC5-2EFC-4140-B493-71E5C3A54200}">
      <dgm:prSet phldrT="[Text]"/>
      <dgm:spPr>
        <a:solidFill>
          <a:srgbClr val="C00000"/>
        </a:solidFill>
      </dgm:spPr>
      <dgm:t>
        <a:bodyPr/>
        <a:lstStyle/>
        <a:p>
          <a:r>
            <a:rPr lang="cs-CZ" dirty="0" smtClean="0"/>
            <a:t>2007</a:t>
          </a:r>
        </a:p>
        <a:p>
          <a:r>
            <a:rPr lang="cs-CZ" dirty="0" smtClean="0"/>
            <a:t>myšlenka</a:t>
          </a:r>
          <a:endParaRPr lang="cs-CZ" dirty="0"/>
        </a:p>
      </dgm:t>
    </dgm:pt>
    <dgm:pt modelId="{AFCB8A16-8E50-4F29-8257-888E9167EB74}" type="parTrans" cxnId="{24C1A474-382A-44DE-BBCB-AB141615C5E4}">
      <dgm:prSet/>
      <dgm:spPr/>
      <dgm:t>
        <a:bodyPr/>
        <a:lstStyle/>
        <a:p>
          <a:endParaRPr lang="cs-CZ"/>
        </a:p>
      </dgm:t>
    </dgm:pt>
    <dgm:pt modelId="{9FA9F3E3-1BD8-4566-A968-7BD19F4B7FED}" type="sibTrans" cxnId="{24C1A474-382A-44DE-BBCB-AB141615C5E4}">
      <dgm:prSet/>
      <dgm:spPr/>
      <dgm:t>
        <a:bodyPr/>
        <a:lstStyle/>
        <a:p>
          <a:endParaRPr lang="cs-CZ"/>
        </a:p>
      </dgm:t>
    </dgm:pt>
    <dgm:pt modelId="{4776B6A2-64A9-469E-A4BA-A7A2F492C640}">
      <dgm:prSet phldrT="[Text]"/>
      <dgm:spPr>
        <a:solidFill>
          <a:srgbClr val="C00000"/>
        </a:solidFill>
      </dgm:spPr>
      <dgm:t>
        <a:bodyPr/>
        <a:lstStyle/>
        <a:p>
          <a:r>
            <a:rPr lang="cs-CZ" dirty="0" smtClean="0"/>
            <a:t>2008</a:t>
          </a:r>
        </a:p>
        <a:p>
          <a:r>
            <a:rPr lang="cs-CZ" dirty="0" smtClean="0"/>
            <a:t>pilot</a:t>
          </a:r>
          <a:endParaRPr lang="cs-CZ" dirty="0"/>
        </a:p>
      </dgm:t>
    </dgm:pt>
    <dgm:pt modelId="{A5D99AB6-A258-49AE-9BC0-3B680CDAE36D}" type="parTrans" cxnId="{71B90F8B-31B9-4A75-A91E-CC4BA7B5B3D4}">
      <dgm:prSet/>
      <dgm:spPr/>
      <dgm:t>
        <a:bodyPr/>
        <a:lstStyle/>
        <a:p>
          <a:endParaRPr lang="cs-CZ"/>
        </a:p>
      </dgm:t>
    </dgm:pt>
    <dgm:pt modelId="{ABD68C6D-3F78-4B04-9C66-A2EBA8AFCCB3}" type="sibTrans" cxnId="{71B90F8B-31B9-4A75-A91E-CC4BA7B5B3D4}">
      <dgm:prSet/>
      <dgm:spPr/>
      <dgm:t>
        <a:bodyPr/>
        <a:lstStyle/>
        <a:p>
          <a:endParaRPr lang="cs-CZ"/>
        </a:p>
      </dgm:t>
    </dgm:pt>
    <dgm:pt modelId="{4ABE0744-376B-47BA-94FA-C44A1FF8BD9C}">
      <dgm:prSet phldrT="[Text]"/>
      <dgm:spPr>
        <a:solidFill>
          <a:srgbClr val="C00000"/>
        </a:solidFill>
      </dgm:spPr>
      <dgm:t>
        <a:bodyPr/>
        <a:lstStyle/>
        <a:p>
          <a:r>
            <a:rPr lang="cs-CZ" dirty="0" smtClean="0"/>
            <a:t>2010 </a:t>
          </a:r>
        </a:p>
        <a:p>
          <a:r>
            <a:rPr lang="cs-CZ" dirty="0" smtClean="0"/>
            <a:t>oficiální registrace</a:t>
          </a:r>
          <a:endParaRPr lang="cs-CZ" dirty="0"/>
        </a:p>
      </dgm:t>
    </dgm:pt>
    <dgm:pt modelId="{13E81265-4916-4BE3-A414-DB1BD8418C2E}" type="parTrans" cxnId="{ECCFA48D-D170-4EDD-B798-8E01CBC1073F}">
      <dgm:prSet/>
      <dgm:spPr/>
      <dgm:t>
        <a:bodyPr/>
        <a:lstStyle/>
        <a:p>
          <a:endParaRPr lang="cs-CZ"/>
        </a:p>
      </dgm:t>
    </dgm:pt>
    <dgm:pt modelId="{C04D8586-6CA0-40F1-96D8-40432D91DFA7}" type="sibTrans" cxnId="{ECCFA48D-D170-4EDD-B798-8E01CBC1073F}">
      <dgm:prSet/>
      <dgm:spPr/>
      <dgm:t>
        <a:bodyPr/>
        <a:lstStyle/>
        <a:p>
          <a:endParaRPr lang="cs-CZ"/>
        </a:p>
      </dgm:t>
    </dgm:pt>
    <dgm:pt modelId="{F921B210-8A79-4AFB-B475-769190C88531}">
      <dgm:prSet phldrT="[Text]"/>
      <dgm:spPr>
        <a:solidFill>
          <a:srgbClr val="C00000"/>
        </a:solidFill>
      </dgm:spPr>
      <dgm:t>
        <a:bodyPr/>
        <a:lstStyle/>
        <a:p>
          <a:r>
            <a:rPr lang="cs-CZ" dirty="0" smtClean="0"/>
            <a:t>2014 současnost</a:t>
          </a:r>
          <a:endParaRPr lang="cs-CZ" dirty="0"/>
        </a:p>
      </dgm:t>
    </dgm:pt>
    <dgm:pt modelId="{14C81E9F-EBA6-437C-95AB-8D2FB3C97957}" type="parTrans" cxnId="{869B7809-4E4F-4FDC-B594-C5AEB02E6DA1}">
      <dgm:prSet/>
      <dgm:spPr/>
      <dgm:t>
        <a:bodyPr/>
        <a:lstStyle/>
        <a:p>
          <a:endParaRPr lang="cs-CZ"/>
        </a:p>
      </dgm:t>
    </dgm:pt>
    <dgm:pt modelId="{01C5147F-5009-4002-BD6F-B345D02248A0}" type="sibTrans" cxnId="{869B7809-4E4F-4FDC-B594-C5AEB02E6DA1}">
      <dgm:prSet/>
      <dgm:spPr/>
      <dgm:t>
        <a:bodyPr/>
        <a:lstStyle/>
        <a:p>
          <a:endParaRPr lang="cs-CZ"/>
        </a:p>
      </dgm:t>
    </dgm:pt>
    <dgm:pt modelId="{465DC6EB-2920-4912-9F28-8A1C920EEE7E}" type="pres">
      <dgm:prSet presAssocID="{AC8CF93F-6883-4616-8BBD-81D0D1A1A593}" presName="Name0" presStyleCnt="0">
        <dgm:presLayoutVars>
          <dgm:dir/>
          <dgm:resizeHandles val="exact"/>
        </dgm:presLayoutVars>
      </dgm:prSet>
      <dgm:spPr/>
    </dgm:pt>
    <dgm:pt modelId="{B433DA6E-F304-402D-933E-0DA70663FBFB}" type="pres">
      <dgm:prSet presAssocID="{68121AC5-2EFC-4140-B493-71E5C3A5420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6D04AA2-8630-4B2A-8496-D475FD386AAF}" type="pres">
      <dgm:prSet presAssocID="{9FA9F3E3-1BD8-4566-A968-7BD19F4B7FED}" presName="sibTrans" presStyleLbl="sibTrans2D1" presStyleIdx="0" presStyleCnt="3"/>
      <dgm:spPr/>
      <dgm:t>
        <a:bodyPr/>
        <a:lstStyle/>
        <a:p>
          <a:endParaRPr lang="cs-CZ"/>
        </a:p>
      </dgm:t>
    </dgm:pt>
    <dgm:pt modelId="{39CF4E1D-B719-4A6D-93B4-5C4B4339C0AF}" type="pres">
      <dgm:prSet presAssocID="{9FA9F3E3-1BD8-4566-A968-7BD19F4B7FED}" presName="connectorText" presStyleLbl="sibTrans2D1" presStyleIdx="0" presStyleCnt="3"/>
      <dgm:spPr/>
      <dgm:t>
        <a:bodyPr/>
        <a:lstStyle/>
        <a:p>
          <a:endParaRPr lang="cs-CZ"/>
        </a:p>
      </dgm:t>
    </dgm:pt>
    <dgm:pt modelId="{CFC248DF-9C49-4B71-8D21-CD9C32CF1EAA}" type="pres">
      <dgm:prSet presAssocID="{4776B6A2-64A9-469E-A4BA-A7A2F492C64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5CAA3B7-0754-4C11-AE6A-19D9075A1463}" type="pres">
      <dgm:prSet presAssocID="{ABD68C6D-3F78-4B04-9C66-A2EBA8AFCCB3}" presName="sibTrans" presStyleLbl="sibTrans2D1" presStyleIdx="1" presStyleCnt="3"/>
      <dgm:spPr/>
      <dgm:t>
        <a:bodyPr/>
        <a:lstStyle/>
        <a:p>
          <a:endParaRPr lang="cs-CZ"/>
        </a:p>
      </dgm:t>
    </dgm:pt>
    <dgm:pt modelId="{4A685941-7CEC-468C-82DE-91A6069C93BB}" type="pres">
      <dgm:prSet presAssocID="{ABD68C6D-3F78-4B04-9C66-A2EBA8AFCCB3}" presName="connectorText" presStyleLbl="sibTrans2D1" presStyleIdx="1" presStyleCnt="3"/>
      <dgm:spPr/>
      <dgm:t>
        <a:bodyPr/>
        <a:lstStyle/>
        <a:p>
          <a:endParaRPr lang="cs-CZ"/>
        </a:p>
      </dgm:t>
    </dgm:pt>
    <dgm:pt modelId="{642456DE-0BA5-40F1-B7EF-86DE403C92DD}" type="pres">
      <dgm:prSet presAssocID="{4ABE0744-376B-47BA-94FA-C44A1FF8BD9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AEDB23-1ED2-4509-A482-FDECE87E36DF}" type="pres">
      <dgm:prSet presAssocID="{C04D8586-6CA0-40F1-96D8-40432D91DFA7}" presName="sibTrans" presStyleLbl="sibTrans2D1" presStyleIdx="2" presStyleCnt="3"/>
      <dgm:spPr/>
      <dgm:t>
        <a:bodyPr/>
        <a:lstStyle/>
        <a:p>
          <a:endParaRPr lang="cs-CZ"/>
        </a:p>
      </dgm:t>
    </dgm:pt>
    <dgm:pt modelId="{95323D73-9CE8-446C-BBBA-E65B65A9A74C}" type="pres">
      <dgm:prSet presAssocID="{C04D8586-6CA0-40F1-96D8-40432D91DFA7}" presName="connectorText" presStyleLbl="sibTrans2D1" presStyleIdx="2" presStyleCnt="3"/>
      <dgm:spPr/>
      <dgm:t>
        <a:bodyPr/>
        <a:lstStyle/>
        <a:p>
          <a:endParaRPr lang="cs-CZ"/>
        </a:p>
      </dgm:t>
    </dgm:pt>
    <dgm:pt modelId="{D4AB7076-9079-47DC-BBF5-4B588908443B}" type="pres">
      <dgm:prSet presAssocID="{F921B210-8A79-4AFB-B475-769190C8853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ECCFA48D-D170-4EDD-B798-8E01CBC1073F}" srcId="{AC8CF93F-6883-4616-8BBD-81D0D1A1A593}" destId="{4ABE0744-376B-47BA-94FA-C44A1FF8BD9C}" srcOrd="2" destOrd="0" parTransId="{13E81265-4916-4BE3-A414-DB1BD8418C2E}" sibTransId="{C04D8586-6CA0-40F1-96D8-40432D91DFA7}"/>
    <dgm:cxn modelId="{5BE6CB2B-4D8E-4830-9DD3-23BB2F523CE4}" type="presOf" srcId="{C04D8586-6CA0-40F1-96D8-40432D91DFA7}" destId="{BAAEDB23-1ED2-4509-A482-FDECE87E36DF}" srcOrd="0" destOrd="0" presId="urn:microsoft.com/office/officeart/2005/8/layout/process1"/>
    <dgm:cxn modelId="{27F42FA2-1471-4D63-9E97-121F9D029CBA}" type="presOf" srcId="{ABD68C6D-3F78-4B04-9C66-A2EBA8AFCCB3}" destId="{25CAA3B7-0754-4C11-AE6A-19D9075A1463}" srcOrd="0" destOrd="0" presId="urn:microsoft.com/office/officeart/2005/8/layout/process1"/>
    <dgm:cxn modelId="{0C461A01-64C5-4FBB-AAEB-DF1049DCD747}" type="presOf" srcId="{4776B6A2-64A9-469E-A4BA-A7A2F492C640}" destId="{CFC248DF-9C49-4B71-8D21-CD9C32CF1EAA}" srcOrd="0" destOrd="0" presId="urn:microsoft.com/office/officeart/2005/8/layout/process1"/>
    <dgm:cxn modelId="{869B7809-4E4F-4FDC-B594-C5AEB02E6DA1}" srcId="{AC8CF93F-6883-4616-8BBD-81D0D1A1A593}" destId="{F921B210-8A79-4AFB-B475-769190C88531}" srcOrd="3" destOrd="0" parTransId="{14C81E9F-EBA6-437C-95AB-8D2FB3C97957}" sibTransId="{01C5147F-5009-4002-BD6F-B345D02248A0}"/>
    <dgm:cxn modelId="{24C1A474-382A-44DE-BBCB-AB141615C5E4}" srcId="{AC8CF93F-6883-4616-8BBD-81D0D1A1A593}" destId="{68121AC5-2EFC-4140-B493-71E5C3A54200}" srcOrd="0" destOrd="0" parTransId="{AFCB8A16-8E50-4F29-8257-888E9167EB74}" sibTransId="{9FA9F3E3-1BD8-4566-A968-7BD19F4B7FED}"/>
    <dgm:cxn modelId="{0903A411-B4D2-4407-845D-BF50A95D596F}" type="presOf" srcId="{F921B210-8A79-4AFB-B475-769190C88531}" destId="{D4AB7076-9079-47DC-BBF5-4B588908443B}" srcOrd="0" destOrd="0" presId="urn:microsoft.com/office/officeart/2005/8/layout/process1"/>
    <dgm:cxn modelId="{847798D4-3F7B-40A1-97D5-45553D9C358A}" type="presOf" srcId="{9FA9F3E3-1BD8-4566-A968-7BD19F4B7FED}" destId="{86D04AA2-8630-4B2A-8496-D475FD386AAF}" srcOrd="0" destOrd="0" presId="urn:microsoft.com/office/officeart/2005/8/layout/process1"/>
    <dgm:cxn modelId="{3A9642E5-1780-415D-AC0C-210D01B7050B}" type="presOf" srcId="{C04D8586-6CA0-40F1-96D8-40432D91DFA7}" destId="{95323D73-9CE8-446C-BBBA-E65B65A9A74C}" srcOrd="1" destOrd="0" presId="urn:microsoft.com/office/officeart/2005/8/layout/process1"/>
    <dgm:cxn modelId="{313ECCE5-198F-42DE-96CC-92FE4C399C14}" type="presOf" srcId="{9FA9F3E3-1BD8-4566-A968-7BD19F4B7FED}" destId="{39CF4E1D-B719-4A6D-93B4-5C4B4339C0AF}" srcOrd="1" destOrd="0" presId="urn:microsoft.com/office/officeart/2005/8/layout/process1"/>
    <dgm:cxn modelId="{DB099DA2-8C8A-4D71-AC9A-C4AE719ECF07}" type="presOf" srcId="{AC8CF93F-6883-4616-8BBD-81D0D1A1A593}" destId="{465DC6EB-2920-4912-9F28-8A1C920EEE7E}" srcOrd="0" destOrd="0" presId="urn:microsoft.com/office/officeart/2005/8/layout/process1"/>
    <dgm:cxn modelId="{A0BDCF11-0DC1-4B8D-A3F1-6C02FFB613DF}" type="presOf" srcId="{4ABE0744-376B-47BA-94FA-C44A1FF8BD9C}" destId="{642456DE-0BA5-40F1-B7EF-86DE403C92DD}" srcOrd="0" destOrd="0" presId="urn:microsoft.com/office/officeart/2005/8/layout/process1"/>
    <dgm:cxn modelId="{83A437BA-5426-4783-A10A-8E99B8AF3A16}" type="presOf" srcId="{68121AC5-2EFC-4140-B493-71E5C3A54200}" destId="{B433DA6E-F304-402D-933E-0DA70663FBFB}" srcOrd="0" destOrd="0" presId="urn:microsoft.com/office/officeart/2005/8/layout/process1"/>
    <dgm:cxn modelId="{BE3F59BA-AD55-4708-B834-D5F75E641821}" type="presOf" srcId="{ABD68C6D-3F78-4B04-9C66-A2EBA8AFCCB3}" destId="{4A685941-7CEC-468C-82DE-91A6069C93BB}" srcOrd="1" destOrd="0" presId="urn:microsoft.com/office/officeart/2005/8/layout/process1"/>
    <dgm:cxn modelId="{71B90F8B-31B9-4A75-A91E-CC4BA7B5B3D4}" srcId="{AC8CF93F-6883-4616-8BBD-81D0D1A1A593}" destId="{4776B6A2-64A9-469E-A4BA-A7A2F492C640}" srcOrd="1" destOrd="0" parTransId="{A5D99AB6-A258-49AE-9BC0-3B680CDAE36D}" sibTransId="{ABD68C6D-3F78-4B04-9C66-A2EBA8AFCCB3}"/>
    <dgm:cxn modelId="{7A542AB6-43BF-4EC2-9ED4-3C19C08ED418}" type="presParOf" srcId="{465DC6EB-2920-4912-9F28-8A1C920EEE7E}" destId="{B433DA6E-F304-402D-933E-0DA70663FBFB}" srcOrd="0" destOrd="0" presId="urn:microsoft.com/office/officeart/2005/8/layout/process1"/>
    <dgm:cxn modelId="{3BFFF2FF-7F6A-400C-BB37-EC40349984B7}" type="presParOf" srcId="{465DC6EB-2920-4912-9F28-8A1C920EEE7E}" destId="{86D04AA2-8630-4B2A-8496-D475FD386AAF}" srcOrd="1" destOrd="0" presId="urn:microsoft.com/office/officeart/2005/8/layout/process1"/>
    <dgm:cxn modelId="{9D143550-1020-496A-93E1-8A53E4E677D7}" type="presParOf" srcId="{86D04AA2-8630-4B2A-8496-D475FD386AAF}" destId="{39CF4E1D-B719-4A6D-93B4-5C4B4339C0AF}" srcOrd="0" destOrd="0" presId="urn:microsoft.com/office/officeart/2005/8/layout/process1"/>
    <dgm:cxn modelId="{55356505-C254-410D-9D9F-99C72242EE00}" type="presParOf" srcId="{465DC6EB-2920-4912-9F28-8A1C920EEE7E}" destId="{CFC248DF-9C49-4B71-8D21-CD9C32CF1EAA}" srcOrd="2" destOrd="0" presId="urn:microsoft.com/office/officeart/2005/8/layout/process1"/>
    <dgm:cxn modelId="{7433A2D9-7E35-4E89-8A73-71EE2539382C}" type="presParOf" srcId="{465DC6EB-2920-4912-9F28-8A1C920EEE7E}" destId="{25CAA3B7-0754-4C11-AE6A-19D9075A1463}" srcOrd="3" destOrd="0" presId="urn:microsoft.com/office/officeart/2005/8/layout/process1"/>
    <dgm:cxn modelId="{D928CFCD-84E2-45DB-9D8D-34827ADE3113}" type="presParOf" srcId="{25CAA3B7-0754-4C11-AE6A-19D9075A1463}" destId="{4A685941-7CEC-468C-82DE-91A6069C93BB}" srcOrd="0" destOrd="0" presId="urn:microsoft.com/office/officeart/2005/8/layout/process1"/>
    <dgm:cxn modelId="{C3D05252-B92B-4154-BE83-06FA5270417A}" type="presParOf" srcId="{465DC6EB-2920-4912-9F28-8A1C920EEE7E}" destId="{642456DE-0BA5-40F1-B7EF-86DE403C92DD}" srcOrd="4" destOrd="0" presId="urn:microsoft.com/office/officeart/2005/8/layout/process1"/>
    <dgm:cxn modelId="{A7792679-B3B8-43C9-9CFC-447296F2DC12}" type="presParOf" srcId="{465DC6EB-2920-4912-9F28-8A1C920EEE7E}" destId="{BAAEDB23-1ED2-4509-A482-FDECE87E36DF}" srcOrd="5" destOrd="0" presId="urn:microsoft.com/office/officeart/2005/8/layout/process1"/>
    <dgm:cxn modelId="{691D0C2F-8E99-4D02-AC90-DF8635A6710B}" type="presParOf" srcId="{BAAEDB23-1ED2-4509-A482-FDECE87E36DF}" destId="{95323D73-9CE8-446C-BBBA-E65B65A9A74C}" srcOrd="0" destOrd="0" presId="urn:microsoft.com/office/officeart/2005/8/layout/process1"/>
    <dgm:cxn modelId="{87389F05-4687-48E7-B164-50897C5C0836}" type="presParOf" srcId="{465DC6EB-2920-4912-9F28-8A1C920EEE7E}" destId="{D4AB7076-9079-47DC-BBF5-4B588908443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33DA6E-F304-402D-933E-0DA70663FBFB}">
      <dsp:nvSpPr>
        <dsp:cNvPr id="0" name=""/>
        <dsp:cNvSpPr/>
      </dsp:nvSpPr>
      <dsp:spPr>
        <a:xfrm>
          <a:off x="2911" y="469629"/>
          <a:ext cx="1272867" cy="1076965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2007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myšlenka</a:t>
          </a:r>
          <a:endParaRPr lang="cs-CZ" sz="1800" kern="1200" dirty="0"/>
        </a:p>
      </dsp:txBody>
      <dsp:txXfrm>
        <a:off x="34454" y="501172"/>
        <a:ext cx="1209781" cy="1013879"/>
      </dsp:txXfrm>
    </dsp:sp>
    <dsp:sp modelId="{86D04AA2-8630-4B2A-8496-D475FD386AAF}">
      <dsp:nvSpPr>
        <dsp:cNvPr id="0" name=""/>
        <dsp:cNvSpPr/>
      </dsp:nvSpPr>
      <dsp:spPr>
        <a:xfrm>
          <a:off x="1403066" y="850276"/>
          <a:ext cx="269848" cy="3156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300" kern="1200"/>
        </a:p>
      </dsp:txBody>
      <dsp:txXfrm>
        <a:off x="1403066" y="913410"/>
        <a:ext cx="188894" cy="189403"/>
      </dsp:txXfrm>
    </dsp:sp>
    <dsp:sp modelId="{CFC248DF-9C49-4B71-8D21-CD9C32CF1EAA}">
      <dsp:nvSpPr>
        <dsp:cNvPr id="0" name=""/>
        <dsp:cNvSpPr/>
      </dsp:nvSpPr>
      <dsp:spPr>
        <a:xfrm>
          <a:off x="1784926" y="469629"/>
          <a:ext cx="1272867" cy="1076965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2008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pilot</a:t>
          </a:r>
          <a:endParaRPr lang="cs-CZ" sz="1800" kern="1200" dirty="0"/>
        </a:p>
      </dsp:txBody>
      <dsp:txXfrm>
        <a:off x="1816469" y="501172"/>
        <a:ext cx="1209781" cy="1013879"/>
      </dsp:txXfrm>
    </dsp:sp>
    <dsp:sp modelId="{25CAA3B7-0754-4C11-AE6A-19D9075A1463}">
      <dsp:nvSpPr>
        <dsp:cNvPr id="0" name=""/>
        <dsp:cNvSpPr/>
      </dsp:nvSpPr>
      <dsp:spPr>
        <a:xfrm>
          <a:off x="3185081" y="850276"/>
          <a:ext cx="269848" cy="3156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300" kern="1200"/>
        </a:p>
      </dsp:txBody>
      <dsp:txXfrm>
        <a:off x="3185081" y="913410"/>
        <a:ext cx="188894" cy="189403"/>
      </dsp:txXfrm>
    </dsp:sp>
    <dsp:sp modelId="{642456DE-0BA5-40F1-B7EF-86DE403C92DD}">
      <dsp:nvSpPr>
        <dsp:cNvPr id="0" name=""/>
        <dsp:cNvSpPr/>
      </dsp:nvSpPr>
      <dsp:spPr>
        <a:xfrm>
          <a:off x="3566941" y="469629"/>
          <a:ext cx="1272867" cy="1076965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2010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oficiální registrace</a:t>
          </a:r>
          <a:endParaRPr lang="cs-CZ" sz="1800" kern="1200" dirty="0"/>
        </a:p>
      </dsp:txBody>
      <dsp:txXfrm>
        <a:off x="3598484" y="501172"/>
        <a:ext cx="1209781" cy="1013879"/>
      </dsp:txXfrm>
    </dsp:sp>
    <dsp:sp modelId="{BAAEDB23-1ED2-4509-A482-FDECE87E36DF}">
      <dsp:nvSpPr>
        <dsp:cNvPr id="0" name=""/>
        <dsp:cNvSpPr/>
      </dsp:nvSpPr>
      <dsp:spPr>
        <a:xfrm>
          <a:off x="4967096" y="850276"/>
          <a:ext cx="269848" cy="3156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300" kern="1200"/>
        </a:p>
      </dsp:txBody>
      <dsp:txXfrm>
        <a:off x="4967096" y="913410"/>
        <a:ext cx="188894" cy="189403"/>
      </dsp:txXfrm>
    </dsp:sp>
    <dsp:sp modelId="{D4AB7076-9079-47DC-BBF5-4B588908443B}">
      <dsp:nvSpPr>
        <dsp:cNvPr id="0" name=""/>
        <dsp:cNvSpPr/>
      </dsp:nvSpPr>
      <dsp:spPr>
        <a:xfrm>
          <a:off x="5348956" y="469629"/>
          <a:ext cx="1272867" cy="1076965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2014 současnost</a:t>
          </a:r>
          <a:endParaRPr lang="cs-CZ" sz="1800" kern="1200" dirty="0"/>
        </a:p>
      </dsp:txBody>
      <dsp:txXfrm>
        <a:off x="5380499" y="501172"/>
        <a:ext cx="1209781" cy="10138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70966-3D40-4DA0-ABC1-C472D2695374}" type="datetimeFigureOut">
              <a:rPr lang="cs-CZ" smtClean="0"/>
              <a:t>19. 11. 2014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2819C2-896A-4712-BA70-1017D359C0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7254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B936B-463D-41FF-98CD-9B636A0EB945}" type="datetimeFigureOut">
              <a:rPr lang="cs-CZ" smtClean="0"/>
              <a:t>19. 11. 2014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1269-A041-415C-B60B-97C0AB8A85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8182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B936B-463D-41FF-98CD-9B636A0EB945}" type="datetimeFigureOut">
              <a:rPr lang="cs-CZ" smtClean="0"/>
              <a:t>19. 11. 2014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1269-A041-415C-B60B-97C0AB8A85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892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B936B-463D-41FF-98CD-9B636A0EB945}" type="datetimeFigureOut">
              <a:rPr lang="cs-CZ" smtClean="0"/>
              <a:t>19. 11. 2014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1269-A041-415C-B60B-97C0AB8A85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3488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B936B-463D-41FF-98CD-9B636A0EB945}" type="datetimeFigureOut">
              <a:rPr lang="cs-CZ" smtClean="0"/>
              <a:t>19. 11. 2014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1269-A041-415C-B60B-97C0AB8A85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4930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B936B-463D-41FF-98CD-9B636A0EB945}" type="datetimeFigureOut">
              <a:rPr lang="cs-CZ" smtClean="0"/>
              <a:t>19. 11. 2014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1269-A041-415C-B60B-97C0AB8A85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756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B936B-463D-41FF-98CD-9B636A0EB945}" type="datetimeFigureOut">
              <a:rPr lang="cs-CZ" smtClean="0"/>
              <a:t>19. 11. 2014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1269-A041-415C-B60B-97C0AB8A85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9810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B936B-463D-41FF-98CD-9B636A0EB945}" type="datetimeFigureOut">
              <a:rPr lang="cs-CZ" smtClean="0"/>
              <a:t>19. 11. 2014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1269-A041-415C-B60B-97C0AB8A85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883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B936B-463D-41FF-98CD-9B636A0EB945}" type="datetimeFigureOut">
              <a:rPr lang="cs-CZ" smtClean="0"/>
              <a:t>19. 11. 2014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1269-A041-415C-B60B-97C0AB8A85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966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B936B-463D-41FF-98CD-9B636A0EB945}" type="datetimeFigureOut">
              <a:rPr lang="cs-CZ" smtClean="0"/>
              <a:t>19. 11. 2014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1269-A041-415C-B60B-97C0AB8A85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5262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B936B-463D-41FF-98CD-9B636A0EB945}" type="datetimeFigureOut">
              <a:rPr lang="cs-CZ" smtClean="0"/>
              <a:t>19. 11. 2014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1269-A041-415C-B60B-97C0AB8A85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7859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B936B-463D-41FF-98CD-9B636A0EB945}" type="datetimeFigureOut">
              <a:rPr lang="cs-CZ" smtClean="0"/>
              <a:t>19. 11. 2014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1269-A041-415C-B60B-97C0AB8A85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64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B936B-463D-41FF-98CD-9B636A0EB945}" type="datetimeFigureOut">
              <a:rPr lang="cs-CZ" smtClean="0"/>
              <a:t>19. 11. 2014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91269-A041-415C-B60B-97C0AB8A85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619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dicnivyrobek.cz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jpe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jpeg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dicnivyrobek.cz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dicnivyrobek.cz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611560" y="1124745"/>
            <a:ext cx="8280920" cy="1728191"/>
          </a:xfrm>
        </p:spPr>
        <p:txBody>
          <a:bodyPr>
            <a:noAutofit/>
          </a:bodyPr>
          <a:lstStyle/>
          <a:p>
            <a:pPr algn="l"/>
            <a:r>
              <a:rPr lang="cs-CZ" altLang="cs-CZ" sz="5400" b="1" u="sng" dirty="0">
                <a:latin typeface="Calibri" pitchFamily="34" charset="0"/>
              </a:rPr>
              <a:t>Tradiční výrobek Slovácka</a:t>
            </a:r>
            <a:endParaRPr lang="cs-CZ" sz="5400" u="sng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971600" y="3886200"/>
            <a:ext cx="6800800" cy="1752600"/>
          </a:xfrm>
        </p:spPr>
        <p:txBody>
          <a:bodyPr>
            <a:normAutofit/>
          </a:bodyPr>
          <a:lstStyle/>
          <a:p>
            <a:pPr algn="l">
              <a:spcBef>
                <a:spcPct val="0"/>
              </a:spcBef>
            </a:pPr>
            <a:r>
              <a:rPr lang="cs-CZ" altLang="cs-CZ" sz="2400" b="1" dirty="0">
                <a:latin typeface="Calibri" pitchFamily="34" charset="0"/>
              </a:rPr>
              <a:t>Region Slovácko</a:t>
            </a:r>
          </a:p>
          <a:p>
            <a:pPr algn="l">
              <a:spcBef>
                <a:spcPct val="0"/>
              </a:spcBef>
            </a:pPr>
            <a:r>
              <a:rPr lang="cs-CZ" altLang="cs-CZ" sz="2400" dirty="0">
                <a:latin typeface="Calibri" pitchFamily="34" charset="0"/>
              </a:rPr>
              <a:t>Masarykovo nám. 21, Uherské Hradiště</a:t>
            </a:r>
          </a:p>
          <a:p>
            <a:pPr algn="l">
              <a:spcBef>
                <a:spcPct val="0"/>
              </a:spcBef>
            </a:pPr>
            <a:r>
              <a:rPr lang="cs-CZ" altLang="cs-CZ" sz="2400" dirty="0">
                <a:latin typeface="Calibri" pitchFamily="34" charset="0"/>
              </a:rPr>
              <a:t>info@tradicnivyrobek.cz </a:t>
            </a:r>
          </a:p>
          <a:p>
            <a:pPr algn="l">
              <a:spcBef>
                <a:spcPct val="0"/>
              </a:spcBef>
            </a:pPr>
            <a:r>
              <a:rPr lang="cs-CZ" altLang="cs-CZ" sz="2400" b="1" dirty="0">
                <a:latin typeface="Calibri" pitchFamily="34" charset="0"/>
              </a:rPr>
              <a:t>www.tradicnivyrobek.cz</a:t>
            </a:r>
          </a:p>
          <a:p>
            <a:pPr algn="l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107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b="1" u="sng" dirty="0" smtClean="0"/>
              <a:t>Jak se stát výrobcem</a:t>
            </a:r>
            <a:endParaRPr lang="cs-CZ" b="1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700808"/>
            <a:ext cx="5770984" cy="4425355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2</a:t>
            </a:r>
            <a:r>
              <a:rPr lang="cs-CZ" dirty="0" smtClean="0"/>
              <a:t> dokumenty:</a:t>
            </a:r>
          </a:p>
          <a:p>
            <a:pPr lvl="1"/>
            <a:r>
              <a:rPr lang="cs-CZ" dirty="0" smtClean="0"/>
              <a:t>Zásady pro udílení ochranné známky TVS</a:t>
            </a:r>
          </a:p>
          <a:p>
            <a:pPr lvl="1"/>
            <a:r>
              <a:rPr lang="cs-CZ" dirty="0" smtClean="0"/>
              <a:t>Žádost o udělení ochranné známky TVS</a:t>
            </a:r>
          </a:p>
          <a:p>
            <a:r>
              <a:rPr lang="cs-CZ" dirty="0" smtClean="0"/>
              <a:t>Podmínky:</a:t>
            </a:r>
          </a:p>
          <a:p>
            <a:pPr lvl="1"/>
            <a:r>
              <a:rPr lang="cs-CZ" dirty="0" smtClean="0"/>
              <a:t>Právnická nebo fyzická osoba se sídlem na území Slovácka</a:t>
            </a:r>
          </a:p>
          <a:p>
            <a:pPr lvl="1"/>
            <a:r>
              <a:rPr lang="cs-CZ" dirty="0" smtClean="0"/>
              <a:t>Jedinečnost spojená s regionem (produkt charakteristický pro oblast Slovácka, výjimečná kvalita, existence výrobku či technologie na území Slovácka, využití místních surovin, ruční/řemeslná práce)</a:t>
            </a:r>
          </a:p>
          <a:p>
            <a:pPr lvl="1"/>
            <a:r>
              <a:rPr lang="cs-CZ" dirty="0" smtClean="0"/>
              <a:t>Udělení na 2 roky</a:t>
            </a:r>
          </a:p>
          <a:p>
            <a:pPr lvl="1"/>
            <a:r>
              <a:rPr lang="cs-CZ" dirty="0" smtClean="0"/>
              <a:t>Možnost užívání ochranné známky je nepřenosné a neprodejné</a:t>
            </a:r>
          </a:p>
          <a:p>
            <a:pPr lvl="1"/>
            <a:r>
              <a:rPr lang="cs-CZ" dirty="0" smtClean="0"/>
              <a:t>Výrobce dokládá vzorky své tvorby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815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b="1" u="sng" dirty="0" smtClean="0"/>
              <a:t>Kdo o tom rozhoduje?</a:t>
            </a:r>
            <a:endParaRPr lang="cs-CZ" b="1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628801"/>
            <a:ext cx="5698976" cy="3096344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Komise</a:t>
            </a:r>
          </a:p>
          <a:p>
            <a:pPr lvl="1"/>
            <a:r>
              <a:rPr lang="cs-CZ" dirty="0"/>
              <a:t>Zástupce Regionu Slovácko</a:t>
            </a:r>
          </a:p>
          <a:p>
            <a:pPr lvl="1"/>
            <a:r>
              <a:rPr lang="cs-CZ" dirty="0"/>
              <a:t>Etnograf Slováckého muzea v Uherském Hradišti</a:t>
            </a:r>
          </a:p>
          <a:p>
            <a:pPr lvl="1"/>
            <a:r>
              <a:rPr lang="cs-CZ" dirty="0"/>
              <a:t>Etnograf národního ústavu lidové kultury ve Strážnici</a:t>
            </a:r>
          </a:p>
          <a:p>
            <a:pPr lvl="1"/>
            <a:r>
              <a:rPr lang="cs-CZ" dirty="0"/>
              <a:t>Zástupce Odboru kultury a památkové péče Zlínského kraje</a:t>
            </a:r>
          </a:p>
          <a:p>
            <a:r>
              <a:rPr lang="cs-CZ" dirty="0" smtClean="0"/>
              <a:t>Zasedá 2x ročně</a:t>
            </a:r>
          </a:p>
          <a:p>
            <a:pPr marL="457200" lvl="1" indent="0">
              <a:buNone/>
            </a:pPr>
            <a:endParaRPr lang="cs-CZ" dirty="0" smtClean="0"/>
          </a:p>
        </p:txBody>
      </p:sp>
      <p:pic>
        <p:nvPicPr>
          <p:cNvPr id="3074" name="Picture 2" descr="C:\Users\user\Documents\Lenka\TVS\2014\výrobci podzim\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80141"/>
            <a:ext cx="2912347" cy="218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Documents\Lenka\TVS\Komise\6.5.2014\Fotky komise\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340794"/>
            <a:ext cx="2880320" cy="1921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user\Documents\Renča\Tradiční výrobek\TVS 2013\komise\2.5.2013\Fotodokumentace\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97152"/>
            <a:ext cx="3088859" cy="206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113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b="1" u="sng" dirty="0" smtClean="0"/>
              <a:t>Přidaná hodnota pro výrobce</a:t>
            </a:r>
            <a:endParaRPr lang="cs-CZ" b="1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700808"/>
            <a:ext cx="5626968" cy="4680520"/>
          </a:xfrm>
        </p:spPr>
        <p:txBody>
          <a:bodyPr>
            <a:noAutofit/>
          </a:bodyPr>
          <a:lstStyle/>
          <a:p>
            <a:r>
              <a:rPr lang="cs-CZ" sz="2400" dirty="0" smtClean="0"/>
              <a:t>Záštita jedné značky/ochranné známky</a:t>
            </a:r>
          </a:p>
          <a:p>
            <a:r>
              <a:rPr lang="cs-CZ" sz="2400" dirty="0" smtClean="0"/>
              <a:t>Společný management i marketing</a:t>
            </a:r>
          </a:p>
          <a:p>
            <a:pPr marL="0" indent="0">
              <a:buNone/>
            </a:pPr>
            <a:r>
              <a:rPr lang="cs-CZ" sz="2400" i="1" u="sng" dirty="0" smtClean="0"/>
              <a:t>Motto: podpora prodeje výrobků = uchování zájmu výrobců/řemeslníků o řemeslo = zachování tradic a tradičních postupů do budoucna</a:t>
            </a:r>
          </a:p>
          <a:p>
            <a:r>
              <a:rPr lang="cs-CZ" sz="2400" dirty="0" smtClean="0"/>
              <a:t>Minimální finanční zátěž pro výrobce</a:t>
            </a:r>
          </a:p>
          <a:p>
            <a:r>
              <a:rPr lang="cs-CZ" sz="2400" dirty="0" smtClean="0"/>
              <a:t>RS navazuje partnerství a smluvní vztahy za podmínek pro výrobce příznivých, které je možno nadále využívat</a:t>
            </a:r>
          </a:p>
          <a:p>
            <a:r>
              <a:rPr lang="cs-CZ" sz="2400" dirty="0" smtClean="0">
                <a:solidFill>
                  <a:srgbClr val="FF0000"/>
                </a:solidFill>
              </a:rPr>
              <a:t>PRESTIŽ</a:t>
            </a:r>
            <a:endParaRPr lang="cs-CZ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15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b="1" u="sng" dirty="0" smtClean="0"/>
              <a:t>Povinnost výrobce</a:t>
            </a:r>
            <a:endParaRPr lang="cs-CZ" b="1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700808"/>
            <a:ext cx="5266928" cy="4680520"/>
          </a:xfrm>
        </p:spPr>
        <p:txBody>
          <a:bodyPr>
            <a:noAutofit/>
          </a:bodyPr>
          <a:lstStyle/>
          <a:p>
            <a:r>
              <a:rPr lang="cs-CZ" sz="2400" dirty="0" smtClean="0"/>
              <a:t>Uzavření Dohody o spolupráci na projektu</a:t>
            </a:r>
          </a:p>
          <a:p>
            <a:r>
              <a:rPr lang="cs-CZ" sz="2400" dirty="0" smtClean="0"/>
              <a:t>Vystupování pod ochrannou známkou</a:t>
            </a:r>
          </a:p>
          <a:p>
            <a:pPr lvl="1"/>
            <a:r>
              <a:rPr lang="cs-CZ" sz="2000" dirty="0" smtClean="0"/>
              <a:t>Značení výrobků štítkem či nálepkou, možné je i včlenění ochranné známky do vlastních obalových materiálů</a:t>
            </a:r>
          </a:p>
          <a:p>
            <a:pPr lvl="1"/>
            <a:r>
              <a:rPr lang="cs-CZ" sz="2000" dirty="0" smtClean="0"/>
              <a:t>Jednotné značení na jarmareční stánky, provozovny, sídla firem, polepy aut logem ochranné známky</a:t>
            </a:r>
          </a:p>
          <a:p>
            <a:pPr lvl="1"/>
            <a:r>
              <a:rPr lang="cs-CZ" sz="2000" dirty="0" smtClean="0"/>
              <a:t>Po dobu platnosti certifikátu dodržovat standardy, za kterých byla ochranná známka udělena</a:t>
            </a:r>
          </a:p>
          <a:p>
            <a:pPr lvl="1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28539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b="1" u="sng" dirty="0" smtClean="0"/>
              <a:t>Výrobci v roce 2014</a:t>
            </a:r>
            <a:endParaRPr lang="cs-CZ" b="1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988840"/>
            <a:ext cx="5770984" cy="4137323"/>
          </a:xfrm>
        </p:spPr>
        <p:txBody>
          <a:bodyPr>
            <a:normAutofit fontScale="92500" lnSpcReduction="20000"/>
          </a:bodyPr>
          <a:lstStyle/>
          <a:p>
            <a:r>
              <a:rPr lang="cs-CZ" sz="2400" dirty="0" smtClean="0"/>
              <a:t>Celkem 56 výrobců</a:t>
            </a:r>
          </a:p>
          <a:p>
            <a:r>
              <a:rPr lang="cs-CZ" sz="2400" dirty="0" smtClean="0"/>
              <a:t>Od Uherskohradišťska a Uherskobrodska přes </a:t>
            </a:r>
            <a:r>
              <a:rPr lang="cs-CZ" sz="2400" dirty="0" err="1"/>
              <a:t>V</a:t>
            </a:r>
            <a:r>
              <a:rPr lang="cs-CZ" sz="2400" dirty="0" err="1" smtClean="0"/>
              <a:t>eselsko</a:t>
            </a:r>
            <a:r>
              <a:rPr lang="cs-CZ" sz="2400" dirty="0" smtClean="0"/>
              <a:t>, Kyjovsko, Hodonínsko, </a:t>
            </a:r>
            <a:r>
              <a:rPr lang="cs-CZ" sz="2400" dirty="0" err="1" smtClean="0"/>
              <a:t>Horňácko</a:t>
            </a:r>
            <a:r>
              <a:rPr lang="cs-CZ" sz="2400" dirty="0" smtClean="0"/>
              <a:t> po Břeclavsko</a:t>
            </a:r>
          </a:p>
          <a:p>
            <a:r>
              <a:rPr lang="cs-CZ" sz="2400" dirty="0" smtClean="0"/>
              <a:t>Obory tvorby: práce se dřevem, proutím, šustím, keramika, kovářské a drátované výrobky, tkaný textil, kraslice, krojové panenky, lidové ornamenty, kroje a krojové součásti včetně opasků a bot.</a:t>
            </a:r>
          </a:p>
          <a:p>
            <a:r>
              <a:rPr lang="cs-CZ" sz="2400" dirty="0" smtClean="0"/>
              <a:t>Samostatná skupina: potraviny a nápoje z místních surovin – vinné mošty, vdolečky, sušené ovoce, škvarkové preclíky, perníčky, patenty, chléb, táče, mazance, vánočky.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19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b="1" u="sng" dirty="0" smtClean="0"/>
              <a:t>Jak se stát prodejcem?</a:t>
            </a:r>
            <a:endParaRPr lang="cs-CZ" b="1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23528" y="1844824"/>
            <a:ext cx="6120680" cy="4281339"/>
          </a:xfrm>
        </p:spPr>
        <p:txBody>
          <a:bodyPr>
            <a:normAutofit fontScale="62500" lnSpcReduction="20000"/>
          </a:bodyPr>
          <a:lstStyle/>
          <a:p>
            <a:r>
              <a:rPr lang="cs-CZ" sz="3300" dirty="0"/>
              <a:t>2 dokumenty:</a:t>
            </a:r>
          </a:p>
          <a:p>
            <a:pPr lvl="1"/>
            <a:r>
              <a:rPr lang="cs-CZ" sz="3300" dirty="0"/>
              <a:t>Zásady pro udílení </a:t>
            </a:r>
            <a:r>
              <a:rPr lang="cs-CZ" sz="3300" dirty="0" smtClean="0"/>
              <a:t>a užívání statusu ochranné </a:t>
            </a:r>
            <a:r>
              <a:rPr lang="cs-CZ" sz="3300" dirty="0"/>
              <a:t>známky </a:t>
            </a:r>
            <a:r>
              <a:rPr lang="cs-CZ" sz="3300" dirty="0" smtClean="0"/>
              <a:t>TVS pro prodejce</a:t>
            </a:r>
            <a:endParaRPr lang="cs-CZ" sz="3300" dirty="0"/>
          </a:p>
          <a:p>
            <a:pPr lvl="1"/>
            <a:r>
              <a:rPr lang="cs-CZ" sz="3300" dirty="0"/>
              <a:t>Žádost o </a:t>
            </a:r>
            <a:r>
              <a:rPr lang="cs-CZ" sz="3300" dirty="0" smtClean="0"/>
              <a:t>status prodejního místa ochranné </a:t>
            </a:r>
            <a:r>
              <a:rPr lang="cs-CZ" sz="3300" dirty="0"/>
              <a:t>známky TVS</a:t>
            </a:r>
          </a:p>
          <a:p>
            <a:r>
              <a:rPr lang="cs-CZ" sz="3300" dirty="0"/>
              <a:t>Podmínky:</a:t>
            </a:r>
          </a:p>
          <a:p>
            <a:pPr lvl="1"/>
            <a:r>
              <a:rPr lang="cs-CZ" sz="3300" dirty="0"/>
              <a:t>Právnická nebo fyzická osoba </a:t>
            </a:r>
            <a:endParaRPr lang="cs-CZ" sz="3300" dirty="0" smtClean="0"/>
          </a:p>
          <a:p>
            <a:pPr lvl="1"/>
            <a:r>
              <a:rPr lang="cs-CZ" sz="3300" dirty="0" smtClean="0"/>
              <a:t>Forma prezentace výrobků, zaručení standardu prodeje</a:t>
            </a:r>
          </a:p>
          <a:p>
            <a:pPr lvl="1"/>
            <a:r>
              <a:rPr lang="cs-CZ" sz="3300" dirty="0" smtClean="0"/>
              <a:t>Zaručení dodržování zákonných předpisů</a:t>
            </a:r>
          </a:p>
          <a:p>
            <a:pPr lvl="1"/>
            <a:r>
              <a:rPr lang="cs-CZ" sz="3300" dirty="0" smtClean="0"/>
              <a:t>Povinnost označit prodejní místo i výrobky</a:t>
            </a:r>
          </a:p>
          <a:p>
            <a:pPr lvl="1"/>
            <a:r>
              <a:rPr lang="cs-CZ" sz="3300" dirty="0" smtClean="0"/>
              <a:t>Udělení </a:t>
            </a:r>
            <a:r>
              <a:rPr lang="cs-CZ" sz="3300" dirty="0"/>
              <a:t>na 2 roky</a:t>
            </a:r>
          </a:p>
          <a:p>
            <a:pPr lvl="1"/>
            <a:r>
              <a:rPr lang="cs-CZ" sz="3300" dirty="0"/>
              <a:t>Možnost užívání ochranné známky je nepřenosné a neprodejné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210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b="1" u="sng" dirty="0" smtClean="0"/>
              <a:t>Třetí cílová skupina = veřejnost</a:t>
            </a:r>
            <a:endParaRPr lang="cs-CZ" b="1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988840"/>
            <a:ext cx="5770984" cy="4137323"/>
          </a:xfrm>
        </p:spPr>
        <p:txBody>
          <a:bodyPr>
            <a:normAutofit/>
          </a:bodyPr>
          <a:lstStyle/>
          <a:p>
            <a:r>
              <a:rPr lang="cs-CZ" sz="2400" dirty="0" smtClean="0"/>
              <a:t>Místní obyvatelé</a:t>
            </a:r>
          </a:p>
          <a:p>
            <a:r>
              <a:rPr lang="cs-CZ" sz="2400" dirty="0" smtClean="0"/>
              <a:t>Rodáci žijící mimo region či v zahraničí</a:t>
            </a:r>
          </a:p>
          <a:p>
            <a:r>
              <a:rPr lang="cs-CZ" sz="2400" dirty="0" smtClean="0"/>
              <a:t>Turisté </a:t>
            </a:r>
          </a:p>
          <a:p>
            <a:pPr marL="0" indent="0">
              <a:buNone/>
            </a:pPr>
            <a:r>
              <a:rPr lang="cs-CZ" sz="2400" i="1" u="sng" dirty="0" smtClean="0"/>
              <a:t>Cíl: nabídnout těmto cílovým skupinám kvalitní výrobek s původem na Slovácku vyráběný tradičními postupy či technologiemi</a:t>
            </a:r>
            <a:endParaRPr lang="cs-CZ" sz="2400" i="1" u="sng" dirty="0"/>
          </a:p>
        </p:txBody>
      </p:sp>
    </p:spTree>
    <p:extLst>
      <p:ext uri="{BB962C8B-B14F-4D97-AF65-F5344CB8AC3E}">
        <p14:creationId xmlns:p14="http://schemas.microsoft.com/office/powerpoint/2010/main" val="109841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b="1" u="sng" dirty="0" smtClean="0"/>
              <a:t>Financování</a:t>
            </a:r>
            <a:endParaRPr lang="cs-CZ" b="1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988840"/>
            <a:ext cx="5770984" cy="4137323"/>
          </a:xfrm>
        </p:spPr>
        <p:txBody>
          <a:bodyPr>
            <a:normAutofit/>
          </a:bodyPr>
          <a:lstStyle/>
          <a:p>
            <a:r>
              <a:rPr lang="cs-CZ" sz="2400" dirty="0" smtClean="0"/>
              <a:t>Dotace a granty na dílčí části projektu</a:t>
            </a:r>
          </a:p>
          <a:p>
            <a:r>
              <a:rPr lang="cs-CZ" sz="2400" dirty="0" smtClean="0"/>
              <a:t>Členské příspěvky ve výši                         500 Kč/výrobce/rok</a:t>
            </a:r>
          </a:p>
          <a:p>
            <a:r>
              <a:rPr lang="cs-CZ" sz="2400" dirty="0" smtClean="0"/>
              <a:t>Zisk z prodeje výrobků v e-</a:t>
            </a:r>
            <a:r>
              <a:rPr lang="cs-CZ" sz="2400" dirty="0" err="1" smtClean="0"/>
              <a:t>shopu</a:t>
            </a:r>
            <a:r>
              <a:rPr lang="cs-CZ" sz="2400" dirty="0" smtClean="0"/>
              <a:t> </a:t>
            </a:r>
            <a:r>
              <a:rPr lang="cs-CZ" sz="2400" dirty="0" smtClean="0">
                <a:hlinkClick r:id="rId3"/>
              </a:rPr>
              <a:t>www.tradicnivyrobek.cz</a:t>
            </a:r>
            <a:r>
              <a:rPr lang="cs-CZ" sz="2400" dirty="0" smtClean="0"/>
              <a:t> a prodejní expozici</a:t>
            </a:r>
          </a:p>
          <a:p>
            <a:r>
              <a:rPr lang="cs-CZ" sz="2400" dirty="0" smtClean="0"/>
              <a:t>Vstupné z Přehlídky Slovácko v tradici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7945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b="1" u="sng" dirty="0" smtClean="0"/>
              <a:t>Otázky do budoucna</a:t>
            </a:r>
            <a:endParaRPr lang="cs-CZ" b="1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988840"/>
            <a:ext cx="6203032" cy="4137323"/>
          </a:xfrm>
        </p:spPr>
        <p:txBody>
          <a:bodyPr>
            <a:normAutofit/>
          </a:bodyPr>
          <a:lstStyle/>
          <a:p>
            <a:r>
              <a:rPr lang="cs-CZ" sz="2400" dirty="0" smtClean="0"/>
              <a:t>Otázka udržitelnosti projektu v obecné rovině</a:t>
            </a:r>
          </a:p>
          <a:p>
            <a:r>
              <a:rPr lang="cs-CZ" sz="2400" dirty="0" smtClean="0"/>
              <a:t>Otázka udržitelnosti prodejní expozice</a:t>
            </a:r>
          </a:p>
          <a:p>
            <a:pPr marL="0" indent="0">
              <a:buNone/>
            </a:pPr>
            <a:r>
              <a:rPr lang="cs-CZ" sz="2400" dirty="0" smtClean="0"/>
              <a:t>= zajištění dostatečného množství finančních prostředků na provoz</a:t>
            </a:r>
          </a:p>
          <a:p>
            <a:r>
              <a:rPr lang="cs-CZ" sz="2400" dirty="0" smtClean="0"/>
              <a:t>Čemu se chceme vyvarovat: zvýšení členského příspěvku výrobcům</a:t>
            </a:r>
          </a:p>
        </p:txBody>
      </p:sp>
    </p:spTree>
    <p:extLst>
      <p:ext uri="{BB962C8B-B14F-4D97-AF65-F5344CB8AC3E}">
        <p14:creationId xmlns:p14="http://schemas.microsoft.com/office/powerpoint/2010/main" val="376092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b="1" u="sng" dirty="0" smtClean="0"/>
              <a:t>Směr od roku </a:t>
            </a:r>
            <a:r>
              <a:rPr lang="cs-CZ" b="1" u="sng" dirty="0"/>
              <a:t>2015 do 2020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988840"/>
            <a:ext cx="5770984" cy="4137323"/>
          </a:xfrm>
        </p:spPr>
        <p:txBody>
          <a:bodyPr>
            <a:normAutofit/>
          </a:bodyPr>
          <a:lstStyle/>
          <a:p>
            <a:r>
              <a:rPr lang="cs-CZ" sz="2400" dirty="0"/>
              <a:t>Pokračování v nastavených parametrech</a:t>
            </a:r>
          </a:p>
          <a:p>
            <a:pPr lvl="1"/>
            <a:r>
              <a:rPr lang="cs-CZ" sz="2400" dirty="0"/>
              <a:t>Společný management a marketing</a:t>
            </a:r>
          </a:p>
          <a:p>
            <a:pPr lvl="1"/>
            <a:r>
              <a:rPr lang="cs-CZ" sz="2400" dirty="0"/>
              <a:t>Příjem výrobců</a:t>
            </a:r>
          </a:p>
          <a:p>
            <a:pPr lvl="1"/>
            <a:r>
              <a:rPr lang="cs-CZ" sz="2400" dirty="0"/>
              <a:t>VI. Přehlídka Slovácko v tradici</a:t>
            </a:r>
          </a:p>
          <a:p>
            <a:endParaRPr lang="cs-CZ" sz="2400" dirty="0" smtClean="0"/>
          </a:p>
          <a:p>
            <a:r>
              <a:rPr lang="cs-CZ" sz="2400" dirty="0" err="1" smtClean="0"/>
              <a:t>Fundraising</a:t>
            </a:r>
            <a:r>
              <a:rPr lang="cs-CZ" sz="2400" dirty="0" smtClean="0"/>
              <a:t> a hledání strategických partnerů</a:t>
            </a:r>
          </a:p>
        </p:txBody>
      </p:sp>
    </p:spTree>
    <p:extLst>
      <p:ext uri="{BB962C8B-B14F-4D97-AF65-F5344CB8AC3E}">
        <p14:creationId xmlns:p14="http://schemas.microsoft.com/office/powerpoint/2010/main" val="385721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6406" y="692696"/>
            <a:ext cx="8229600" cy="1143000"/>
          </a:xfrm>
        </p:spPr>
        <p:txBody>
          <a:bodyPr/>
          <a:lstStyle/>
          <a:p>
            <a:pPr algn="l"/>
            <a:r>
              <a:rPr lang="cs-CZ" altLang="cs-CZ" b="1" u="sng" dirty="0" smtClean="0">
                <a:latin typeface="Calibri" pitchFamily="34" charset="0"/>
              </a:rPr>
              <a:t>Promítnutí v čase</a:t>
            </a:r>
            <a:endParaRPr lang="cs-CZ" u="sng" dirty="0"/>
          </a:p>
        </p:txBody>
      </p:sp>
      <p:pic>
        <p:nvPicPr>
          <p:cNvPr id="1027" name="Picture 3" descr="C:\Users\user\Documents\Lenka\TVS\tradicni_vyrobek_slovacka-koleck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34227">
            <a:off x="521790" y="3843286"/>
            <a:ext cx="2087927" cy="2087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ocuments\Lenka\TVS\P709414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0580" y="3994280"/>
            <a:ext cx="2381251" cy="178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86443506"/>
              </p:ext>
            </p:extLst>
          </p:nvPr>
        </p:nvGraphicFramePr>
        <p:xfrm>
          <a:off x="539552" y="1628800"/>
          <a:ext cx="6624736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8555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Děkuji za </a:t>
            </a:r>
            <a:r>
              <a:rPr lang="cs-CZ" dirty="0" smtClean="0"/>
              <a:t>pozornost</a:t>
            </a:r>
            <a:endParaRPr lang="cs-CZ" b="1" u="sng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755576" y="3645024"/>
            <a:ext cx="5472608" cy="1993776"/>
          </a:xfrm>
        </p:spPr>
        <p:txBody>
          <a:bodyPr/>
          <a:lstStyle/>
          <a:p>
            <a:pPr algn="l"/>
            <a:r>
              <a:rPr lang="cs-CZ" b="1" u="sng" dirty="0"/>
              <a:t>Motto</a:t>
            </a:r>
            <a:r>
              <a:rPr lang="cs-CZ" b="1" u="sng" dirty="0" smtClean="0"/>
              <a:t>: </a:t>
            </a:r>
            <a:r>
              <a:rPr lang="cs-CZ" b="1" u="sng" dirty="0"/>
              <a:t>některé věci se zdají být neuskutečnitelné až do </a:t>
            </a:r>
            <a:r>
              <a:rPr lang="cs-CZ" b="1" u="sng" dirty="0" smtClean="0"/>
              <a:t>chvíle, </a:t>
            </a:r>
            <a:r>
              <a:rPr lang="cs-CZ" b="1" u="sng" dirty="0"/>
              <a:t>kdy se podaří…</a:t>
            </a:r>
          </a:p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049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altLang="cs-CZ" b="1" u="sng" dirty="0" smtClean="0">
                <a:latin typeface="Calibri" pitchFamily="34" charset="0"/>
              </a:rPr>
              <a:t>Rok 2007 = </a:t>
            </a:r>
            <a:br>
              <a:rPr lang="cs-CZ" altLang="cs-CZ" b="1" u="sng" dirty="0" smtClean="0">
                <a:latin typeface="Calibri" pitchFamily="34" charset="0"/>
              </a:rPr>
            </a:br>
            <a:r>
              <a:rPr lang="cs-CZ" altLang="cs-CZ" b="1" u="sng" dirty="0" smtClean="0">
                <a:latin typeface="Calibri" pitchFamily="34" charset="0"/>
              </a:rPr>
              <a:t>Odneste si kousek Slovácka</a:t>
            </a:r>
            <a:endParaRPr lang="cs-CZ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2204864"/>
            <a:ext cx="5770984" cy="392129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2400" dirty="0" smtClean="0"/>
              <a:t>Podklady k ročnímu pilotu</a:t>
            </a:r>
          </a:p>
          <a:p>
            <a:pPr>
              <a:defRPr/>
            </a:pPr>
            <a:r>
              <a:rPr lang="cs-CZ" sz="2400" dirty="0" smtClean="0"/>
              <a:t>Popularizace principů zvykoslovného roku</a:t>
            </a:r>
          </a:p>
          <a:p>
            <a:pPr>
              <a:defRPr/>
            </a:pPr>
            <a:r>
              <a:rPr lang="cs-CZ" sz="2400" dirty="0" smtClean="0"/>
              <a:t>Propagace významných akcí Slovácka v duchu zachování tradic</a:t>
            </a:r>
          </a:p>
          <a:p>
            <a:pPr>
              <a:defRPr/>
            </a:pPr>
            <a:r>
              <a:rPr lang="cs-CZ" sz="2400" dirty="0" smtClean="0"/>
              <a:t>Vytipování 10 výrobců z různých koutů Slovácka a oborů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250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27384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altLang="cs-CZ" b="1" u="sng" dirty="0" smtClean="0">
                <a:latin typeface="Calibri" pitchFamily="34" charset="0"/>
              </a:rPr>
              <a:t>Rok 2008 = </a:t>
            </a:r>
            <a:br>
              <a:rPr lang="cs-CZ" altLang="cs-CZ" b="1" u="sng" dirty="0" smtClean="0">
                <a:latin typeface="Calibri" pitchFamily="34" charset="0"/>
              </a:rPr>
            </a:br>
            <a:r>
              <a:rPr lang="cs-CZ" altLang="cs-CZ" b="1" u="sng" dirty="0" smtClean="0">
                <a:latin typeface="Calibri" pitchFamily="34" charset="0"/>
              </a:rPr>
              <a:t>Odneste si kousek Slovácka</a:t>
            </a:r>
            <a:endParaRPr lang="cs-CZ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988841"/>
            <a:ext cx="5915000" cy="28083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2600" dirty="0" smtClean="0"/>
              <a:t>Proběhl zkušební rok</a:t>
            </a:r>
          </a:p>
          <a:p>
            <a:pPr>
              <a:defRPr/>
            </a:pPr>
            <a:r>
              <a:rPr lang="cs-CZ" sz="2600" dirty="0" smtClean="0"/>
              <a:t>Klíčová záležitost = vytipování 10 výrobců z různých koutů Slovácka a oborů</a:t>
            </a:r>
          </a:p>
          <a:p>
            <a:pPr>
              <a:defRPr/>
            </a:pPr>
            <a:r>
              <a:rPr lang="cs-CZ" sz="2600" dirty="0" smtClean="0"/>
              <a:t>Myšlenka k dlouhodobějším záměrům</a:t>
            </a:r>
            <a:endParaRPr lang="cs-CZ" sz="2600" dirty="0"/>
          </a:p>
          <a:p>
            <a:endParaRPr lang="cs-CZ" dirty="0"/>
          </a:p>
        </p:txBody>
      </p:sp>
      <p:pic>
        <p:nvPicPr>
          <p:cNvPr id="4098" name="Picture 2" descr="C:\Users\user\Documents\Lenka\TVS\P70941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279974"/>
            <a:ext cx="3437368" cy="2578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499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altLang="cs-CZ" b="1" u="sng" dirty="0" smtClean="0">
                <a:latin typeface="Calibri" pitchFamily="34" charset="0"/>
              </a:rPr>
              <a:t>Rok 2009 = </a:t>
            </a:r>
            <a:br>
              <a:rPr lang="cs-CZ" altLang="cs-CZ" b="1" u="sng" dirty="0" smtClean="0">
                <a:latin typeface="Calibri" pitchFamily="34" charset="0"/>
              </a:rPr>
            </a:br>
            <a:r>
              <a:rPr lang="cs-CZ" altLang="cs-CZ" b="1" u="sng" dirty="0" smtClean="0">
                <a:latin typeface="Calibri" pitchFamily="34" charset="0"/>
              </a:rPr>
              <a:t>Odneste si kousek Slovácka</a:t>
            </a:r>
            <a:endParaRPr lang="cs-CZ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2204864"/>
            <a:ext cx="5770984" cy="392129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2400" dirty="0" smtClean="0"/>
              <a:t>Intenzivní úsilí k pokračování</a:t>
            </a:r>
          </a:p>
          <a:p>
            <a:pPr>
              <a:defRPr/>
            </a:pPr>
            <a:r>
              <a:rPr lang="cs-CZ" sz="2400" dirty="0" smtClean="0"/>
              <a:t>Registrace domény a příprava k realizaci webu </a:t>
            </a:r>
            <a:r>
              <a:rPr lang="cs-CZ" sz="2400" dirty="0" smtClean="0">
                <a:hlinkClick r:id="rId3"/>
              </a:rPr>
              <a:t>www.tradicnivyrobek.cz</a:t>
            </a:r>
            <a:r>
              <a:rPr lang="cs-CZ" sz="2400" dirty="0" smtClean="0"/>
              <a:t> </a:t>
            </a:r>
          </a:p>
          <a:p>
            <a:pPr>
              <a:defRPr/>
            </a:pPr>
            <a:r>
              <a:rPr lang="cs-CZ" sz="2400" dirty="0" smtClean="0"/>
              <a:t>Příprava změny značky, </a:t>
            </a:r>
            <a:r>
              <a:rPr lang="cs-CZ" sz="2400" dirty="0" err="1" smtClean="0"/>
              <a:t>logomanuál</a:t>
            </a:r>
            <a:endParaRPr lang="cs-CZ" sz="2400" dirty="0" smtClean="0"/>
          </a:p>
          <a:p>
            <a:pPr>
              <a:defRPr/>
            </a:pPr>
            <a:r>
              <a:rPr lang="cs-CZ" sz="2400" dirty="0" smtClean="0"/>
              <a:t>Celková profesionalizace projektu</a:t>
            </a:r>
          </a:p>
          <a:p>
            <a:pPr>
              <a:defRPr/>
            </a:pPr>
            <a:r>
              <a:rPr lang="cs-CZ" sz="2400" dirty="0" smtClean="0"/>
              <a:t>Pokusy o získání hlavního partnera, hledání zdrojů financování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757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altLang="cs-CZ" b="1" u="sng" dirty="0" smtClean="0">
                <a:latin typeface="Calibri" pitchFamily="34" charset="0"/>
              </a:rPr>
              <a:t>Rok 2010 = </a:t>
            </a:r>
            <a:br>
              <a:rPr lang="cs-CZ" altLang="cs-CZ" b="1" u="sng" dirty="0" smtClean="0">
                <a:latin typeface="Calibri" pitchFamily="34" charset="0"/>
              </a:rPr>
            </a:br>
            <a:r>
              <a:rPr lang="cs-CZ" altLang="cs-CZ" b="1" u="sng" dirty="0" smtClean="0">
                <a:latin typeface="Calibri" pitchFamily="34" charset="0"/>
              </a:rPr>
              <a:t>Tradiční výrobek Slovácka</a:t>
            </a:r>
            <a:endParaRPr lang="cs-CZ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2204864"/>
            <a:ext cx="5770984" cy="3921299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cs-CZ" sz="2800" dirty="0" smtClean="0"/>
              <a:t>Registrace ochranné známky</a:t>
            </a:r>
          </a:p>
          <a:p>
            <a:pPr>
              <a:defRPr/>
            </a:pPr>
            <a:r>
              <a:rPr lang="cs-CZ" sz="2800" dirty="0" smtClean="0"/>
              <a:t>Uzavření smlouvy se strategickým partnerem = Nadace Děti-kultura-sport</a:t>
            </a:r>
          </a:p>
          <a:p>
            <a:pPr>
              <a:defRPr/>
            </a:pPr>
            <a:r>
              <a:rPr lang="cs-CZ" sz="2800" dirty="0" smtClean="0"/>
              <a:t>Realizace  a spuštění webu včetně    </a:t>
            </a:r>
            <a:r>
              <a:rPr lang="cs-CZ" sz="2800" dirty="0" smtClean="0"/>
              <a:t>   e-</a:t>
            </a:r>
            <a:r>
              <a:rPr lang="cs-CZ" sz="2800" dirty="0" err="1" smtClean="0"/>
              <a:t>shopu</a:t>
            </a:r>
            <a:r>
              <a:rPr lang="cs-CZ" sz="2800" dirty="0" smtClean="0"/>
              <a:t> </a:t>
            </a:r>
            <a:r>
              <a:rPr lang="cs-CZ" sz="2800" dirty="0" smtClean="0">
                <a:hlinkClick r:id="rId3"/>
              </a:rPr>
              <a:t>www.tradicnivyrobek.cz</a:t>
            </a:r>
            <a:r>
              <a:rPr lang="cs-CZ" sz="2800" dirty="0" smtClean="0"/>
              <a:t> </a:t>
            </a:r>
          </a:p>
          <a:p>
            <a:pPr>
              <a:defRPr/>
            </a:pPr>
            <a:r>
              <a:rPr lang="cs-CZ" sz="2800" dirty="0" smtClean="0"/>
              <a:t>První příjem nových výrobců</a:t>
            </a:r>
          </a:p>
          <a:p>
            <a:pPr>
              <a:defRPr/>
            </a:pPr>
            <a:r>
              <a:rPr lang="cs-CZ" sz="2800" dirty="0" smtClean="0"/>
              <a:t>I. Přehlídka Slovácko v tradici</a:t>
            </a:r>
          </a:p>
          <a:p>
            <a:pPr>
              <a:defRPr/>
            </a:pPr>
            <a:r>
              <a:rPr lang="cs-CZ" sz="2800" dirty="0" smtClean="0"/>
              <a:t>Registrace ochranné známky veřejností v masovém měřítku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684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altLang="cs-CZ" b="1" u="sng" dirty="0" smtClean="0">
                <a:latin typeface="Calibri" pitchFamily="34" charset="0"/>
              </a:rPr>
              <a:t>Rok 2011, 2012, 2013 = </a:t>
            </a:r>
            <a:br>
              <a:rPr lang="cs-CZ" altLang="cs-CZ" b="1" u="sng" dirty="0" smtClean="0">
                <a:latin typeface="Calibri" pitchFamily="34" charset="0"/>
              </a:rPr>
            </a:br>
            <a:r>
              <a:rPr lang="cs-CZ" altLang="cs-CZ" b="1" u="sng" dirty="0" smtClean="0">
                <a:latin typeface="Calibri" pitchFamily="34" charset="0"/>
              </a:rPr>
              <a:t>Tradiční výrobek Slovácka</a:t>
            </a:r>
            <a:endParaRPr lang="cs-CZ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2204864"/>
            <a:ext cx="5770984" cy="3921299"/>
          </a:xfrm>
        </p:spPr>
        <p:txBody>
          <a:bodyPr>
            <a:normAutofit fontScale="92500" lnSpcReduction="10000"/>
          </a:bodyPr>
          <a:lstStyle/>
          <a:p>
            <a:r>
              <a:rPr lang="cs-CZ" sz="2800" dirty="0" smtClean="0"/>
              <a:t>Prezentace a propagace výrobců jako celku pod jednou značkou</a:t>
            </a:r>
          </a:p>
          <a:p>
            <a:r>
              <a:rPr lang="cs-CZ" sz="2800" dirty="0" smtClean="0"/>
              <a:t>Získávání nabídek pro výrobce a marketingový a manažerský servis výrobcům</a:t>
            </a:r>
          </a:p>
          <a:p>
            <a:r>
              <a:rPr lang="cs-CZ" sz="2800" dirty="0" smtClean="0"/>
              <a:t>Založení FB stránek</a:t>
            </a:r>
          </a:p>
          <a:p>
            <a:r>
              <a:rPr lang="cs-CZ" sz="2800" dirty="0" smtClean="0"/>
              <a:t>Širší komunikace s médii i </a:t>
            </a:r>
            <a:r>
              <a:rPr lang="cs-CZ" sz="2800" dirty="0" smtClean="0"/>
              <a:t>veřejností</a:t>
            </a:r>
            <a:endParaRPr lang="cs-CZ" sz="2800" dirty="0" smtClean="0"/>
          </a:p>
          <a:p>
            <a:r>
              <a:rPr lang="cs-CZ" sz="2800" dirty="0" smtClean="0"/>
              <a:t>Příjem nových žádostí (v roce 2013 celkem 41 výrobců)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427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altLang="cs-CZ" b="1" u="sng" dirty="0" smtClean="0">
                <a:latin typeface="Calibri" pitchFamily="34" charset="0"/>
              </a:rPr>
              <a:t>Rok 2014 = </a:t>
            </a:r>
            <a:br>
              <a:rPr lang="cs-CZ" altLang="cs-CZ" b="1" u="sng" dirty="0" smtClean="0">
                <a:latin typeface="Calibri" pitchFamily="34" charset="0"/>
              </a:rPr>
            </a:br>
            <a:r>
              <a:rPr lang="cs-CZ" altLang="cs-CZ" b="1" u="sng" dirty="0" smtClean="0">
                <a:latin typeface="Calibri" pitchFamily="34" charset="0"/>
              </a:rPr>
              <a:t>Tradiční výrobek Slovácka</a:t>
            </a:r>
            <a:endParaRPr lang="cs-CZ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2204864"/>
            <a:ext cx="6131024" cy="4248472"/>
          </a:xfrm>
        </p:spPr>
        <p:txBody>
          <a:bodyPr>
            <a:normAutofit fontScale="77500" lnSpcReduction="20000"/>
          </a:bodyPr>
          <a:lstStyle/>
          <a:p>
            <a:endParaRPr lang="cs-CZ" dirty="0" smtClean="0"/>
          </a:p>
          <a:p>
            <a:r>
              <a:rPr lang="cs-CZ" sz="3100" dirty="0" smtClean="0"/>
              <a:t>Nosná myšlenka č. 1 = založení prodejní expozice Tradiční výrobek Slovácka</a:t>
            </a:r>
          </a:p>
          <a:p>
            <a:r>
              <a:rPr lang="cs-CZ" sz="3100" dirty="0" smtClean="0"/>
              <a:t>Nosná myšlenka č. 2 = založení Tradiční výrobek Slovácka, z. s.</a:t>
            </a:r>
          </a:p>
          <a:p>
            <a:r>
              <a:rPr lang="cs-CZ" sz="3100" dirty="0" smtClean="0"/>
              <a:t>Rozvoj dlouhodobé spolupráce s </a:t>
            </a:r>
            <a:r>
              <a:rPr lang="cs-CZ" sz="3100" dirty="0" err="1" smtClean="0"/>
              <a:t>Archeoskanzenem</a:t>
            </a:r>
            <a:r>
              <a:rPr lang="cs-CZ" sz="3100" dirty="0" smtClean="0"/>
              <a:t> na Modré a Muzeem Podhradí Buchlovice</a:t>
            </a:r>
          </a:p>
          <a:p>
            <a:r>
              <a:rPr lang="cs-CZ" sz="3100" dirty="0" smtClean="0"/>
              <a:t>Rozvoj krátkodobých aktivit (jarmarků, prezentací) v ČR i zahraničí</a:t>
            </a:r>
          </a:p>
          <a:p>
            <a:r>
              <a:rPr lang="cs-CZ" sz="3100" dirty="0" smtClean="0"/>
              <a:t>V. přehlídka Slovácko v tradici</a:t>
            </a:r>
          </a:p>
          <a:p>
            <a:r>
              <a:rPr lang="cs-CZ" sz="3100" dirty="0" smtClean="0"/>
              <a:t>Příjem 16 nových výrobců</a:t>
            </a:r>
            <a:endParaRPr lang="cs-CZ" sz="3100" dirty="0"/>
          </a:p>
        </p:txBody>
      </p:sp>
    </p:spTree>
    <p:extLst>
      <p:ext uri="{BB962C8B-B14F-4D97-AF65-F5344CB8AC3E}">
        <p14:creationId xmlns:p14="http://schemas.microsoft.com/office/powerpoint/2010/main" val="330184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pozadi7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pPr algn="l"/>
            <a:r>
              <a:rPr lang="cs-CZ" altLang="cs-CZ" b="1" u="sng" dirty="0" smtClean="0">
                <a:latin typeface="Calibri" pitchFamily="34" charset="0"/>
              </a:rPr>
              <a:t>Rok 2014 = Prodejní expozice Tradiční výrobek Slovácka</a:t>
            </a:r>
            <a:endParaRPr lang="cs-CZ" b="1" u="sng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2204864"/>
            <a:ext cx="5770984" cy="3921299"/>
          </a:xfrm>
        </p:spPr>
        <p:txBody>
          <a:bodyPr>
            <a:normAutofit/>
          </a:bodyPr>
          <a:lstStyle/>
          <a:p>
            <a:r>
              <a:rPr lang="cs-CZ" sz="2400" dirty="0" smtClean="0"/>
              <a:t>Otevření 15. 11. 2014</a:t>
            </a:r>
          </a:p>
          <a:p>
            <a:r>
              <a:rPr lang="cs-CZ" sz="2400" dirty="0" smtClean="0"/>
              <a:t>Otevírací doba:</a:t>
            </a:r>
          </a:p>
          <a:p>
            <a:pPr lvl="1"/>
            <a:r>
              <a:rPr lang="cs-CZ" sz="2400" dirty="0" smtClean="0"/>
              <a:t>všední dny 9-12, 12.30 -17 h</a:t>
            </a:r>
          </a:p>
          <a:p>
            <a:pPr lvl="1"/>
            <a:r>
              <a:rPr lang="cs-CZ" sz="2400" dirty="0"/>
              <a:t>s</a:t>
            </a:r>
            <a:r>
              <a:rPr lang="cs-CZ" sz="2400" dirty="0" smtClean="0"/>
              <a:t>obota 8 – 11 h</a:t>
            </a:r>
          </a:p>
          <a:p>
            <a:r>
              <a:rPr lang="cs-CZ" sz="2400" dirty="0" smtClean="0"/>
              <a:t>Úzké propojení s e-</a:t>
            </a:r>
            <a:r>
              <a:rPr lang="cs-CZ" sz="2400" dirty="0" err="1" smtClean="0"/>
              <a:t>shopem</a:t>
            </a:r>
            <a:r>
              <a:rPr lang="cs-CZ" sz="2400" dirty="0" smtClean="0"/>
              <a:t> www.tradicnivyrobek.cz</a:t>
            </a:r>
          </a:p>
          <a:p>
            <a:r>
              <a:rPr lang="cs-CZ" sz="2400" dirty="0" smtClean="0">
                <a:solidFill>
                  <a:srgbClr val="FF0000"/>
                </a:solidFill>
              </a:rPr>
              <a:t>nájem + mzdové náklady</a:t>
            </a:r>
            <a:endParaRPr lang="cs-CZ" sz="24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user\Documents\Lenka\TVS\V. Přehlídka Slovácko v tradici\fotodokumentace\14-11-15-02_195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228" y="4416152"/>
            <a:ext cx="3662772" cy="2441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ocuments\Lenka\TVS\V. Přehlídka Slovácko v tradici\fotodokumentace\14-11-15-02_189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228" y="1972187"/>
            <a:ext cx="3665947" cy="2443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304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806</Words>
  <Application>Microsoft Office PowerPoint</Application>
  <PresentationFormat>Předvádění na obrazovce (4:3)</PresentationFormat>
  <Paragraphs>126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Motiv systému Office</vt:lpstr>
      <vt:lpstr>Tradiční výrobek Slovácka</vt:lpstr>
      <vt:lpstr>Promítnutí v čase</vt:lpstr>
      <vt:lpstr>Rok 2007 =  Odneste si kousek Slovácka</vt:lpstr>
      <vt:lpstr>Rok 2008 =  Odneste si kousek Slovácka</vt:lpstr>
      <vt:lpstr>Rok 2009 =  Odneste si kousek Slovácka</vt:lpstr>
      <vt:lpstr>Rok 2010 =  Tradiční výrobek Slovácka</vt:lpstr>
      <vt:lpstr>Rok 2011, 2012, 2013 =  Tradiční výrobek Slovácka</vt:lpstr>
      <vt:lpstr>Rok 2014 =  Tradiční výrobek Slovácka</vt:lpstr>
      <vt:lpstr>Rok 2014 = Prodejní expozice Tradiční výrobek Slovácka</vt:lpstr>
      <vt:lpstr>Jak se stát výrobcem</vt:lpstr>
      <vt:lpstr>Kdo o tom rozhoduje?</vt:lpstr>
      <vt:lpstr>Přidaná hodnota pro výrobce</vt:lpstr>
      <vt:lpstr>Povinnost výrobce</vt:lpstr>
      <vt:lpstr>Výrobci v roce 2014</vt:lpstr>
      <vt:lpstr>Jak se stát prodejcem?</vt:lpstr>
      <vt:lpstr>Třetí cílová skupina = veřejnost</vt:lpstr>
      <vt:lpstr>Financování</vt:lpstr>
      <vt:lpstr>Otázky do budoucna</vt:lpstr>
      <vt:lpstr>Směr od roku 2015 do 2020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Fotoalbum</dc:title>
  <dc:creator>user</dc:creator>
  <cp:lastModifiedBy>user</cp:lastModifiedBy>
  <cp:revision>22</cp:revision>
  <cp:lastPrinted>2014-11-19T06:45:42Z</cp:lastPrinted>
  <dcterms:created xsi:type="dcterms:W3CDTF">2014-11-18T14:26:14Z</dcterms:created>
  <dcterms:modified xsi:type="dcterms:W3CDTF">2014-11-19T08:44:38Z</dcterms:modified>
</cp:coreProperties>
</file>