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0"/>
  </p:notesMasterIdLst>
  <p:sldIdLst>
    <p:sldId id="279" r:id="rId3"/>
    <p:sldId id="264" r:id="rId4"/>
    <p:sldId id="257" r:id="rId5"/>
    <p:sldId id="307" r:id="rId6"/>
    <p:sldId id="306" r:id="rId7"/>
    <p:sldId id="262" r:id="rId8"/>
    <p:sldId id="280" r:id="rId9"/>
    <p:sldId id="281" r:id="rId10"/>
    <p:sldId id="297" r:id="rId11"/>
    <p:sldId id="298" r:id="rId12"/>
    <p:sldId id="292" r:id="rId13"/>
    <p:sldId id="299" r:id="rId14"/>
    <p:sldId id="301" r:id="rId15"/>
    <p:sldId id="303" r:id="rId16"/>
    <p:sldId id="302" r:id="rId17"/>
    <p:sldId id="293" r:id="rId18"/>
    <p:sldId id="294" r:id="rId19"/>
    <p:sldId id="329" r:id="rId20"/>
    <p:sldId id="282" r:id="rId21"/>
    <p:sldId id="283" r:id="rId22"/>
    <p:sldId id="304" r:id="rId23"/>
    <p:sldId id="311" r:id="rId24"/>
    <p:sldId id="312" r:id="rId25"/>
    <p:sldId id="313" r:id="rId26"/>
    <p:sldId id="287" r:id="rId27"/>
    <p:sldId id="310" r:id="rId28"/>
    <p:sldId id="308" r:id="rId29"/>
    <p:sldId id="309" r:id="rId30"/>
    <p:sldId id="269" r:id="rId31"/>
    <p:sldId id="285" r:id="rId32"/>
    <p:sldId id="266" r:id="rId33"/>
    <p:sldId id="317" r:id="rId34"/>
    <p:sldId id="320" r:id="rId35"/>
    <p:sldId id="318" r:id="rId36"/>
    <p:sldId id="319" r:id="rId37"/>
    <p:sldId id="267" r:id="rId38"/>
    <p:sldId id="324" r:id="rId39"/>
    <p:sldId id="321" r:id="rId40"/>
    <p:sldId id="322" r:id="rId41"/>
    <p:sldId id="325" r:id="rId42"/>
    <p:sldId id="314" r:id="rId43"/>
    <p:sldId id="315" r:id="rId44"/>
    <p:sldId id="316" r:id="rId45"/>
    <p:sldId id="275" r:id="rId46"/>
    <p:sldId id="276" r:id="rId47"/>
    <p:sldId id="286" r:id="rId48"/>
    <p:sldId id="328" r:id="rId49"/>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2" d="100"/>
          <a:sy n="112" d="100"/>
        </p:scale>
        <p:origin x="142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CFCC01-0163-44E1-9045-E3B00787C9FC}" type="datetimeFigureOut">
              <a:rPr lang="cs-CZ" smtClean="0"/>
              <a:t>04.10.2022</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100A72-69DA-413C-914F-FC2372E6D826}" type="slidenum">
              <a:rPr lang="cs-CZ" smtClean="0"/>
              <a:t>‹#›</a:t>
            </a:fld>
            <a:endParaRPr lang="cs-CZ"/>
          </a:p>
        </p:txBody>
      </p:sp>
    </p:spTree>
    <p:extLst>
      <p:ext uri="{BB962C8B-B14F-4D97-AF65-F5344CB8AC3E}">
        <p14:creationId xmlns:p14="http://schemas.microsoft.com/office/powerpoint/2010/main" val="4261665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pPr marL="0" marR="0" lvl="0" indent="0" algn="r" defTabSz="881939" rtl="0" eaLnBrk="1" fontAlgn="auto" latinLnBrk="0" hangingPunct="1">
              <a:lnSpc>
                <a:spcPct val="100000"/>
              </a:lnSpc>
              <a:spcBef>
                <a:spcPts val="0"/>
              </a:spcBef>
              <a:spcAft>
                <a:spcPts val="0"/>
              </a:spcAft>
              <a:buClrTx/>
              <a:buSzTx/>
              <a:buFontTx/>
              <a:buNone/>
              <a:tabLst/>
              <a:defRPr/>
            </a:pPr>
            <a:fld id="{B04AC722-F57D-4588-B5EC-47A17C9DEDC2}" type="slidenum">
              <a:rPr kumimoji="0" lang="cs-CZ" sz="1200" b="0" i="0" u="none" strike="noStrike" kern="1200" cap="none" spc="0" normalizeH="0" baseline="0" noProof="0">
                <a:ln>
                  <a:noFill/>
                </a:ln>
                <a:solidFill>
                  <a:prstClr val="black"/>
                </a:solidFill>
                <a:effectLst/>
                <a:uLnTx/>
                <a:uFillTx/>
                <a:latin typeface="Calibri"/>
                <a:ea typeface="+mn-ea"/>
                <a:cs typeface="+mn-cs"/>
              </a:rPr>
              <a:pPr marL="0" marR="0" lvl="0" indent="0" algn="r" defTabSz="881939" rtl="0" eaLnBrk="1" fontAlgn="auto" latinLnBrk="0" hangingPunct="1">
                <a:lnSpc>
                  <a:spcPct val="100000"/>
                </a:lnSpc>
                <a:spcBef>
                  <a:spcPts val="0"/>
                </a:spcBef>
                <a:spcAft>
                  <a:spcPts val="0"/>
                </a:spcAft>
                <a:buClrTx/>
                <a:buSzTx/>
                <a:buFontTx/>
                <a:buNone/>
                <a:tabLst/>
                <a:defRPr/>
              </a:pPr>
              <a:t>1</a:t>
            </a:fld>
            <a:endParaRPr kumimoji="0" lang="cs-CZ"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7627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1.emf"/><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1.emf"/><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1.emf"/><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fld id="{B53EDFF1-1D1B-4CC2-A107-35688FBAA202}" type="datetimeFigureOut">
              <a:rPr lang="cs-CZ" smtClean="0"/>
              <a:t>04.10.2022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3019855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53EDFF1-1D1B-4CC2-A107-35688FBAA202}" type="datetimeFigureOut">
              <a:rPr lang="cs-CZ" smtClean="0"/>
              <a:t>04.10.2022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1934985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53EDFF1-1D1B-4CC2-A107-35688FBAA202}" type="datetimeFigureOut">
              <a:rPr lang="cs-CZ" smtClean="0"/>
              <a:t>04.10.2022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1354136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Závěr">
    <p:spTree>
      <p:nvGrpSpPr>
        <p:cNvPr id="1" name=""/>
        <p:cNvGrpSpPr/>
        <p:nvPr/>
      </p:nvGrpSpPr>
      <p:grpSpPr>
        <a:xfrm>
          <a:off x="0" y="0"/>
          <a:ext cx="0" cy="0"/>
          <a:chOff x="0" y="0"/>
          <a:chExt cx="0" cy="0"/>
        </a:xfrm>
      </p:grpSpPr>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2"/>
          <a:stretch>
            <a:fillRect/>
          </a:stretch>
        </p:blipFill>
        <p:spPr>
          <a:xfrm>
            <a:off x="7524749" y="292971"/>
            <a:ext cx="1191361" cy="320404"/>
          </a:xfrm>
          <a:prstGeom prst="rect">
            <a:avLst/>
          </a:prstGeom>
        </p:spPr>
      </p:pic>
      <p:cxnSp>
        <p:nvCxnSpPr>
          <p:cNvPr id="9" name="Straight Connector 8"/>
          <p:cNvCxnSpPr/>
          <p:nvPr userDrawn="1"/>
        </p:nvCxnSpPr>
        <p:spPr>
          <a:xfrm>
            <a:off x="1405468" y="3849646"/>
            <a:ext cx="3191933"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sp>
        <p:nvSpPr>
          <p:cNvPr id="13" name="Subtitle 2"/>
          <p:cNvSpPr>
            <a:spLocks noGrp="1"/>
          </p:cNvSpPr>
          <p:nvPr>
            <p:ph type="subTitle" idx="11" hasCustomPrompt="1"/>
          </p:nvPr>
        </p:nvSpPr>
        <p:spPr>
          <a:xfrm>
            <a:off x="1405468" y="5578820"/>
            <a:ext cx="3695326" cy="340827"/>
          </a:xfrm>
          <a:prstGeom prst="rect">
            <a:avLst/>
          </a:prstGeom>
        </p:spPr>
        <p:txBody>
          <a:bodyPr lIns="0">
            <a:noAutofit/>
          </a:bodyPr>
          <a:lstStyle>
            <a:lvl1pPr marL="0" indent="0">
              <a:buNone/>
              <a:defRPr b="0">
                <a:latin typeface="+mn-lt"/>
              </a:defRPr>
            </a:lvl1pPr>
          </a:lstStyle>
          <a:p>
            <a:pPr algn="l">
              <a:lnSpc>
                <a:spcPts val="1400"/>
              </a:lnSpc>
            </a:pPr>
            <a:r>
              <a:rPr lang="pt-BR" sz="1400" dirty="0"/>
              <a:t>Autoři fotografií: Alois Benda, Cyril Douda</a:t>
            </a:r>
            <a:endParaRPr lang="cs-CZ" sz="1400" dirty="0"/>
          </a:p>
        </p:txBody>
      </p:sp>
      <p:sp>
        <p:nvSpPr>
          <p:cNvPr id="10" name="Zástupný symbol pro text 3"/>
          <p:cNvSpPr>
            <a:spLocks noGrp="1"/>
          </p:cNvSpPr>
          <p:nvPr>
            <p:ph type="body" sz="quarter" idx="12" hasCustomPrompt="1"/>
          </p:nvPr>
        </p:nvSpPr>
        <p:spPr>
          <a:xfrm>
            <a:off x="1405468" y="4039588"/>
            <a:ext cx="4711700" cy="276015"/>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a:ln>
                  <a:noFill/>
                </a:ln>
                <a:solidFill>
                  <a:prstClr val="black"/>
                </a:solidFill>
                <a:effectLst/>
                <a:uLnTx/>
                <a:uFillTx/>
                <a:latin typeface="+mn-lt"/>
                <a:ea typeface="+mj-ea"/>
                <a:cs typeface="+mj-cs"/>
              </a:rPr>
              <a:t>Jméno autora prezentace</a:t>
            </a:r>
          </a:p>
          <a:p>
            <a:pPr lvl="0"/>
            <a:endParaRPr lang="cs-CZ" dirty="0"/>
          </a:p>
        </p:txBody>
      </p:sp>
      <p:sp>
        <p:nvSpPr>
          <p:cNvPr id="11" name="Zástupný symbol pro text 3"/>
          <p:cNvSpPr>
            <a:spLocks noGrp="1"/>
          </p:cNvSpPr>
          <p:nvPr>
            <p:ph type="body" sz="quarter" idx="13" hasCustomPrompt="1"/>
          </p:nvPr>
        </p:nvSpPr>
        <p:spPr>
          <a:xfrm>
            <a:off x="1405468" y="4367536"/>
            <a:ext cx="4711700" cy="1211284"/>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kumimoji="0" lang="cs-CZ" sz="1600" b="0" i="0" u="none" strike="noStrike" kern="1200" cap="none" spc="0" normalizeH="0" baseline="0" noProof="0" smtClean="0">
                <a:ln>
                  <a:noFill/>
                </a:ln>
                <a:solidFill>
                  <a:prstClr val="black"/>
                </a:solidFill>
                <a:effectLst/>
                <a:uLnTx/>
                <a:uFillTx/>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a:ln>
                  <a:noFill/>
                </a:ln>
                <a:solidFill>
                  <a:prstClr val="black"/>
                </a:solidFill>
                <a:effectLst/>
                <a:uLnTx/>
                <a:uFillTx/>
                <a:latin typeface="+mn-lt"/>
                <a:ea typeface="+mn-ea"/>
                <a:cs typeface="+mn-cs"/>
              </a:rPr>
              <a:t>Název pracoviště a odkaz na www.npu.cz</a:t>
            </a:r>
          </a:p>
        </p:txBody>
      </p:sp>
      <p:sp>
        <p:nvSpPr>
          <p:cNvPr id="15" name="Rectangle 23"/>
          <p:cNvSpPr/>
          <p:nvPr userDrawn="1"/>
        </p:nvSpPr>
        <p:spPr>
          <a:xfrm>
            <a:off x="1064643" y="4105275"/>
            <a:ext cx="130744" cy="141539"/>
          </a:xfrm>
          <a:prstGeom prst="rect">
            <a:avLst/>
          </a:prstGeom>
          <a:solidFill>
            <a:srgbClr val="B1B3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31263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8" name="Subtitle 2"/>
          <p:cNvSpPr>
            <a:spLocks noGrp="1"/>
          </p:cNvSpPr>
          <p:nvPr>
            <p:ph type="subTitle" idx="1" hasCustomPrompt="1"/>
          </p:nvPr>
        </p:nvSpPr>
        <p:spPr>
          <a:xfrm>
            <a:off x="1808213" y="4737993"/>
            <a:ext cx="5823510" cy="619618"/>
          </a:xfrm>
          <a:prstGeom prst="rect">
            <a:avLst/>
          </a:prstGeom>
        </p:spPr>
        <p:txBody>
          <a:bodyPr lIns="0">
            <a:normAutofit/>
          </a:bodyPr>
          <a:lstStyle>
            <a:lvl1pPr marL="0" indent="0">
              <a:buNone/>
              <a:defRPr b="0"/>
            </a:lvl1pPr>
          </a:lstStyle>
          <a:p>
            <a:pPr algn="l">
              <a:lnSpc>
                <a:spcPts val="1400"/>
              </a:lnSpc>
            </a:pPr>
            <a:r>
              <a:rPr lang="cs-CZ" sz="1900" b="1" dirty="0" smtClean="0"/>
              <a:t>Mgr</a:t>
            </a:r>
            <a:r>
              <a:rPr lang="cs-CZ" sz="1900" b="1" dirty="0"/>
              <a:t>. Cydlina Radbuzová</a:t>
            </a:r>
            <a:endParaRPr lang="cs-CZ" sz="1900" dirty="0"/>
          </a:p>
          <a:p>
            <a:pPr algn="l">
              <a:lnSpc>
                <a:spcPts val="1400"/>
              </a:lnSpc>
            </a:pPr>
            <a:r>
              <a:rPr lang="cs-CZ" sz="1900" dirty="0"/>
              <a:t>12. ledna </a:t>
            </a:r>
            <a:r>
              <a:rPr lang="cs-CZ" sz="1900" dirty="0" smtClean="0"/>
              <a:t>2017</a:t>
            </a:r>
            <a:endParaRPr lang="cs-CZ" sz="1900" dirty="0"/>
          </a:p>
        </p:txBody>
      </p:sp>
      <p:cxnSp>
        <p:nvCxnSpPr>
          <p:cNvPr id="9" name="Straight Connector 17"/>
          <p:cNvCxnSpPr/>
          <p:nvPr userDrawn="1"/>
        </p:nvCxnSpPr>
        <p:spPr>
          <a:xfrm>
            <a:off x="1808213" y="4637741"/>
            <a:ext cx="2366682" cy="0"/>
          </a:xfrm>
          <a:prstGeom prst="line">
            <a:avLst/>
          </a:prstGeom>
          <a:ln w="38100">
            <a:solidFill>
              <a:srgbClr val="C72C00"/>
            </a:solidFill>
          </a:ln>
        </p:spPr>
        <p:style>
          <a:lnRef idx="1">
            <a:schemeClr val="accent1"/>
          </a:lnRef>
          <a:fillRef idx="0">
            <a:schemeClr val="accent1"/>
          </a:fillRef>
          <a:effectRef idx="0">
            <a:schemeClr val="accent1"/>
          </a:effectRef>
          <a:fontRef idx="minor">
            <a:schemeClr val="tx1"/>
          </a:fontRef>
        </p:style>
      </p:cxnSp>
      <p:sp>
        <p:nvSpPr>
          <p:cNvPr id="10" name="Rectangle 7"/>
          <p:cNvSpPr/>
          <p:nvPr userDrawn="1"/>
        </p:nvSpPr>
        <p:spPr>
          <a:xfrm>
            <a:off x="1301570" y="2266054"/>
            <a:ext cx="262647" cy="262647"/>
          </a:xfrm>
          <a:prstGeom prst="rect">
            <a:avLst/>
          </a:prstGeom>
          <a:solidFill>
            <a:srgbClr val="B1B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1" name="Straight Connector 6"/>
          <p:cNvCxnSpPr/>
          <p:nvPr userDrawn="1"/>
        </p:nvCxnSpPr>
        <p:spPr>
          <a:xfrm>
            <a:off x="0" y="1332689"/>
            <a:ext cx="9144000" cy="0"/>
          </a:xfrm>
          <a:prstGeom prst="line">
            <a:avLst/>
          </a:prstGeom>
          <a:ln w="38100">
            <a:solidFill>
              <a:srgbClr val="C72C00"/>
            </a:solidFill>
          </a:ln>
        </p:spPr>
        <p:style>
          <a:lnRef idx="1">
            <a:schemeClr val="accent1"/>
          </a:lnRef>
          <a:fillRef idx="0">
            <a:schemeClr val="accent1"/>
          </a:fillRef>
          <a:effectRef idx="0">
            <a:schemeClr val="accent1"/>
          </a:effectRef>
          <a:fontRef idx="minor">
            <a:schemeClr val="tx1"/>
          </a:fontRef>
        </p:style>
      </p:cxnSp>
      <p:pic>
        <p:nvPicPr>
          <p:cNvPr id="12"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57950" y="365126"/>
            <a:ext cx="2256945" cy="606981"/>
          </a:xfrm>
          <a:prstGeom prst="rect">
            <a:avLst/>
          </a:prstGeom>
        </p:spPr>
      </p:pic>
      <p:sp>
        <p:nvSpPr>
          <p:cNvPr id="3" name="Nadpis 2"/>
          <p:cNvSpPr>
            <a:spLocks noGrp="1"/>
          </p:cNvSpPr>
          <p:nvPr>
            <p:ph type="title" hasCustomPrompt="1"/>
          </p:nvPr>
        </p:nvSpPr>
        <p:spPr>
          <a:xfrm>
            <a:off x="1808213" y="2135735"/>
            <a:ext cx="6737271" cy="1325563"/>
          </a:xfrm>
          <a:prstGeom prst="rect">
            <a:avLst/>
          </a:prstGeom>
        </p:spPr>
        <p:txBody>
          <a:bodyPr/>
          <a:lstStyle>
            <a:lvl1pPr>
              <a:defRPr baseline="0"/>
            </a:lvl1pPr>
          </a:lstStyle>
          <a:p>
            <a:r>
              <a:rPr lang="cs-CZ" dirty="0" smtClean="0"/>
              <a:t>Nadpis o délce dvou, </a:t>
            </a:r>
            <a:r>
              <a:rPr lang="cs-CZ" dirty="0" err="1" smtClean="0"/>
              <a:t>výjímečně</a:t>
            </a:r>
            <a:r>
              <a:rPr lang="cs-CZ" dirty="0" smtClean="0"/>
              <a:t> tří řádků</a:t>
            </a:r>
            <a:endParaRPr lang="cs-CZ" dirty="0"/>
          </a:p>
        </p:txBody>
      </p:sp>
    </p:spTree>
    <p:extLst>
      <p:ext uri="{BB962C8B-B14F-4D97-AF65-F5344CB8AC3E}">
        <p14:creationId xmlns:p14="http://schemas.microsoft.com/office/powerpoint/2010/main" val="167552843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sah a obrázek na výšku">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461225" y="1350594"/>
            <a:ext cx="5347147" cy="4448344"/>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71463">
              <a:lnSpc>
                <a:spcPct val="100000"/>
              </a:lnSpc>
              <a:spcAft>
                <a:spcPts val="375"/>
              </a:spcAft>
              <a:buSzPct val="100000"/>
              <a:buFontTx/>
              <a:buBlip>
                <a:blip r:embed="rId4"/>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524749" y="292971"/>
            <a:ext cx="1191361" cy="320404"/>
          </a:xfrm>
          <a:prstGeom prst="rect">
            <a:avLst/>
          </a:prstGeom>
        </p:spPr>
      </p:pic>
      <p:sp>
        <p:nvSpPr>
          <p:cNvPr id="11" name="Zástupný symbol pro obrázek 10"/>
          <p:cNvSpPr>
            <a:spLocks noGrp="1"/>
          </p:cNvSpPr>
          <p:nvPr>
            <p:ph type="pic" sz="quarter" idx="11"/>
          </p:nvPr>
        </p:nvSpPr>
        <p:spPr>
          <a:xfrm>
            <a:off x="5952273" y="1399653"/>
            <a:ext cx="2763837" cy="4399285"/>
          </a:xfrm>
          <a:prstGeom prst="rect">
            <a:avLst/>
          </a:prstGeom>
        </p:spPr>
        <p:txBody>
          <a:bodyPr/>
          <a:lstStyle/>
          <a:p>
            <a:r>
              <a:rPr lang="cs-CZ" smtClean="0"/>
              <a:t>Kliknutím na ikonu přidáte obrázek.</a:t>
            </a:r>
            <a:endParaRPr lang="cs-CZ" dirty="0"/>
          </a:p>
        </p:txBody>
      </p:sp>
      <p:cxnSp>
        <p:nvCxnSpPr>
          <p:cNvPr id="9" name="Straight Connector 8"/>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4" name="Zástupný symbol pro zápatí 3"/>
          <p:cNvSpPr>
            <a:spLocks noGrp="1"/>
          </p:cNvSpPr>
          <p:nvPr>
            <p:ph type="ftr" sz="quarter" idx="12"/>
          </p:nvPr>
        </p:nvSpPr>
        <p:spPr>
          <a:xfrm>
            <a:off x="461225" y="6458663"/>
            <a:ext cx="8164800" cy="244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smtClean="0">
                <a:ln>
                  <a:noFill/>
                </a:ln>
                <a:solidFill>
                  <a:prstClr val="black"/>
                </a:solidFill>
                <a:effectLst/>
                <a:uLnTx/>
                <a:uFillTx/>
                <a:latin typeface="Calibri"/>
                <a:ea typeface="+mn-ea"/>
                <a:cs typeface="+mn-cs"/>
              </a:rPr>
              <a:t>Mgr. Cydlina Radbuzová l 12. ledna 2017 Tento text se dá editovat jako zápatí. Dle verze programu najdete tuto funkci na kartě Vložení, část Text.</a:t>
            </a:r>
            <a:endParaRPr kumimoji="0" lang="cs-CZ" sz="1000" b="0" i="0" u="none" strike="noStrike" kern="120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399387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orovnání 1">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461226" y="1507068"/>
            <a:ext cx="3831374" cy="4291870"/>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68288">
              <a:lnSpc>
                <a:spcPct val="100000"/>
              </a:lnSpc>
              <a:spcAft>
                <a:spcPts val="375"/>
              </a:spcAft>
              <a:buSzPct val="100000"/>
              <a:buFontTx/>
              <a:buBlip>
                <a:blip r:embed="rId4"/>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524749" y="292971"/>
            <a:ext cx="1191361" cy="320404"/>
          </a:xfrm>
          <a:prstGeom prst="rect">
            <a:avLst/>
          </a:prstGeom>
        </p:spPr>
      </p:pic>
      <p:sp>
        <p:nvSpPr>
          <p:cNvPr id="6" name="Zástupný symbol pro obsah 2"/>
          <p:cNvSpPr>
            <a:spLocks noGrp="1"/>
          </p:cNvSpPr>
          <p:nvPr>
            <p:ph idx="10" hasCustomPrompt="1"/>
          </p:nvPr>
        </p:nvSpPr>
        <p:spPr>
          <a:xfrm>
            <a:off x="4665133" y="1507068"/>
            <a:ext cx="3962411" cy="4291866"/>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68288">
              <a:lnSpc>
                <a:spcPct val="100000"/>
              </a:lnSpc>
              <a:spcAft>
                <a:spcPts val="375"/>
              </a:spcAft>
              <a:buSzPct val="100000"/>
              <a:buFontTx/>
              <a:buBlip>
                <a:blip r:embed="rId4"/>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sp>
        <p:nvSpPr>
          <p:cNvPr id="10" name="Nadpis 1"/>
          <p:cNvSpPr>
            <a:spLocks noGrp="1"/>
          </p:cNvSpPr>
          <p:nvPr>
            <p:ph type="title" hasCustomPrompt="1"/>
          </p:nvPr>
        </p:nvSpPr>
        <p:spPr>
          <a:xfrm>
            <a:off x="461225" y="331259"/>
            <a:ext cx="6628688" cy="428054"/>
          </a:xfrm>
          <a:prstGeom prst="rect">
            <a:avLst/>
          </a:prstGeom>
        </p:spPr>
        <p:txBody>
          <a:bodyPr lIns="0"/>
          <a:lstStyle>
            <a:lvl1pPr>
              <a:defRPr sz="2400"/>
            </a:lvl1pPr>
          </a:lstStyle>
          <a:p>
            <a:r>
              <a:rPr lang="cs-CZ" dirty="0" smtClean="0"/>
              <a:t>Název podsekce</a:t>
            </a:r>
            <a:endParaRPr lang="cs-CZ" dirty="0"/>
          </a:p>
        </p:txBody>
      </p:sp>
      <p:cxnSp>
        <p:nvCxnSpPr>
          <p:cNvPr id="12" name="Straight Connector 11"/>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9" name="Zástupný symbol pro zápatí 3"/>
          <p:cNvSpPr>
            <a:spLocks noGrp="1"/>
          </p:cNvSpPr>
          <p:nvPr>
            <p:ph type="ftr" sz="quarter" idx="12"/>
          </p:nvPr>
        </p:nvSpPr>
        <p:spPr>
          <a:xfrm>
            <a:off x="461225" y="6458663"/>
            <a:ext cx="8164800" cy="244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smtClean="0">
                <a:ln>
                  <a:noFill/>
                </a:ln>
                <a:solidFill>
                  <a:prstClr val="black"/>
                </a:solidFill>
                <a:effectLst/>
                <a:uLnTx/>
                <a:uFillTx/>
                <a:latin typeface="Calibri"/>
                <a:ea typeface="+mn-ea"/>
                <a:cs typeface="+mn-cs"/>
              </a:rPr>
              <a:t>Mgr. Cydlina Radbuzová l 12. ledna 2017 Tento text se dá editovat jako zápatí. Dle verze programu najdete tuto funkci na kartě Vložení, část Text.</a:t>
            </a:r>
            <a:endParaRPr kumimoji="0" lang="cs-CZ" sz="1000" b="0" i="0" u="none" strike="noStrike" kern="120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2051649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rovnání 2">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461226" y="1905002"/>
            <a:ext cx="3831374" cy="4291870"/>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71463">
              <a:lnSpc>
                <a:spcPct val="100000"/>
              </a:lnSpc>
              <a:spcAft>
                <a:spcPts val="375"/>
              </a:spcAft>
              <a:buSzPct val="100000"/>
              <a:buFontTx/>
              <a:buBlip>
                <a:blip r:embed="rId4"/>
              </a:buBlip>
              <a:tabLst/>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7524749" y="292971"/>
            <a:ext cx="1191361" cy="320404"/>
          </a:xfrm>
          <a:prstGeom prst="rect">
            <a:avLst/>
          </a:prstGeom>
        </p:spPr>
      </p:pic>
      <p:sp>
        <p:nvSpPr>
          <p:cNvPr id="6" name="Zástupný symbol pro obsah 2"/>
          <p:cNvSpPr>
            <a:spLocks noGrp="1"/>
          </p:cNvSpPr>
          <p:nvPr>
            <p:ph idx="10" hasCustomPrompt="1"/>
          </p:nvPr>
        </p:nvSpPr>
        <p:spPr>
          <a:xfrm>
            <a:off x="4665133" y="1905002"/>
            <a:ext cx="3962411" cy="4291866"/>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2"/>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3"/>
              </a:buBlip>
              <a:defRPr lang="cs-CZ" sz="1500" b="0" kern="1200" dirty="0" smtClean="0">
                <a:solidFill>
                  <a:schemeClr val="tx1"/>
                </a:solidFill>
                <a:latin typeface="+mj-lt"/>
                <a:ea typeface="+mj-ea"/>
                <a:cs typeface="+mj-cs"/>
              </a:defRPr>
            </a:lvl2pPr>
            <a:lvl3pPr marL="538163" indent="-271463">
              <a:lnSpc>
                <a:spcPct val="100000"/>
              </a:lnSpc>
              <a:spcAft>
                <a:spcPts val="375"/>
              </a:spcAft>
              <a:buSzPct val="100000"/>
              <a:buFontTx/>
              <a:buBlip>
                <a:blip r:embed="rId4"/>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sp>
        <p:nvSpPr>
          <p:cNvPr id="10" name="Nadpis 1"/>
          <p:cNvSpPr>
            <a:spLocks noGrp="1"/>
          </p:cNvSpPr>
          <p:nvPr>
            <p:ph type="title" hasCustomPrompt="1"/>
          </p:nvPr>
        </p:nvSpPr>
        <p:spPr>
          <a:xfrm>
            <a:off x="461225" y="944224"/>
            <a:ext cx="6615435" cy="428054"/>
          </a:xfrm>
          <a:prstGeom prst="rect">
            <a:avLst/>
          </a:prstGeom>
        </p:spPr>
        <p:txBody>
          <a:bodyPr lIns="0"/>
          <a:lstStyle>
            <a:lvl1pPr>
              <a:defRPr sz="2400"/>
            </a:lvl1pPr>
          </a:lstStyle>
          <a:p>
            <a:r>
              <a:rPr lang="cs-CZ" dirty="0" smtClean="0"/>
              <a:t>Název podsekce</a:t>
            </a:r>
            <a:endParaRPr lang="cs-CZ" dirty="0"/>
          </a:p>
        </p:txBody>
      </p:sp>
      <p:cxnSp>
        <p:nvCxnSpPr>
          <p:cNvPr id="9" name="Straight Connector 8"/>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12" name="Zástupný symbol pro zápatí 3"/>
          <p:cNvSpPr>
            <a:spLocks noGrp="1"/>
          </p:cNvSpPr>
          <p:nvPr>
            <p:ph type="ftr" sz="quarter" idx="12"/>
          </p:nvPr>
        </p:nvSpPr>
        <p:spPr>
          <a:xfrm>
            <a:off x="461225" y="6458663"/>
            <a:ext cx="8164800" cy="244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smtClean="0">
                <a:ln>
                  <a:noFill/>
                </a:ln>
                <a:solidFill>
                  <a:prstClr val="black"/>
                </a:solidFill>
                <a:effectLst/>
                <a:uLnTx/>
                <a:uFillTx/>
                <a:latin typeface="Calibri"/>
                <a:ea typeface="+mn-ea"/>
                <a:cs typeface="+mn-cs"/>
              </a:rPr>
              <a:t>Mgr. Cydlina Radbuzová l 12. ledna 2017 Tento text se dá editovat jako zápatí. Dle verze programu najdete tuto funkci na kartě Vložení, část Text.</a:t>
            </a:r>
            <a:endParaRPr kumimoji="0" lang="cs-CZ" sz="1000" b="0" i="0" u="none" strike="noStrike" kern="120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571165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ouze  nadpis">
    <p:spTree>
      <p:nvGrpSpPr>
        <p:cNvPr id="1" name=""/>
        <p:cNvGrpSpPr/>
        <p:nvPr/>
      </p:nvGrpSpPr>
      <p:grpSpPr>
        <a:xfrm>
          <a:off x="0" y="0"/>
          <a:ext cx="0" cy="0"/>
          <a:chOff x="0" y="0"/>
          <a:chExt cx="0" cy="0"/>
        </a:xfrm>
      </p:grpSpPr>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24749" y="292971"/>
            <a:ext cx="1191361" cy="320404"/>
          </a:xfrm>
          <a:prstGeom prst="rect">
            <a:avLst/>
          </a:prstGeom>
        </p:spPr>
      </p:pic>
      <p:sp>
        <p:nvSpPr>
          <p:cNvPr id="10" name="Nadpis 1"/>
          <p:cNvSpPr>
            <a:spLocks noGrp="1"/>
          </p:cNvSpPr>
          <p:nvPr>
            <p:ph type="title" hasCustomPrompt="1"/>
          </p:nvPr>
        </p:nvSpPr>
        <p:spPr>
          <a:xfrm>
            <a:off x="461225" y="331259"/>
            <a:ext cx="6641939" cy="428054"/>
          </a:xfrm>
          <a:prstGeom prst="rect">
            <a:avLst/>
          </a:prstGeom>
        </p:spPr>
        <p:txBody>
          <a:bodyPr lIns="0"/>
          <a:lstStyle>
            <a:lvl1pPr>
              <a:defRPr sz="2400"/>
            </a:lvl1pPr>
          </a:lstStyle>
          <a:p>
            <a:r>
              <a:rPr lang="cs-CZ" dirty="0" smtClean="0"/>
              <a:t>Název podsekce</a:t>
            </a:r>
            <a:endParaRPr lang="cs-CZ" dirty="0"/>
          </a:p>
        </p:txBody>
      </p:sp>
      <p:cxnSp>
        <p:nvCxnSpPr>
          <p:cNvPr id="12" name="Straight Connector 11"/>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11" name="Zástupný symbol pro zápatí 3"/>
          <p:cNvSpPr>
            <a:spLocks noGrp="1"/>
          </p:cNvSpPr>
          <p:nvPr>
            <p:ph type="ftr" sz="quarter" idx="12"/>
          </p:nvPr>
        </p:nvSpPr>
        <p:spPr>
          <a:xfrm>
            <a:off x="461225" y="6458663"/>
            <a:ext cx="8164800" cy="244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smtClean="0">
                <a:ln>
                  <a:noFill/>
                </a:ln>
                <a:solidFill>
                  <a:prstClr val="black"/>
                </a:solidFill>
                <a:effectLst/>
                <a:uLnTx/>
                <a:uFillTx/>
                <a:latin typeface="Calibri"/>
                <a:ea typeface="+mn-ea"/>
                <a:cs typeface="+mn-cs"/>
              </a:rPr>
              <a:t>Mgr. Cydlina Radbuzová l 12. ledna 2017 Tento text se dá editovat jako zápatí. Dle verze programu najdete tuto funkci na kartě Vložení, část Text.</a:t>
            </a:r>
            <a:endParaRPr kumimoji="0" lang="cs-CZ" sz="1000" b="0" i="0" u="none" strike="noStrike" kern="120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816997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na celou šířku 1">
    <p:spTree>
      <p:nvGrpSpPr>
        <p:cNvPr id="1" name=""/>
        <p:cNvGrpSpPr/>
        <p:nvPr/>
      </p:nvGrpSpPr>
      <p:grpSpPr>
        <a:xfrm>
          <a:off x="0" y="0"/>
          <a:ext cx="0" cy="0"/>
          <a:chOff x="0" y="0"/>
          <a:chExt cx="0" cy="0"/>
        </a:xfrm>
      </p:grpSpPr>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24749" y="292971"/>
            <a:ext cx="1191361" cy="320404"/>
          </a:xfrm>
          <a:prstGeom prst="rect">
            <a:avLst/>
          </a:prstGeom>
        </p:spPr>
      </p:pic>
      <p:sp>
        <p:nvSpPr>
          <p:cNvPr id="10" name="Nadpis 1"/>
          <p:cNvSpPr>
            <a:spLocks noGrp="1"/>
          </p:cNvSpPr>
          <p:nvPr>
            <p:ph type="title" hasCustomPrompt="1"/>
          </p:nvPr>
        </p:nvSpPr>
        <p:spPr>
          <a:xfrm>
            <a:off x="461225" y="331259"/>
            <a:ext cx="6615435" cy="428054"/>
          </a:xfrm>
          <a:prstGeom prst="rect">
            <a:avLst/>
          </a:prstGeom>
        </p:spPr>
        <p:txBody>
          <a:bodyPr lIns="0" rIns="0"/>
          <a:lstStyle>
            <a:lvl1pPr>
              <a:defRPr sz="2400"/>
            </a:lvl1pPr>
          </a:lstStyle>
          <a:p>
            <a:r>
              <a:rPr lang="cs-CZ" dirty="0" smtClean="0"/>
              <a:t>Název podsekce</a:t>
            </a:r>
            <a:endParaRPr lang="cs-CZ" dirty="0"/>
          </a:p>
        </p:txBody>
      </p:sp>
      <p:cxnSp>
        <p:nvCxnSpPr>
          <p:cNvPr id="12" name="Straight Connector 11"/>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9" name="Zástupný symbol pro obsah 2"/>
          <p:cNvSpPr>
            <a:spLocks noGrp="1"/>
          </p:cNvSpPr>
          <p:nvPr>
            <p:ph idx="1" hasCustomPrompt="1"/>
          </p:nvPr>
        </p:nvSpPr>
        <p:spPr>
          <a:xfrm>
            <a:off x="461225" y="1350594"/>
            <a:ext cx="8254885" cy="4448344"/>
          </a:xfrm>
          <a:prstGeom prst="rect">
            <a:avLst/>
          </a:prstGeom>
        </p:spPr>
        <p:txBody>
          <a:bodyPr lIns="0" rIns="0"/>
          <a:lstStyle>
            <a:lvl1pPr marL="288000" indent="-288000" algn="l" defTabSz="914400" rtl="0" eaLnBrk="1" latinLnBrk="0" hangingPunct="1">
              <a:lnSpc>
                <a:spcPct val="100000"/>
              </a:lnSpc>
              <a:spcBef>
                <a:spcPts val="375"/>
              </a:spcBef>
              <a:spcAft>
                <a:spcPts val="375"/>
              </a:spcAft>
              <a:buFontTx/>
              <a:buBlip>
                <a:blip r:embed="rId3"/>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4"/>
              </a:buBlip>
              <a:defRPr lang="cs-CZ" sz="1500" b="0" kern="1200" dirty="0" smtClean="0">
                <a:solidFill>
                  <a:schemeClr val="tx1"/>
                </a:solidFill>
                <a:latin typeface="+mj-lt"/>
                <a:ea typeface="+mj-ea"/>
                <a:cs typeface="+mj-cs"/>
              </a:defRPr>
            </a:lvl2pPr>
            <a:lvl3pPr marL="538163" indent="-266700">
              <a:lnSpc>
                <a:spcPct val="100000"/>
              </a:lnSpc>
              <a:spcAft>
                <a:spcPts val="375"/>
              </a:spcAft>
              <a:buSzPct val="100000"/>
              <a:buFontTx/>
              <a:buBlip>
                <a:blip r:embed="rId5"/>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sp>
        <p:nvSpPr>
          <p:cNvPr id="11" name="Zástupný symbol pro zápatí 3"/>
          <p:cNvSpPr>
            <a:spLocks noGrp="1"/>
          </p:cNvSpPr>
          <p:nvPr>
            <p:ph type="ftr" sz="quarter" idx="12"/>
          </p:nvPr>
        </p:nvSpPr>
        <p:spPr>
          <a:xfrm>
            <a:off x="461225" y="6458663"/>
            <a:ext cx="8164800" cy="244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smtClean="0">
                <a:ln>
                  <a:noFill/>
                </a:ln>
                <a:solidFill>
                  <a:prstClr val="black"/>
                </a:solidFill>
                <a:effectLst/>
                <a:uLnTx/>
                <a:uFillTx/>
                <a:latin typeface="Calibri"/>
                <a:ea typeface="+mn-ea"/>
                <a:cs typeface="+mn-cs"/>
              </a:rPr>
              <a:t>Mgr. Cydlina Radbuzová l 12. ledna 2017 Tento text se dá editovat jako zápatí. Dle verze programu najdete tuto funkci na kartě Vložení, část Text.</a:t>
            </a:r>
            <a:endParaRPr kumimoji="0" lang="cs-CZ" sz="1000" b="0" i="0" u="none" strike="noStrike" kern="120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591399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na celou šířku 2">
    <p:spTree>
      <p:nvGrpSpPr>
        <p:cNvPr id="1" name=""/>
        <p:cNvGrpSpPr/>
        <p:nvPr/>
      </p:nvGrpSpPr>
      <p:grpSpPr>
        <a:xfrm>
          <a:off x="0" y="0"/>
          <a:ext cx="0" cy="0"/>
          <a:chOff x="0" y="0"/>
          <a:chExt cx="0" cy="0"/>
        </a:xfrm>
      </p:grpSpPr>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24749" y="292971"/>
            <a:ext cx="1191361" cy="320404"/>
          </a:xfrm>
          <a:prstGeom prst="rect">
            <a:avLst/>
          </a:prstGeom>
        </p:spPr>
      </p:pic>
      <p:cxnSp>
        <p:nvCxnSpPr>
          <p:cNvPr id="12" name="Straight Connector 11"/>
          <p:cNvCxnSpPr/>
          <p:nvPr userDrawn="1"/>
        </p:nvCxnSpPr>
        <p:spPr>
          <a:xfrm>
            <a:off x="-8469" y="6288065"/>
            <a:ext cx="9144000" cy="0"/>
          </a:xfrm>
          <a:prstGeom prst="line">
            <a:avLst/>
          </a:prstGeom>
          <a:ln w="38100">
            <a:solidFill>
              <a:srgbClr val="DBDCDD"/>
            </a:solidFill>
          </a:ln>
        </p:spPr>
        <p:style>
          <a:lnRef idx="1">
            <a:schemeClr val="accent1"/>
          </a:lnRef>
          <a:fillRef idx="0">
            <a:schemeClr val="accent1"/>
          </a:fillRef>
          <a:effectRef idx="0">
            <a:schemeClr val="accent1"/>
          </a:effectRef>
          <a:fontRef idx="minor">
            <a:schemeClr val="tx1"/>
          </a:fontRef>
        </p:style>
      </p:cxnSp>
      <p:sp>
        <p:nvSpPr>
          <p:cNvPr id="9" name="Zástupný symbol pro obsah 2"/>
          <p:cNvSpPr>
            <a:spLocks noGrp="1"/>
          </p:cNvSpPr>
          <p:nvPr>
            <p:ph idx="1" hasCustomPrompt="1"/>
          </p:nvPr>
        </p:nvSpPr>
        <p:spPr>
          <a:xfrm>
            <a:off x="461225" y="1642534"/>
            <a:ext cx="8254885" cy="4156404"/>
          </a:xfrm>
          <a:prstGeom prst="rect">
            <a:avLst/>
          </a:prstGeom>
        </p:spPr>
        <p:txBody>
          <a:bodyPr lIns="0"/>
          <a:lstStyle>
            <a:lvl1pPr marL="288000" indent="-288000" algn="l" defTabSz="914400" rtl="0" eaLnBrk="1" latinLnBrk="0" hangingPunct="1">
              <a:lnSpc>
                <a:spcPct val="100000"/>
              </a:lnSpc>
              <a:spcBef>
                <a:spcPts val="375"/>
              </a:spcBef>
              <a:spcAft>
                <a:spcPts val="375"/>
              </a:spcAft>
              <a:buFontTx/>
              <a:buBlip>
                <a:blip r:embed="rId3"/>
              </a:buBlip>
              <a:defRPr lang="cs-CZ" sz="1600" b="1" kern="1200" dirty="0" smtClean="0">
                <a:solidFill>
                  <a:schemeClr val="tx1"/>
                </a:solidFill>
                <a:latin typeface="+mn-lt"/>
                <a:ea typeface="+mj-ea"/>
                <a:cs typeface="+mj-cs"/>
              </a:defRPr>
            </a:lvl1pPr>
            <a:lvl2pPr marL="269875" indent="-269875">
              <a:lnSpc>
                <a:spcPct val="100000"/>
              </a:lnSpc>
              <a:spcAft>
                <a:spcPts val="375"/>
              </a:spcAft>
              <a:buFontTx/>
              <a:buBlip>
                <a:blip r:embed="rId4"/>
              </a:buBlip>
              <a:defRPr lang="cs-CZ" sz="1500" b="0" kern="1200" dirty="0" smtClean="0">
                <a:solidFill>
                  <a:schemeClr val="tx1"/>
                </a:solidFill>
                <a:latin typeface="+mj-lt"/>
                <a:ea typeface="+mj-ea"/>
                <a:cs typeface="+mj-cs"/>
              </a:defRPr>
            </a:lvl2pPr>
            <a:lvl3pPr marL="538163" indent="-271463">
              <a:lnSpc>
                <a:spcPct val="100000"/>
              </a:lnSpc>
              <a:spcAft>
                <a:spcPts val="375"/>
              </a:spcAft>
              <a:buSzPct val="100000"/>
              <a:buFontTx/>
              <a:buBlip>
                <a:blip r:embed="rId5"/>
              </a:buBlip>
              <a:defRPr lang="cs-CZ" sz="1300" b="0" kern="1200" dirty="0" smtClean="0">
                <a:solidFill>
                  <a:schemeClr val="tx1"/>
                </a:solidFill>
                <a:latin typeface="+mj-lt"/>
                <a:ea typeface="+mj-ea"/>
                <a:cs typeface="+mj-cs"/>
              </a:defRPr>
            </a:lvl3pPr>
            <a:lvl4pPr marL="1200150" indent="-171450">
              <a:lnSpc>
                <a:spcPct val="100000"/>
              </a:lnSpc>
              <a:buFont typeface="Wingdings" panose="05000000000000000000" pitchFamily="2" charset="2"/>
              <a:buChar char="§"/>
              <a:defRPr sz="1300"/>
            </a:lvl4pPr>
            <a:lvl5pPr marL="1543050" indent="-171450">
              <a:lnSpc>
                <a:spcPct val="100000"/>
              </a:lnSpc>
              <a:buFont typeface="Wingdings" panose="05000000000000000000" pitchFamily="2" charset="2"/>
              <a:buChar char="§"/>
              <a:defRPr sz="1300"/>
            </a:lvl5pPr>
          </a:lstStyle>
          <a:p>
            <a:pPr lvl="0"/>
            <a:r>
              <a:rPr lang="cs-CZ" sz="1600" b="1" dirty="0" smtClean="0">
                <a:latin typeface="+mn-lt"/>
              </a:rPr>
              <a:t>První úroveň</a:t>
            </a:r>
            <a:endParaRPr lang="cs-CZ" dirty="0" smtClean="0"/>
          </a:p>
          <a:p>
            <a:pPr lvl="1"/>
            <a:r>
              <a:rPr lang="cs-CZ" dirty="0" smtClean="0"/>
              <a:t>Druhá úroveň</a:t>
            </a:r>
          </a:p>
          <a:p>
            <a:pPr lvl="2"/>
            <a:r>
              <a:rPr lang="cs-CZ" dirty="0" smtClean="0"/>
              <a:t>Třetí úroveň</a:t>
            </a:r>
          </a:p>
        </p:txBody>
      </p:sp>
      <p:sp>
        <p:nvSpPr>
          <p:cNvPr id="11" name="Nadpis 1"/>
          <p:cNvSpPr>
            <a:spLocks noGrp="1"/>
          </p:cNvSpPr>
          <p:nvPr>
            <p:ph type="title" hasCustomPrompt="1"/>
          </p:nvPr>
        </p:nvSpPr>
        <p:spPr>
          <a:xfrm>
            <a:off x="461225" y="944224"/>
            <a:ext cx="6641939" cy="428054"/>
          </a:xfrm>
          <a:prstGeom prst="rect">
            <a:avLst/>
          </a:prstGeom>
        </p:spPr>
        <p:txBody>
          <a:bodyPr lIns="0"/>
          <a:lstStyle>
            <a:lvl1pPr>
              <a:defRPr sz="2400"/>
            </a:lvl1pPr>
          </a:lstStyle>
          <a:p>
            <a:r>
              <a:rPr lang="cs-CZ" dirty="0" smtClean="0"/>
              <a:t>Název podsekce</a:t>
            </a:r>
            <a:endParaRPr lang="cs-CZ" dirty="0"/>
          </a:p>
        </p:txBody>
      </p:sp>
      <p:sp>
        <p:nvSpPr>
          <p:cNvPr id="10" name="Zástupný symbol pro zápatí 3"/>
          <p:cNvSpPr>
            <a:spLocks noGrp="1"/>
          </p:cNvSpPr>
          <p:nvPr>
            <p:ph type="ftr" sz="quarter" idx="12"/>
          </p:nvPr>
        </p:nvSpPr>
        <p:spPr>
          <a:xfrm>
            <a:off x="461225" y="6458663"/>
            <a:ext cx="8164800" cy="2448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smtClean="0">
                <a:ln>
                  <a:noFill/>
                </a:ln>
                <a:solidFill>
                  <a:prstClr val="black"/>
                </a:solidFill>
                <a:effectLst/>
                <a:uLnTx/>
                <a:uFillTx/>
                <a:latin typeface="Calibri"/>
                <a:ea typeface="+mn-ea"/>
                <a:cs typeface="+mn-cs"/>
              </a:rPr>
              <a:t>Mgr. Cydlina Radbuzová l 12. ledna 2017 Tento text se dá editovat jako zápatí. Dle verze programu najdete tuto funkci na kartě Vložení, část Text.</a:t>
            </a:r>
            <a:endParaRPr kumimoji="0" lang="cs-CZ" sz="1000" b="0" i="0" u="none" strike="noStrike" kern="1200" cap="none" spc="0" normalizeH="0" baseline="0" noProof="0" dirty="0" smtClean="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563752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53EDFF1-1D1B-4CC2-A107-35688FBAA202}" type="datetimeFigureOut">
              <a:rPr lang="cs-CZ" smtClean="0"/>
              <a:t>04.10.2022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436087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Závěr">
    <p:spTree>
      <p:nvGrpSpPr>
        <p:cNvPr id="1" name=""/>
        <p:cNvGrpSpPr/>
        <p:nvPr/>
      </p:nvGrpSpPr>
      <p:grpSpPr>
        <a:xfrm>
          <a:off x="0" y="0"/>
          <a:ext cx="0" cy="0"/>
          <a:chOff x="0" y="0"/>
          <a:chExt cx="0" cy="0"/>
        </a:xfrm>
      </p:grpSpPr>
      <p:cxnSp>
        <p:nvCxnSpPr>
          <p:cNvPr id="7" name="Straight Connector 6"/>
          <p:cNvCxnSpPr/>
          <p:nvPr userDrawn="1"/>
        </p:nvCxnSpPr>
        <p:spPr>
          <a:xfrm>
            <a:off x="0" y="793180"/>
            <a:ext cx="9144000"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pic>
        <p:nvPicPr>
          <p:cNvPr id="8"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524749" y="292971"/>
            <a:ext cx="1191361" cy="320404"/>
          </a:xfrm>
          <a:prstGeom prst="rect">
            <a:avLst/>
          </a:prstGeom>
        </p:spPr>
      </p:pic>
      <p:cxnSp>
        <p:nvCxnSpPr>
          <p:cNvPr id="9" name="Straight Connector 8"/>
          <p:cNvCxnSpPr/>
          <p:nvPr userDrawn="1"/>
        </p:nvCxnSpPr>
        <p:spPr>
          <a:xfrm>
            <a:off x="1405468" y="3849646"/>
            <a:ext cx="3191933" cy="0"/>
          </a:xfrm>
          <a:prstGeom prst="line">
            <a:avLst/>
          </a:prstGeom>
          <a:ln w="38100">
            <a:solidFill>
              <a:srgbClr val="C22F16"/>
            </a:solidFill>
          </a:ln>
        </p:spPr>
        <p:style>
          <a:lnRef idx="1">
            <a:schemeClr val="accent1"/>
          </a:lnRef>
          <a:fillRef idx="0">
            <a:schemeClr val="accent1"/>
          </a:fillRef>
          <a:effectRef idx="0">
            <a:schemeClr val="accent1"/>
          </a:effectRef>
          <a:fontRef idx="minor">
            <a:schemeClr val="tx1"/>
          </a:fontRef>
        </p:style>
      </p:cxnSp>
      <p:sp>
        <p:nvSpPr>
          <p:cNvPr id="13" name="Subtitle 2"/>
          <p:cNvSpPr>
            <a:spLocks noGrp="1"/>
          </p:cNvSpPr>
          <p:nvPr>
            <p:ph type="subTitle" idx="11" hasCustomPrompt="1"/>
          </p:nvPr>
        </p:nvSpPr>
        <p:spPr>
          <a:xfrm>
            <a:off x="1405468" y="5578820"/>
            <a:ext cx="3695326" cy="340827"/>
          </a:xfrm>
          <a:prstGeom prst="rect">
            <a:avLst/>
          </a:prstGeom>
        </p:spPr>
        <p:txBody>
          <a:bodyPr lIns="0">
            <a:noAutofit/>
          </a:bodyPr>
          <a:lstStyle>
            <a:lvl1pPr marL="0" indent="0">
              <a:buNone/>
              <a:defRPr b="0">
                <a:latin typeface="+mn-lt"/>
              </a:defRPr>
            </a:lvl1pPr>
          </a:lstStyle>
          <a:p>
            <a:pPr algn="l">
              <a:lnSpc>
                <a:spcPts val="1400"/>
              </a:lnSpc>
            </a:pPr>
            <a:r>
              <a:rPr lang="pt-BR" sz="1400" dirty="0"/>
              <a:t>Autoři fotografií: Alois Benda, Cyril Douda</a:t>
            </a:r>
            <a:endParaRPr lang="cs-CZ" sz="1400" dirty="0"/>
          </a:p>
        </p:txBody>
      </p:sp>
      <p:sp>
        <p:nvSpPr>
          <p:cNvPr id="10" name="Zástupný symbol pro text 3"/>
          <p:cNvSpPr>
            <a:spLocks noGrp="1"/>
          </p:cNvSpPr>
          <p:nvPr>
            <p:ph type="body" sz="quarter" idx="12" hasCustomPrompt="1"/>
          </p:nvPr>
        </p:nvSpPr>
        <p:spPr>
          <a:xfrm>
            <a:off x="1405468" y="4039588"/>
            <a:ext cx="4711700" cy="276015"/>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6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1" i="0" u="none" strike="noStrike" kern="1200" cap="none" spc="0" normalizeH="0" baseline="0" noProof="0" dirty="0" smtClean="0">
                <a:ln>
                  <a:noFill/>
                </a:ln>
                <a:solidFill>
                  <a:prstClr val="black"/>
                </a:solidFill>
                <a:effectLst/>
                <a:uLnTx/>
                <a:uFillTx/>
                <a:latin typeface="+mn-lt"/>
                <a:ea typeface="+mj-ea"/>
                <a:cs typeface="+mj-cs"/>
              </a:rPr>
              <a:t>Jméno autora prezentace</a:t>
            </a:r>
          </a:p>
          <a:p>
            <a:pPr lvl="0"/>
            <a:endParaRPr lang="cs-CZ" dirty="0"/>
          </a:p>
        </p:txBody>
      </p:sp>
      <p:sp>
        <p:nvSpPr>
          <p:cNvPr id="11" name="Zástupný symbol pro text 3"/>
          <p:cNvSpPr>
            <a:spLocks noGrp="1"/>
          </p:cNvSpPr>
          <p:nvPr>
            <p:ph type="body" sz="quarter" idx="13" hasCustomPrompt="1"/>
          </p:nvPr>
        </p:nvSpPr>
        <p:spPr>
          <a:xfrm>
            <a:off x="1405468" y="4367536"/>
            <a:ext cx="4711700" cy="1211284"/>
          </a:xfrm>
          <a:prstGeom prst="rect">
            <a:avLst/>
          </a:prstGeom>
        </p:spPr>
        <p:txBody>
          <a:bodyPr/>
          <a:lstStyle>
            <a:lvl1pPr marL="0" marR="0" indent="0" algn="l" defTabSz="914400" rtl="0" eaLnBrk="1" fontAlgn="auto" latinLnBrk="0" hangingPunct="1">
              <a:lnSpc>
                <a:spcPct val="100000"/>
              </a:lnSpc>
              <a:spcBef>
                <a:spcPts val="0"/>
              </a:spcBef>
              <a:spcAft>
                <a:spcPts val="0"/>
              </a:spcAft>
              <a:buClrTx/>
              <a:buSzTx/>
              <a:buFontTx/>
              <a:buNone/>
              <a:tabLst/>
              <a:defRPr kumimoji="0" lang="cs-CZ" sz="1600" b="0" i="0" u="none" strike="noStrike" kern="1200" cap="none" spc="0" normalizeH="0" baseline="0" noProof="0" smtClean="0">
                <a:ln>
                  <a:noFill/>
                </a:ln>
                <a:solidFill>
                  <a:prstClr val="black"/>
                </a:solidFill>
                <a:effectLst/>
                <a:uLnTx/>
                <a:uFillTx/>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1800" b="0" i="0" u="none" strike="noStrike" kern="1200" cap="none" spc="0" normalizeH="0" baseline="0" noProof="0" dirty="0" smtClean="0">
                <a:ln>
                  <a:noFill/>
                </a:ln>
                <a:solidFill>
                  <a:prstClr val="black"/>
                </a:solidFill>
                <a:effectLst/>
                <a:uLnTx/>
                <a:uFillTx/>
                <a:latin typeface="+mn-lt"/>
                <a:ea typeface="+mn-ea"/>
                <a:cs typeface="+mn-cs"/>
              </a:rPr>
              <a:t>Název pracoviště a odkaz na www.npu.cz</a:t>
            </a:r>
          </a:p>
        </p:txBody>
      </p:sp>
      <p:sp>
        <p:nvSpPr>
          <p:cNvPr id="15" name="Rectangle 23"/>
          <p:cNvSpPr/>
          <p:nvPr userDrawn="1"/>
        </p:nvSpPr>
        <p:spPr>
          <a:xfrm>
            <a:off x="1064643" y="4105275"/>
            <a:ext cx="130744" cy="141539"/>
          </a:xfrm>
          <a:prstGeom prst="rect">
            <a:avLst/>
          </a:prstGeom>
          <a:solidFill>
            <a:srgbClr val="B1B3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cs-CZ"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2502356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B53EDFF1-1D1B-4CC2-A107-35688FBAA202}" type="datetimeFigureOut">
              <a:rPr lang="cs-CZ" smtClean="0"/>
              <a:t>04.10.2022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1342127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B53EDFF1-1D1B-4CC2-A107-35688FBAA202}" type="datetimeFigureOut">
              <a:rPr lang="cs-CZ" smtClean="0"/>
              <a:t>04.10.2022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1209927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B53EDFF1-1D1B-4CC2-A107-35688FBAA202}" type="datetimeFigureOut">
              <a:rPr lang="cs-CZ" smtClean="0"/>
              <a:t>04.10.2022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3608069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B53EDFF1-1D1B-4CC2-A107-35688FBAA202}" type="datetimeFigureOut">
              <a:rPr lang="cs-CZ" smtClean="0"/>
              <a:t>04.10.2022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6099897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3EDFF1-1D1B-4CC2-A107-35688FBAA202}" type="datetimeFigureOut">
              <a:rPr lang="cs-CZ" smtClean="0"/>
              <a:t>04.10.2022</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1336353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53EDFF1-1D1B-4CC2-A107-35688FBAA202}" type="datetimeFigureOut">
              <a:rPr lang="cs-CZ" smtClean="0"/>
              <a:t>04.10.2022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3791097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53EDFF1-1D1B-4CC2-A107-35688FBAA202}" type="datetimeFigureOut">
              <a:rPr lang="cs-CZ" smtClean="0"/>
              <a:t>04.10.2022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837FA55C-03CC-4DA8-8A74-6FCA7423ADB5}" type="slidenum">
              <a:rPr lang="cs-CZ" smtClean="0"/>
              <a:t>‹#›</a:t>
            </a:fld>
            <a:endParaRPr lang="cs-CZ"/>
          </a:p>
        </p:txBody>
      </p:sp>
    </p:spTree>
    <p:extLst>
      <p:ext uri="{BB962C8B-B14F-4D97-AF65-F5344CB8AC3E}">
        <p14:creationId xmlns:p14="http://schemas.microsoft.com/office/powerpoint/2010/main" val="7785138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3EDFF1-1D1B-4CC2-A107-35688FBAA202}" type="datetimeFigureOut">
              <a:rPr lang="cs-CZ" smtClean="0"/>
              <a:t>04.10.2022</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7FA55C-03CC-4DA8-8A74-6FCA7423ADB5}" type="slidenum">
              <a:rPr lang="cs-CZ" smtClean="0"/>
              <a:t>‹#›</a:t>
            </a:fld>
            <a:endParaRPr lang="cs-CZ"/>
          </a:p>
        </p:txBody>
      </p:sp>
    </p:spTree>
    <p:extLst>
      <p:ext uri="{BB962C8B-B14F-4D97-AF65-F5344CB8AC3E}">
        <p14:creationId xmlns:p14="http://schemas.microsoft.com/office/powerpoint/2010/main" val="15906358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75307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iming>
    <p:tnLst>
      <p:par>
        <p:cTn id="1" dur="indefinite" restart="never" nodeType="tmRoot"/>
      </p:par>
    </p:tnLst>
  </p:timing>
  <p:hf sldNum="0" hdr="0" dt="0"/>
  <p:txStyles>
    <p:titleStyle>
      <a:lvl1pPr marL="0" algn="l" defTabSz="685800" rtl="0" eaLnBrk="1" latinLnBrk="0" hangingPunct="1">
        <a:lnSpc>
          <a:spcPct val="90000"/>
        </a:lnSpc>
        <a:spcBef>
          <a:spcPct val="0"/>
        </a:spcBef>
        <a:buNone/>
        <a:defRPr lang="cs-CZ" sz="3500" b="1" kern="1200" dirty="0">
          <a:solidFill>
            <a:schemeClr val="tx1"/>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lang="cs-CZ" sz="1600" b="1" kern="1200" dirty="0" smtClean="0">
          <a:solidFill>
            <a:schemeClr val="tx1"/>
          </a:solidFill>
          <a:latin typeface="+mn-lt"/>
          <a:ea typeface="+mj-ea"/>
          <a:cs typeface="+mj-cs"/>
        </a:defRPr>
      </a:lvl1pPr>
      <a:lvl2pPr marL="514350" indent="-171450" algn="l" defTabSz="685800" rtl="0" eaLnBrk="1" latinLnBrk="0" hangingPunct="1">
        <a:lnSpc>
          <a:spcPct val="90000"/>
        </a:lnSpc>
        <a:spcBef>
          <a:spcPts val="375"/>
        </a:spcBef>
        <a:buFont typeface="Arial" panose="020B0604020202020204" pitchFamily="34" charset="0"/>
        <a:buChar char="•"/>
        <a:defRPr lang="cs-CZ" sz="1600" b="1" kern="1200" dirty="0" smtClean="0">
          <a:solidFill>
            <a:schemeClr val="tx1"/>
          </a:solidFill>
          <a:latin typeface="+mn-lt"/>
          <a:ea typeface="+mj-ea"/>
          <a:cs typeface="+mj-cs"/>
        </a:defRPr>
      </a:lvl2pPr>
      <a:lvl3pPr marL="857250" indent="-171450" algn="l" defTabSz="685800" rtl="0" eaLnBrk="1" latinLnBrk="0" hangingPunct="1">
        <a:lnSpc>
          <a:spcPct val="90000"/>
        </a:lnSpc>
        <a:spcBef>
          <a:spcPts val="375"/>
        </a:spcBef>
        <a:buFont typeface="Arial" panose="020B0604020202020204" pitchFamily="34" charset="0"/>
        <a:buChar char="•"/>
        <a:defRPr lang="cs-CZ" sz="1600" b="1" kern="1200" dirty="0" smtClean="0">
          <a:solidFill>
            <a:schemeClr val="tx1"/>
          </a:solidFill>
          <a:latin typeface="+mn-lt"/>
          <a:ea typeface="+mj-ea"/>
          <a:cs typeface="+mj-cs"/>
        </a:defRPr>
      </a:lvl3pPr>
      <a:lvl4pPr marL="1200150" indent="-171450" algn="l" defTabSz="685800" rtl="0" eaLnBrk="1" latinLnBrk="0" hangingPunct="1">
        <a:lnSpc>
          <a:spcPct val="90000"/>
        </a:lnSpc>
        <a:spcBef>
          <a:spcPts val="375"/>
        </a:spcBef>
        <a:buFont typeface="Arial" panose="020B0604020202020204" pitchFamily="34" charset="0"/>
        <a:buChar char="•"/>
        <a:defRPr lang="cs-CZ" sz="1600" b="1" kern="1200" dirty="0" smtClean="0">
          <a:solidFill>
            <a:schemeClr val="tx1"/>
          </a:solidFill>
          <a:latin typeface="+mn-lt"/>
          <a:ea typeface="+mj-ea"/>
          <a:cs typeface="+mj-cs"/>
        </a:defRPr>
      </a:lvl4pPr>
      <a:lvl5pPr marL="1543050" indent="-171450" algn="l" defTabSz="685800" rtl="0" eaLnBrk="1" latinLnBrk="0" hangingPunct="1">
        <a:lnSpc>
          <a:spcPct val="90000"/>
        </a:lnSpc>
        <a:spcBef>
          <a:spcPts val="375"/>
        </a:spcBef>
        <a:buFont typeface="Arial" panose="020B0604020202020204" pitchFamily="34" charset="0"/>
        <a:buChar char="•"/>
        <a:defRPr lang="cs-CZ" sz="1600" b="1" kern="1200" dirty="0">
          <a:solidFill>
            <a:schemeClr val="tx1"/>
          </a:solidFill>
          <a:latin typeface="+mn-lt"/>
          <a:ea typeface="+mj-ea"/>
          <a:cs typeface="+mj-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cs-CZ"/>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1.tif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odnadpis 8"/>
          <p:cNvSpPr>
            <a:spLocks noGrp="1"/>
          </p:cNvSpPr>
          <p:nvPr>
            <p:ph type="subTitle" idx="1"/>
          </p:nvPr>
        </p:nvSpPr>
        <p:spPr/>
        <p:txBody>
          <a:bodyPr>
            <a:normAutofit lnSpcReduction="10000"/>
          </a:bodyPr>
          <a:lstStyle/>
          <a:p>
            <a:r>
              <a:rPr lang="cs-CZ" dirty="0" smtClean="0"/>
              <a:t>Ing. Lenka Křesadlová, Ph.D.</a:t>
            </a:r>
          </a:p>
          <a:p>
            <a:r>
              <a:rPr lang="cs-CZ" dirty="0" smtClean="0"/>
              <a:t>Metodické centrum zahradní kultury při NPÚ ÚOP v Kroměříži</a:t>
            </a:r>
            <a:endParaRPr lang="cs-CZ" dirty="0"/>
          </a:p>
        </p:txBody>
      </p:sp>
      <p:sp>
        <p:nvSpPr>
          <p:cNvPr id="8" name="Nadpis 7"/>
          <p:cNvSpPr>
            <a:spLocks noGrp="1"/>
          </p:cNvSpPr>
          <p:nvPr>
            <p:ph type="title"/>
          </p:nvPr>
        </p:nvSpPr>
        <p:spPr>
          <a:xfrm>
            <a:off x="1680022" y="1486606"/>
            <a:ext cx="7122145" cy="1325563"/>
          </a:xfrm>
        </p:spPr>
        <p:txBody>
          <a:bodyPr/>
          <a:lstStyle/>
          <a:p>
            <a:r>
              <a:rPr lang="cs-CZ" altLang="cs-CZ" sz="3200" dirty="0" smtClean="0"/>
              <a:t>Možnosti a meze </a:t>
            </a:r>
            <a:br>
              <a:rPr lang="cs-CZ" altLang="cs-CZ" sz="3200" dirty="0" smtClean="0"/>
            </a:br>
            <a:r>
              <a:rPr lang="cs-CZ" altLang="cs-CZ" sz="3200" dirty="0" smtClean="0"/>
              <a:t>institucionální ochrany krajiny</a:t>
            </a:r>
            <a:r>
              <a:rPr lang="cs-CZ" dirty="0" smtClean="0"/>
              <a:t> </a:t>
            </a:r>
            <a:endParaRPr lang="cs-CZ" dirty="0"/>
          </a:p>
        </p:txBody>
      </p:sp>
      <p:pic>
        <p:nvPicPr>
          <p:cNvPr id="2" name="Obrázek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08213" y="2647687"/>
            <a:ext cx="2368759" cy="1776569"/>
          </a:xfrm>
          <a:prstGeom prst="rect">
            <a:avLst/>
          </a:prstGeom>
        </p:spPr>
      </p:pic>
      <p:pic>
        <p:nvPicPr>
          <p:cNvPr id="3" name="Obrázek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36999" y="2647687"/>
            <a:ext cx="2662007" cy="1776600"/>
          </a:xfrm>
          <a:prstGeom prst="rect">
            <a:avLst/>
          </a:prstGeom>
        </p:spPr>
      </p:pic>
    </p:spTree>
    <p:extLst>
      <p:ext uri="{BB962C8B-B14F-4D97-AF65-F5344CB8AC3E}">
        <p14:creationId xmlns:p14="http://schemas.microsoft.com/office/powerpoint/2010/main" val="413579257"/>
      </p:ext>
    </p:extLst>
  </p:cSld>
  <p:clrMapOvr>
    <a:masterClrMapping/>
  </p:clrMapOvr>
  <mc:AlternateContent xmlns:mc="http://schemas.openxmlformats.org/markup-compatibility/2006" xmlns:p14="http://schemas.microsoft.com/office/powerpoint/2010/main">
    <mc:Choice Requires="p14">
      <p:transition spd="slow" p14:dur="2000" advTm="6681"/>
    </mc:Choice>
    <mc:Fallback xmlns="">
      <p:transition spd="slow" advTm="668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72569"/>
            <a:ext cx="9124589" cy="5503492"/>
          </a:xfrm>
          <a:prstGeom prst="rect">
            <a:avLst/>
          </a:prstGeom>
        </p:spPr>
      </p:pic>
    </p:spTree>
    <p:extLst>
      <p:ext uri="{BB962C8B-B14F-4D97-AF65-F5344CB8AC3E}">
        <p14:creationId xmlns:p14="http://schemas.microsoft.com/office/powerpoint/2010/main" val="35115556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7107" y="0"/>
            <a:ext cx="6989785" cy="6858000"/>
          </a:xfrm>
          <a:prstGeom prst="rect">
            <a:avLst/>
          </a:prstGeom>
        </p:spPr>
      </p:pic>
      <p:sp>
        <p:nvSpPr>
          <p:cNvPr id="3" name="Ovál 2"/>
          <p:cNvSpPr/>
          <p:nvPr/>
        </p:nvSpPr>
        <p:spPr>
          <a:xfrm>
            <a:off x="2008262" y="3879791"/>
            <a:ext cx="675117" cy="10511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vál 3"/>
          <p:cNvSpPr/>
          <p:nvPr/>
        </p:nvSpPr>
        <p:spPr>
          <a:xfrm>
            <a:off x="3698908" y="750604"/>
            <a:ext cx="675117" cy="105113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39472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339314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1474286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8620804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0150858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005581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9493474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406"/>
            <a:ext cx="9144000" cy="6481187"/>
          </a:xfrm>
          <a:prstGeom prst="rect">
            <a:avLst/>
          </a:prstGeom>
        </p:spPr>
      </p:pic>
    </p:spTree>
    <p:extLst>
      <p:ext uri="{BB962C8B-B14F-4D97-AF65-F5344CB8AC3E}">
        <p14:creationId xmlns:p14="http://schemas.microsoft.com/office/powerpoint/2010/main" val="795767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40936" y="536099"/>
            <a:ext cx="7887768" cy="3055965"/>
          </a:xfrm>
          <a:prstGeom prst="rect">
            <a:avLst/>
          </a:prstGeom>
        </p:spPr>
        <p:txBody>
          <a:bodyPr wrap="square">
            <a:spAutoFit/>
          </a:bodyPr>
          <a:lstStyle/>
          <a:p>
            <a:pPr algn="just">
              <a:lnSpc>
                <a:spcPct val="107000"/>
              </a:lnSpc>
              <a:spcAft>
                <a:spcPts val="800"/>
              </a:spcAft>
            </a:pPr>
            <a:r>
              <a:rPr lang="cs-CZ" dirty="0">
                <a:latin typeface="Calibri" panose="020F0502020204030204" pitchFamily="34" charset="0"/>
                <a:ea typeface="Calibri" panose="020F0502020204030204" pitchFamily="34" charset="0"/>
                <a:cs typeface="Times New Roman" panose="02020603050405020304" pitchFamily="18" charset="0"/>
              </a:rPr>
              <a:t>„Vlastník (správce, uživatel) nemovitosti, která není kulturní památkou, ale je v památkové rezervaci, </a:t>
            </a:r>
            <a:r>
              <a:rPr lang="cs-CZ" b="1" dirty="0">
                <a:latin typeface="Calibri" panose="020F0502020204030204" pitchFamily="34" charset="0"/>
                <a:ea typeface="Calibri" panose="020F0502020204030204" pitchFamily="34" charset="0"/>
                <a:cs typeface="Times New Roman" panose="02020603050405020304" pitchFamily="18" charset="0"/>
              </a:rPr>
              <a:t>v památkové zóně nebo v ochranném pásmu </a:t>
            </a:r>
            <a:r>
              <a:rPr lang="cs-CZ" dirty="0">
                <a:latin typeface="Calibri" panose="020F0502020204030204" pitchFamily="34" charset="0"/>
                <a:ea typeface="Calibri" panose="020F0502020204030204" pitchFamily="34" charset="0"/>
                <a:cs typeface="Times New Roman" panose="02020603050405020304" pitchFamily="18" charset="0"/>
              </a:rPr>
              <a:t>nemovité kulturní památky, nemovité národní kulturní památky, památkové rezervace, nebo památkové zóny (§ 17), je povinen k zamýšlené stavbě, prodej­nímu stánku, konstrukci a zařízení pro slavnostní výzdobu a osvětlení budov, jejichž umístění nepře­sáhne 30 po sobě jdoucích dnů, změně stavby, terénním úpravám, umístění nebo odstranění zařízení, odstranění stavby, úpravě dřevin nebo udržovacím pracím na této nemovitosti si předem vyžádat závazné stanovisko obecního úřadu obce s rozšířenou působností, není-li tato jeho povinnost podle tohoto zákona nebo na základě tohoto zákona vyloučena (§ 6a, § 17).“ </a:t>
            </a:r>
          </a:p>
        </p:txBody>
      </p:sp>
      <p:pic>
        <p:nvPicPr>
          <p:cNvPr id="3" name="Obrázek 2"/>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4938" y="3771530"/>
            <a:ext cx="7793766" cy="2906050"/>
          </a:xfrm>
          <a:prstGeom prst="rect">
            <a:avLst/>
          </a:prstGeom>
        </p:spPr>
      </p:pic>
    </p:spTree>
    <p:extLst>
      <p:ext uri="{BB962C8B-B14F-4D97-AF65-F5344CB8AC3E}">
        <p14:creationId xmlns:p14="http://schemas.microsoft.com/office/powerpoint/2010/main" val="15922939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025496" y="869857"/>
            <a:ext cx="7196222" cy="2585323"/>
          </a:xfrm>
          <a:prstGeom prst="rect">
            <a:avLst/>
          </a:prstGeom>
          <a:noFill/>
        </p:spPr>
        <p:txBody>
          <a:bodyPr wrap="square" rtlCol="0">
            <a:spAutoFit/>
          </a:bodyPr>
          <a:lstStyle/>
          <a:p>
            <a:pPr algn="just"/>
            <a:r>
              <a:rPr lang="cs-CZ" b="1" dirty="0"/>
              <a:t>„</a:t>
            </a:r>
            <a:r>
              <a:rPr lang="cs-CZ" b="1" i="1" dirty="0"/>
              <a:t>Kulturní krajina je kombinované dílo přírody a člověka, které je dokladem vývoje lidské společnosti a sídel v průběhu času. </a:t>
            </a:r>
            <a:endParaRPr lang="cs-CZ" b="1" i="1" dirty="0" smtClean="0"/>
          </a:p>
          <a:p>
            <a:pPr algn="just"/>
            <a:endParaRPr lang="cs-CZ" b="1" i="1" dirty="0" smtClean="0"/>
          </a:p>
          <a:p>
            <a:pPr algn="just"/>
            <a:r>
              <a:rPr lang="cs-CZ" b="1" i="1" dirty="0" smtClean="0"/>
              <a:t>Je </a:t>
            </a:r>
            <a:r>
              <a:rPr lang="cs-CZ" b="1" i="1" dirty="0"/>
              <a:t>formována omezeními/příležitostmi danými jejich přírodním prostředím a vlivem postupných společenských, ekonomických a kulturních vlivů.</a:t>
            </a:r>
            <a:r>
              <a:rPr lang="cs-CZ" b="1" dirty="0"/>
              <a:t>“ </a:t>
            </a:r>
            <a:endParaRPr lang="cs-CZ" b="1" dirty="0" smtClean="0"/>
          </a:p>
          <a:p>
            <a:endParaRPr lang="cs-CZ" dirty="0" smtClean="0"/>
          </a:p>
          <a:p>
            <a:r>
              <a:rPr lang="cs-CZ" dirty="0"/>
              <a:t> </a:t>
            </a:r>
            <a:r>
              <a:rPr lang="cs-CZ" dirty="0" smtClean="0"/>
              <a:t>             (definice ze 6</a:t>
            </a:r>
            <a:r>
              <a:rPr lang="cs-CZ" dirty="0"/>
              <a:t>. zasedání Výboru pro světové dědictví Santa </a:t>
            </a:r>
            <a:r>
              <a:rPr lang="cs-CZ" dirty="0" err="1" smtClean="0"/>
              <a:t>Fé</a:t>
            </a:r>
            <a:r>
              <a:rPr lang="cs-CZ" dirty="0" smtClean="0"/>
              <a:t>, 1992)</a:t>
            </a:r>
            <a:endParaRPr lang="cs-CZ" dirty="0"/>
          </a:p>
          <a:p>
            <a:endParaRPr lang="cs-CZ" dirty="0"/>
          </a:p>
        </p:txBody>
      </p:sp>
      <p:pic>
        <p:nvPicPr>
          <p:cNvPr id="3" name="Obrázek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25496" y="3232446"/>
            <a:ext cx="4429570" cy="3322177"/>
          </a:xfrm>
          <a:prstGeom prst="rect">
            <a:avLst/>
          </a:prstGeom>
        </p:spPr>
      </p:pic>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099969" y="3651458"/>
            <a:ext cx="3352088" cy="2514066"/>
          </a:xfrm>
          <a:prstGeom prst="rect">
            <a:avLst/>
          </a:prstGeom>
        </p:spPr>
      </p:pic>
    </p:spTree>
    <p:extLst>
      <p:ext uri="{BB962C8B-B14F-4D97-AF65-F5344CB8AC3E}">
        <p14:creationId xmlns:p14="http://schemas.microsoft.com/office/powerpoint/2010/main" val="18200518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23843" y="348788"/>
            <a:ext cx="7913406" cy="2031325"/>
          </a:xfrm>
          <a:prstGeom prst="rect">
            <a:avLst/>
          </a:prstGeom>
        </p:spPr>
        <p:txBody>
          <a:bodyPr wrap="square">
            <a:spAutoFit/>
          </a:bodyPr>
          <a:lstStyle/>
          <a:p>
            <a:r>
              <a:rPr lang="cs-CZ" b="1" dirty="0">
                <a:latin typeface="Calibri" panose="020F0502020204030204" pitchFamily="34" charset="0"/>
                <a:ea typeface="Calibri" panose="020F0502020204030204" pitchFamily="34" charset="0"/>
                <a:cs typeface="Times New Roman" panose="02020603050405020304" pitchFamily="18" charset="0"/>
              </a:rPr>
              <a:t>zákon č. 114/1992 Sb. o ochraně přírody a </a:t>
            </a:r>
            <a:r>
              <a:rPr lang="cs-CZ" b="1" dirty="0" smtClean="0">
                <a:latin typeface="Calibri" panose="020F0502020204030204" pitchFamily="34" charset="0"/>
                <a:ea typeface="Calibri" panose="020F0502020204030204" pitchFamily="34" charset="0"/>
                <a:cs typeface="Times New Roman" panose="02020603050405020304" pitchFamily="18" charset="0"/>
              </a:rPr>
              <a:t>krajiny</a:t>
            </a:r>
          </a:p>
          <a:p>
            <a:endParaRPr lang="cs-CZ" b="1" dirty="0">
              <a:latin typeface="Calibri" panose="020F0502020204030204" pitchFamily="34" charset="0"/>
              <a:ea typeface="Calibri" panose="020F0502020204030204" pitchFamily="34" charset="0"/>
              <a:cs typeface="Times New Roman" panose="02020603050405020304" pitchFamily="18" charset="0"/>
            </a:endParaRPr>
          </a:p>
          <a:p>
            <a:r>
              <a:rPr lang="cs-CZ" b="1" dirty="0" smtClean="0">
                <a:latin typeface="Calibri" panose="020F0502020204030204" pitchFamily="34" charset="0"/>
                <a:cs typeface="Times New Roman" panose="02020603050405020304" pitchFamily="18" charset="0"/>
              </a:rPr>
              <a:t>Řeší </a:t>
            </a:r>
            <a:r>
              <a:rPr lang="cs-CZ" b="1" dirty="0" smtClean="0"/>
              <a:t>také ochranu </a:t>
            </a:r>
            <a:r>
              <a:rPr lang="cs-CZ" b="1" dirty="0"/>
              <a:t>kulturní hodnoty území a krajinný </a:t>
            </a:r>
            <a:r>
              <a:rPr lang="cs-CZ" b="1" dirty="0" smtClean="0"/>
              <a:t>ráz</a:t>
            </a:r>
          </a:p>
          <a:p>
            <a:pPr algn="just"/>
            <a:r>
              <a:rPr lang="cs-CZ" dirty="0"/>
              <a:t>§ 25 odst. </a:t>
            </a:r>
            <a:r>
              <a:rPr lang="cs-CZ" dirty="0" smtClean="0"/>
              <a:t>1: „</a:t>
            </a:r>
            <a:r>
              <a:rPr lang="cs-CZ" dirty="0"/>
              <a:t>Rozsáhlá území s harmonicky utvářenou kraji­nou, charakteristicky vyvinutým reliéfem, významným podílem přirozených ekosystémů lesních a trvalých travních porostů, s hojným zastoupením dřevin, popřípadě s dochovanými památkami historického osídlení, lze vyhlásit za chráněné krajinné oblasti</a:t>
            </a:r>
            <a:r>
              <a:rPr lang="cs-CZ" dirty="0" smtClean="0"/>
              <a:t>.“</a:t>
            </a:r>
            <a:endParaRPr lang="cs-CZ"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Obrázek 2"/>
          <p:cNvPicPr>
            <a:picLocks noChangeAspect="1"/>
          </p:cNvPicPr>
          <p:nvPr/>
        </p:nvPicPr>
        <p:blipFill rotWithShape="1">
          <a:blip r:embed="rId2" cstate="print">
            <a:extLst>
              <a:ext uri="{28A0092B-C50C-407E-A947-70E740481C1C}">
                <a14:useLocalDpi xmlns:a14="http://schemas.microsoft.com/office/drawing/2010/main" val="0"/>
              </a:ext>
            </a:extLst>
          </a:blip>
          <a:srcRect t="11412" b="2903"/>
          <a:stretch/>
        </p:blipFill>
        <p:spPr>
          <a:xfrm>
            <a:off x="717848" y="2452643"/>
            <a:ext cx="7819402" cy="4213078"/>
          </a:xfrm>
          <a:prstGeom prst="rect">
            <a:avLst/>
          </a:prstGeom>
        </p:spPr>
      </p:pic>
    </p:spTree>
    <p:extLst>
      <p:ext uri="{BB962C8B-B14F-4D97-AF65-F5344CB8AC3E}">
        <p14:creationId xmlns:p14="http://schemas.microsoft.com/office/powerpoint/2010/main" val="21036115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131492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0198" y="0"/>
            <a:ext cx="8394125" cy="6858000"/>
          </a:xfrm>
          <a:prstGeom prst="rect">
            <a:avLst/>
          </a:prstGeom>
        </p:spPr>
      </p:pic>
    </p:spTree>
    <p:extLst>
      <p:ext uri="{BB962C8B-B14F-4D97-AF65-F5344CB8AC3E}">
        <p14:creationId xmlns:p14="http://schemas.microsoft.com/office/powerpoint/2010/main" val="26153093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16194"/>
            <a:ext cx="9158575" cy="6110243"/>
          </a:xfrm>
          <a:prstGeom prst="rect">
            <a:avLst/>
          </a:prstGeom>
        </p:spPr>
      </p:pic>
    </p:spTree>
    <p:extLst>
      <p:ext uri="{BB962C8B-B14F-4D97-AF65-F5344CB8AC3E}">
        <p14:creationId xmlns:p14="http://schemas.microsoft.com/office/powerpoint/2010/main" val="11213808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5778"/>
            <a:ext cx="9144000" cy="6466443"/>
          </a:xfrm>
          <a:prstGeom prst="rect">
            <a:avLst/>
          </a:prstGeom>
        </p:spPr>
      </p:pic>
      <p:sp>
        <p:nvSpPr>
          <p:cNvPr id="3" name="Ovál 2"/>
          <p:cNvSpPr/>
          <p:nvPr/>
        </p:nvSpPr>
        <p:spPr>
          <a:xfrm>
            <a:off x="2358639" y="3435409"/>
            <a:ext cx="863125" cy="86312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293766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428427"/>
            <a:ext cx="9144000" cy="6001146"/>
          </a:xfrm>
          <a:prstGeom prst="rect">
            <a:avLst/>
          </a:prstGeom>
        </p:spPr>
      </p:pic>
    </p:spTree>
    <p:extLst>
      <p:ext uri="{BB962C8B-B14F-4D97-AF65-F5344CB8AC3E}">
        <p14:creationId xmlns:p14="http://schemas.microsoft.com/office/powerpoint/2010/main" val="1223547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32390" y="476682"/>
            <a:ext cx="7896314" cy="1754326"/>
          </a:xfrm>
          <a:prstGeom prst="rect">
            <a:avLst/>
          </a:prstGeom>
        </p:spPr>
        <p:txBody>
          <a:bodyPr wrap="square">
            <a:spAutoFit/>
          </a:bodyPr>
          <a:lstStyle/>
          <a:p>
            <a:r>
              <a:rPr lang="cs-CZ" b="1" dirty="0">
                <a:latin typeface="Calibri" panose="020F0502020204030204" pitchFamily="34" charset="0"/>
                <a:ea typeface="Calibri" panose="020F0502020204030204" pitchFamily="34" charset="0"/>
                <a:cs typeface="Times New Roman" panose="02020603050405020304" pitchFamily="18" charset="0"/>
              </a:rPr>
              <a:t>zákon č. 183/2006 Sb. o územním plánování a stavebním řádu </a:t>
            </a:r>
          </a:p>
          <a:p>
            <a:endParaRPr lang="cs-CZ" b="1" dirty="0">
              <a:latin typeface="Calibri" panose="020F0502020204030204" pitchFamily="34" charset="0"/>
              <a:ea typeface="Calibri" panose="020F0502020204030204" pitchFamily="34" charset="0"/>
              <a:cs typeface="Times New Roman" panose="02020603050405020304" pitchFamily="18" charset="0"/>
            </a:endParaRPr>
          </a:p>
          <a:p>
            <a:pPr algn="just"/>
            <a:r>
              <a:rPr lang="cs-CZ" dirty="0"/>
              <a:t>§ 19, odst. 4: „Územní plánování ve veřejném zájmu chrání a rozvíjí přírodní, kulturní a civilizační hodnoty území, včetně urbanistického, architektonického a archeologického dědictví. Přitom chrání krajinu jako podstatnou složku prostředí života obyvatel a základ jejich totožnosti.“</a:t>
            </a:r>
            <a:endParaRPr lang="cs-CZ"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Obrázek 2"/>
          <p:cNvPicPr>
            <a:picLocks noChangeAspect="1"/>
          </p:cNvPicPr>
          <p:nvPr/>
        </p:nvPicPr>
        <p:blipFill rotWithShape="1">
          <a:blip r:embed="rId2" cstate="print">
            <a:extLst>
              <a:ext uri="{28A0092B-C50C-407E-A947-70E740481C1C}">
                <a14:useLocalDpi xmlns:a14="http://schemas.microsoft.com/office/drawing/2010/main" val="0"/>
              </a:ext>
            </a:extLst>
          </a:blip>
          <a:srcRect t="25171"/>
          <a:stretch/>
        </p:blipFill>
        <p:spPr>
          <a:xfrm>
            <a:off x="717847" y="2436112"/>
            <a:ext cx="7725398" cy="4335609"/>
          </a:xfrm>
          <a:prstGeom prst="rect">
            <a:avLst/>
          </a:prstGeom>
        </p:spPr>
      </p:pic>
    </p:spTree>
    <p:extLst>
      <p:ext uri="{BB962C8B-B14F-4D97-AF65-F5344CB8AC3E}">
        <p14:creationId xmlns:p14="http://schemas.microsoft.com/office/powerpoint/2010/main" val="36354527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81456" cy="5540220"/>
          </a:xfrm>
          <a:prstGeom prst="rect">
            <a:avLst/>
          </a:prstGeom>
        </p:spPr>
      </p:pic>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84134" y="2538100"/>
            <a:ext cx="5759865" cy="4319899"/>
          </a:xfrm>
          <a:prstGeom prst="rect">
            <a:avLst/>
          </a:prstGeom>
        </p:spPr>
      </p:pic>
    </p:spTree>
    <p:extLst>
      <p:ext uri="{BB962C8B-B14F-4D97-AF65-F5344CB8AC3E}">
        <p14:creationId xmlns:p14="http://schemas.microsoft.com/office/powerpoint/2010/main" val="169229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77687"/>
            <a:ext cx="9144000" cy="6102626"/>
          </a:xfrm>
          <a:prstGeom prst="rect">
            <a:avLst/>
          </a:prstGeom>
        </p:spPr>
      </p:pic>
    </p:spTree>
    <p:extLst>
      <p:ext uri="{BB962C8B-B14F-4D97-AF65-F5344CB8AC3E}">
        <p14:creationId xmlns:p14="http://schemas.microsoft.com/office/powerpoint/2010/main" val="18089696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452790" y="827041"/>
            <a:ext cx="7930498" cy="1446550"/>
          </a:xfrm>
          <a:prstGeom prst="rect">
            <a:avLst/>
          </a:prstGeom>
        </p:spPr>
        <p:txBody>
          <a:bodyPr wrap="square">
            <a:spAutoFit/>
          </a:bodyPr>
          <a:lstStyle/>
          <a:p>
            <a:r>
              <a:rPr lang="cs-CZ" sz="2400" b="1" i="1" dirty="0" smtClean="0">
                <a:solidFill>
                  <a:srgbClr val="000000"/>
                </a:solidFill>
                <a:latin typeface="Calibri" panose="020F0502020204030204" pitchFamily="34" charset="0"/>
                <a:ea typeface="Calibri" panose="020F0502020204030204" pitchFamily="34" charset="0"/>
                <a:cs typeface="Roboto"/>
              </a:rPr>
              <a:t>Vědomí vlastní zodpovědnosti za krajinu,</a:t>
            </a:r>
          </a:p>
          <a:p>
            <a:r>
              <a:rPr lang="cs-CZ" sz="800" b="1" i="1" dirty="0" smtClean="0">
                <a:solidFill>
                  <a:srgbClr val="000000"/>
                </a:solidFill>
                <a:latin typeface="Calibri" panose="020F0502020204030204" pitchFamily="34" charset="0"/>
                <a:ea typeface="Calibri" panose="020F0502020204030204" pitchFamily="34" charset="0"/>
                <a:cs typeface="Roboto"/>
              </a:rPr>
              <a:t> </a:t>
            </a:r>
          </a:p>
          <a:p>
            <a:r>
              <a:rPr lang="cs-CZ" sz="2400" b="1" i="1" dirty="0" smtClean="0">
                <a:solidFill>
                  <a:srgbClr val="000000"/>
                </a:solidFill>
                <a:latin typeface="Calibri" panose="020F0502020204030204" pitchFamily="34" charset="0"/>
                <a:ea typeface="Calibri" panose="020F0502020204030204" pitchFamily="34" charset="0"/>
                <a:cs typeface="Roboto"/>
              </a:rPr>
              <a:t>ve které žijeme,</a:t>
            </a:r>
          </a:p>
          <a:p>
            <a:r>
              <a:rPr lang="cs-CZ" sz="800" b="1" i="1" dirty="0" smtClean="0">
                <a:solidFill>
                  <a:srgbClr val="000000"/>
                </a:solidFill>
                <a:latin typeface="Calibri" panose="020F0502020204030204" pitchFamily="34" charset="0"/>
                <a:ea typeface="Calibri" panose="020F0502020204030204" pitchFamily="34" charset="0"/>
                <a:cs typeface="Roboto"/>
              </a:rPr>
              <a:t> </a:t>
            </a:r>
          </a:p>
          <a:p>
            <a:r>
              <a:rPr lang="cs-CZ" sz="2400" b="1" i="1" dirty="0" smtClean="0">
                <a:solidFill>
                  <a:srgbClr val="000000"/>
                </a:solidFill>
                <a:latin typeface="Calibri" panose="020F0502020204030204" pitchFamily="34" charset="0"/>
                <a:ea typeface="Calibri" panose="020F0502020204030204" pitchFamily="34" charset="0"/>
                <a:cs typeface="Roboto"/>
              </a:rPr>
              <a:t>nemůže </a:t>
            </a:r>
            <a:r>
              <a:rPr lang="cs-CZ" sz="2400" b="1" i="1" dirty="0">
                <a:solidFill>
                  <a:srgbClr val="000000"/>
                </a:solidFill>
                <a:latin typeface="Calibri" panose="020F0502020204030204" pitchFamily="34" charset="0"/>
                <a:ea typeface="Calibri" panose="020F0502020204030204" pitchFamily="34" charset="0"/>
                <a:cs typeface="Roboto"/>
              </a:rPr>
              <a:t>nahradit žádná institucionální ochrana.</a:t>
            </a:r>
            <a:endParaRPr lang="cs-CZ" sz="2400" i="1" dirty="0"/>
          </a:p>
        </p:txBody>
      </p:sp>
      <p:pic>
        <p:nvPicPr>
          <p:cNvPr id="4" name="Obrázek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21150" y="2736789"/>
            <a:ext cx="5998108" cy="3629827"/>
          </a:xfrm>
          <a:prstGeom prst="rect">
            <a:avLst/>
          </a:prstGeom>
        </p:spPr>
      </p:pic>
    </p:spTree>
    <p:extLst>
      <p:ext uri="{BB962C8B-B14F-4D97-AF65-F5344CB8AC3E}">
        <p14:creationId xmlns:p14="http://schemas.microsoft.com/office/powerpoint/2010/main" val="825878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73431" y="397412"/>
            <a:ext cx="8028128" cy="1911036"/>
          </a:xfrm>
          <a:prstGeom prst="rect">
            <a:avLst/>
          </a:prstGeom>
        </p:spPr>
        <p:txBody>
          <a:bodyPr wrap="square">
            <a:spAutoFit/>
          </a:bodyPr>
          <a:lstStyle/>
          <a:p>
            <a:pPr algn="just">
              <a:lnSpc>
                <a:spcPct val="107000"/>
              </a:lnSpc>
              <a:spcAft>
                <a:spcPts val="800"/>
              </a:spcAft>
            </a:pPr>
            <a:r>
              <a:rPr lang="cs-CZ" b="1" dirty="0">
                <a:solidFill>
                  <a:srgbClr val="000000"/>
                </a:solidFill>
                <a:latin typeface="Calibri" panose="020F0502020204030204" pitchFamily="34" charset="0"/>
                <a:ea typeface="Calibri" panose="020F0502020204030204" pitchFamily="34" charset="0"/>
                <a:cs typeface="Roboto"/>
              </a:rPr>
              <a:t>Kulturní krajina se na našem území vyvíjí již tisíce let. </a:t>
            </a:r>
            <a:endParaRPr lang="cs-CZ" b="1" dirty="0" smtClean="0">
              <a:solidFill>
                <a:srgbClr val="000000"/>
              </a:solidFill>
              <a:latin typeface="Calibri" panose="020F0502020204030204" pitchFamily="34" charset="0"/>
              <a:ea typeface="Calibri" panose="020F0502020204030204" pitchFamily="34" charset="0"/>
              <a:cs typeface="Roboto"/>
            </a:endParaRPr>
          </a:p>
          <a:p>
            <a:pPr algn="just">
              <a:lnSpc>
                <a:spcPct val="107000"/>
              </a:lnSpc>
              <a:spcAft>
                <a:spcPts val="800"/>
              </a:spcAft>
            </a:pPr>
            <a:endParaRPr lang="cs-CZ" sz="800" dirty="0" smtClean="0">
              <a:solidFill>
                <a:srgbClr val="000000"/>
              </a:solidFill>
              <a:latin typeface="Calibri" panose="020F0502020204030204" pitchFamily="34" charset="0"/>
              <a:ea typeface="Calibri" panose="020F0502020204030204" pitchFamily="34" charset="0"/>
              <a:cs typeface="Roboto"/>
            </a:endParaRPr>
          </a:p>
          <a:p>
            <a:pPr algn="just">
              <a:lnSpc>
                <a:spcPct val="107000"/>
              </a:lnSpc>
              <a:spcAft>
                <a:spcPts val="800"/>
              </a:spcAft>
            </a:pPr>
            <a:r>
              <a:rPr lang="cs-CZ" dirty="0" smtClean="0">
                <a:solidFill>
                  <a:srgbClr val="000000"/>
                </a:solidFill>
                <a:latin typeface="Calibri" panose="020F0502020204030204" pitchFamily="34" charset="0"/>
                <a:ea typeface="Calibri" panose="020F0502020204030204" pitchFamily="34" charset="0"/>
                <a:cs typeface="Roboto"/>
              </a:rPr>
              <a:t>Je prakticky všude kolem nás. My </a:t>
            </a:r>
            <a:r>
              <a:rPr lang="cs-CZ" dirty="0">
                <a:solidFill>
                  <a:srgbClr val="000000"/>
                </a:solidFill>
                <a:latin typeface="Calibri" panose="020F0502020204030204" pitchFamily="34" charset="0"/>
                <a:ea typeface="Calibri" panose="020F0502020204030204" pitchFamily="34" charset="0"/>
                <a:cs typeface="Roboto"/>
              </a:rPr>
              <a:t>sami do ní vkládáme další vrstvu. Ideálem by bylo, kdyby si tuto svou roli každý uvědomoval a dbal na to, </a:t>
            </a:r>
            <a:r>
              <a:rPr lang="cs-CZ" b="1" dirty="0">
                <a:solidFill>
                  <a:srgbClr val="000000"/>
                </a:solidFill>
                <a:latin typeface="Calibri" panose="020F0502020204030204" pitchFamily="34" charset="0"/>
                <a:ea typeface="Calibri" panose="020F0502020204030204" pitchFamily="34" charset="0"/>
                <a:cs typeface="Roboto"/>
              </a:rPr>
              <a:t>aby byl jeho vklad opravdu kulturní</a:t>
            </a:r>
            <a:r>
              <a:rPr lang="cs-CZ" dirty="0">
                <a:solidFill>
                  <a:srgbClr val="000000"/>
                </a:solidFill>
                <a:latin typeface="Calibri" panose="020F0502020204030204" pitchFamily="34" charset="0"/>
                <a:ea typeface="Calibri" panose="020F0502020204030204" pitchFamily="34" charset="0"/>
                <a:cs typeface="Roboto"/>
              </a:rPr>
              <a:t> a </a:t>
            </a:r>
            <a:r>
              <a:rPr lang="cs-CZ" dirty="0" smtClean="0">
                <a:solidFill>
                  <a:srgbClr val="000000"/>
                </a:solidFill>
                <a:latin typeface="Calibri" panose="020F0502020204030204" pitchFamily="34" charset="0"/>
                <a:ea typeface="Calibri" panose="020F0502020204030204" pitchFamily="34" charset="0"/>
                <a:cs typeface="Roboto"/>
              </a:rPr>
              <a:t>nepoškozoval </a:t>
            </a:r>
            <a:r>
              <a:rPr lang="cs-CZ" dirty="0">
                <a:solidFill>
                  <a:srgbClr val="000000"/>
                </a:solidFill>
                <a:latin typeface="Calibri" panose="020F0502020204030204" pitchFamily="34" charset="0"/>
                <a:ea typeface="Calibri" panose="020F0502020204030204" pitchFamily="34" charset="0"/>
                <a:cs typeface="Roboto"/>
              </a:rPr>
              <a:t>naší společnou krajinu na úkor současníků i příštích generací. </a:t>
            </a:r>
            <a:endParaRPr lang="cs-CZ" dirty="0" smtClean="0">
              <a:solidFill>
                <a:srgbClr val="000000"/>
              </a:solidFill>
              <a:latin typeface="Calibri" panose="020F0502020204030204" pitchFamily="34" charset="0"/>
              <a:ea typeface="Calibri" panose="020F0502020204030204" pitchFamily="34" charset="0"/>
              <a:cs typeface="Roboto"/>
            </a:endParaRPr>
          </a:p>
        </p:txBody>
      </p:sp>
      <p:sp>
        <p:nvSpPr>
          <p:cNvPr id="6" name="Obdélník 5"/>
          <p:cNvSpPr/>
          <p:nvPr/>
        </p:nvSpPr>
        <p:spPr>
          <a:xfrm>
            <a:off x="573431" y="2329052"/>
            <a:ext cx="7869814" cy="685059"/>
          </a:xfrm>
          <a:prstGeom prst="rect">
            <a:avLst/>
          </a:prstGeom>
        </p:spPr>
        <p:txBody>
          <a:bodyPr wrap="square">
            <a:spAutoFit/>
          </a:bodyPr>
          <a:lstStyle/>
          <a:p>
            <a:pPr algn="just">
              <a:lnSpc>
                <a:spcPct val="107000"/>
              </a:lnSpc>
              <a:spcAft>
                <a:spcPts val="800"/>
              </a:spcAft>
            </a:pPr>
            <a:r>
              <a:rPr lang="cs-CZ"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Kulturní krajina </a:t>
            </a:r>
            <a:r>
              <a:rPr lang="cs-CZ" b="1"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je pro nás samozřejmostí</a:t>
            </a:r>
            <a:r>
              <a:rPr lang="cs-CZ"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její hodnotu si většinou uvědomíme až ve chvíli, kdy je „ničena“. </a:t>
            </a:r>
            <a:endParaRPr lang="cs-CZ"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brázek 3"/>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794333" y="2722329"/>
            <a:ext cx="4807226" cy="2705643"/>
          </a:xfrm>
          <a:prstGeom prst="rect">
            <a:avLst/>
          </a:prstGeom>
        </p:spPr>
      </p:pic>
      <p:pic>
        <p:nvPicPr>
          <p:cNvPr id="3" name="Obrázek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73431" y="4248653"/>
            <a:ext cx="3761927" cy="2514253"/>
          </a:xfrm>
          <a:prstGeom prst="rect">
            <a:avLst/>
          </a:prstGeom>
        </p:spPr>
      </p:pic>
    </p:spTree>
    <p:extLst>
      <p:ext uri="{BB962C8B-B14F-4D97-AF65-F5344CB8AC3E}">
        <p14:creationId xmlns:p14="http://schemas.microsoft.com/office/powerpoint/2010/main" val="37469727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40934" y="559655"/>
            <a:ext cx="7887769" cy="2009909"/>
          </a:xfrm>
          <a:prstGeom prst="rect">
            <a:avLst/>
          </a:prstGeom>
        </p:spPr>
        <p:txBody>
          <a:bodyPr wrap="square">
            <a:spAutoFit/>
          </a:bodyPr>
          <a:lstStyle/>
          <a:p>
            <a:pPr algn="just">
              <a:lnSpc>
                <a:spcPct val="107000"/>
              </a:lnSpc>
              <a:spcAft>
                <a:spcPts val="800"/>
              </a:spcAft>
            </a:pPr>
            <a:r>
              <a:rPr lang="cs-CZ" sz="2400" b="1" i="1" dirty="0">
                <a:solidFill>
                  <a:srgbClr val="000000"/>
                </a:solidFill>
                <a:latin typeface="Calibri" panose="020F0502020204030204" pitchFamily="34" charset="0"/>
                <a:ea typeface="Calibri" panose="020F0502020204030204" pitchFamily="34" charset="0"/>
                <a:cs typeface="Roboto"/>
              </a:rPr>
              <a:t>Povědomí o </a:t>
            </a:r>
            <a:r>
              <a:rPr lang="cs-CZ" sz="2400" b="1" i="1" dirty="0" smtClean="0">
                <a:solidFill>
                  <a:srgbClr val="000000"/>
                </a:solidFill>
                <a:latin typeface="Calibri" panose="020F0502020204030204" pitchFamily="34" charset="0"/>
                <a:ea typeface="Calibri" panose="020F0502020204030204" pitchFamily="34" charset="0"/>
                <a:cs typeface="Roboto"/>
              </a:rPr>
              <a:t>zodpovědnosti by mělo </a:t>
            </a:r>
            <a:r>
              <a:rPr lang="cs-CZ" sz="2400" b="1" i="1" dirty="0">
                <a:solidFill>
                  <a:srgbClr val="000000"/>
                </a:solidFill>
                <a:latin typeface="Calibri" panose="020F0502020204030204" pitchFamily="34" charset="0"/>
                <a:ea typeface="Calibri" panose="020F0502020204030204" pitchFamily="34" charset="0"/>
                <a:cs typeface="Roboto"/>
              </a:rPr>
              <a:t>být rozvíjeno celoživotně srozumitelnou edukací</a:t>
            </a:r>
            <a:r>
              <a:rPr lang="cs-CZ" sz="2400" i="1" dirty="0">
                <a:solidFill>
                  <a:srgbClr val="000000"/>
                </a:solidFill>
                <a:latin typeface="Calibri" panose="020F0502020204030204" pitchFamily="34" charset="0"/>
                <a:ea typeface="Calibri" panose="020F0502020204030204" pitchFamily="34" charset="0"/>
                <a:cs typeface="Roboto"/>
              </a:rPr>
              <a:t>. </a:t>
            </a:r>
            <a:endParaRPr lang="cs-CZ" sz="2400" i="1" dirty="0" smtClean="0">
              <a:solidFill>
                <a:srgbClr val="000000"/>
              </a:solidFill>
              <a:latin typeface="Calibri" panose="020F0502020204030204" pitchFamily="34" charset="0"/>
              <a:ea typeface="Calibri" panose="020F0502020204030204" pitchFamily="34" charset="0"/>
              <a:cs typeface="Roboto"/>
            </a:endParaRPr>
          </a:p>
          <a:p>
            <a:pPr algn="just">
              <a:lnSpc>
                <a:spcPct val="107000"/>
              </a:lnSpc>
              <a:spcAft>
                <a:spcPts val="800"/>
              </a:spcAft>
            </a:pPr>
            <a:endParaRPr lang="cs-CZ" sz="800" dirty="0">
              <a:solidFill>
                <a:srgbClr val="000000"/>
              </a:solidFill>
              <a:latin typeface="Calibri" panose="020F0502020204030204" pitchFamily="34" charset="0"/>
              <a:ea typeface="Calibri" panose="020F0502020204030204" pitchFamily="34" charset="0"/>
              <a:cs typeface="Roboto"/>
            </a:endParaRPr>
          </a:p>
          <a:p>
            <a:pPr algn="just">
              <a:lnSpc>
                <a:spcPct val="107000"/>
              </a:lnSpc>
              <a:spcAft>
                <a:spcPts val="800"/>
              </a:spcAft>
            </a:pPr>
            <a:r>
              <a:rPr lang="cs-CZ" sz="2400" b="1" i="1" dirty="0" smtClean="0">
                <a:solidFill>
                  <a:srgbClr val="000000"/>
                </a:solidFill>
                <a:latin typeface="Calibri" panose="020F0502020204030204" pitchFamily="34" charset="0"/>
                <a:ea typeface="Calibri" panose="020F0502020204030204" pitchFamily="34" charset="0"/>
                <a:cs typeface="Roboto"/>
              </a:rPr>
              <a:t>Jestliže </a:t>
            </a:r>
            <a:r>
              <a:rPr lang="cs-CZ" sz="2400" b="1" i="1" dirty="0">
                <a:solidFill>
                  <a:srgbClr val="000000"/>
                </a:solidFill>
                <a:latin typeface="Calibri" panose="020F0502020204030204" pitchFamily="34" charset="0"/>
                <a:ea typeface="Calibri" panose="020F0502020204030204" pitchFamily="34" charset="0"/>
                <a:cs typeface="Roboto"/>
              </a:rPr>
              <a:t>je potřeba něco </a:t>
            </a:r>
            <a:r>
              <a:rPr lang="cs-CZ" sz="2400" b="1" i="1" dirty="0" smtClean="0">
                <a:solidFill>
                  <a:srgbClr val="000000"/>
                </a:solidFill>
                <a:latin typeface="Calibri" panose="020F0502020204030204" pitchFamily="34" charset="0"/>
                <a:ea typeface="Calibri" panose="020F0502020204030204" pitchFamily="34" charset="0"/>
                <a:cs typeface="Roboto"/>
              </a:rPr>
              <a:t>komunikovat a chránit, </a:t>
            </a:r>
            <a:r>
              <a:rPr lang="cs-CZ" sz="2400" b="1" i="1" dirty="0">
                <a:solidFill>
                  <a:srgbClr val="000000"/>
                </a:solidFill>
                <a:latin typeface="Calibri" panose="020F0502020204030204" pitchFamily="34" charset="0"/>
                <a:ea typeface="Calibri" panose="020F0502020204030204" pitchFamily="34" charset="0"/>
                <a:cs typeface="Roboto"/>
              </a:rPr>
              <a:t>je nutné to nejdříve dobře poznat. </a:t>
            </a:r>
            <a:endParaRPr lang="cs-CZ" sz="2400" b="1"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Obrázek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46834" y="2779333"/>
            <a:ext cx="2897166" cy="4078667"/>
          </a:xfrm>
          <a:prstGeom prst="rect">
            <a:avLst/>
          </a:prstGeom>
        </p:spPr>
      </p:pic>
      <p:pic>
        <p:nvPicPr>
          <p:cNvPr id="5" name="Obrázek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85032" y="2820978"/>
            <a:ext cx="2855130" cy="4037022"/>
          </a:xfrm>
          <a:prstGeom prst="rect">
            <a:avLst/>
          </a:prstGeom>
        </p:spPr>
      </p:pic>
    </p:spTree>
    <p:extLst>
      <p:ext uri="{BB962C8B-B14F-4D97-AF65-F5344CB8AC3E}">
        <p14:creationId xmlns:p14="http://schemas.microsoft.com/office/powerpoint/2010/main" val="1220616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02566" y="447513"/>
            <a:ext cx="6958739" cy="5109091"/>
          </a:xfrm>
          <a:prstGeom prst="rect">
            <a:avLst/>
          </a:prstGeom>
        </p:spPr>
        <p:txBody>
          <a:bodyPr wrap="square">
            <a:spAutoFit/>
          </a:bodyPr>
          <a:lstStyle/>
          <a:p>
            <a:r>
              <a:rPr lang="cs-CZ" sz="2000" b="1" dirty="0">
                <a:solidFill>
                  <a:srgbClr val="000000"/>
                </a:solidFill>
              </a:rPr>
              <a:t>Typy historické kulturní krajiny </a:t>
            </a:r>
            <a:r>
              <a:rPr lang="cs-CZ" sz="2000" b="1" dirty="0" smtClean="0">
                <a:solidFill>
                  <a:srgbClr val="000000"/>
                </a:solidFill>
              </a:rPr>
              <a:t>pro potřeby památkové péče</a:t>
            </a:r>
          </a:p>
          <a:p>
            <a:endParaRPr lang="cs-CZ" sz="2000" b="1" dirty="0" smtClean="0">
              <a:solidFill>
                <a:srgbClr val="000000"/>
              </a:solidFill>
              <a:latin typeface="Times New Roman" panose="02020603050405020304" pitchFamily="18" charset="0"/>
            </a:endParaRPr>
          </a:p>
          <a:p>
            <a:r>
              <a:rPr lang="cs-CZ" b="1" u="sng" dirty="0" smtClean="0"/>
              <a:t>Asociativní krajina</a:t>
            </a:r>
            <a:endParaRPr lang="cs-CZ" b="1" u="sng" dirty="0"/>
          </a:p>
          <a:p>
            <a:endParaRPr lang="cs-CZ" sz="800" b="1" dirty="0"/>
          </a:p>
          <a:p>
            <a:r>
              <a:rPr lang="cs-CZ" b="1" i="1" dirty="0" smtClean="0"/>
              <a:t>Krajiny </a:t>
            </a:r>
            <a:r>
              <a:rPr lang="cs-CZ" b="1" i="1" dirty="0"/>
              <a:t>mýtů a legend, včetně náboženských</a:t>
            </a:r>
          </a:p>
          <a:p>
            <a:r>
              <a:rPr lang="cs-CZ" b="1" i="1" dirty="0" err="1" smtClean="0"/>
              <a:t>Memoriální</a:t>
            </a:r>
            <a:r>
              <a:rPr lang="cs-CZ" b="1" i="1" dirty="0" smtClean="0"/>
              <a:t> krajiny</a:t>
            </a:r>
            <a:endParaRPr lang="cs-CZ" b="1" i="1" dirty="0"/>
          </a:p>
          <a:p>
            <a:r>
              <a:rPr lang="cs-CZ" dirty="0" smtClean="0"/>
              <a:t>	Krajiny </a:t>
            </a:r>
            <a:r>
              <a:rPr lang="cs-CZ" dirty="0"/>
              <a:t>bojišť; táborů utrpení a smrti</a:t>
            </a:r>
          </a:p>
          <a:p>
            <a:r>
              <a:rPr lang="cs-CZ" dirty="0" smtClean="0"/>
              <a:t>	Krajiny </a:t>
            </a:r>
            <a:r>
              <a:rPr lang="cs-CZ" dirty="0"/>
              <a:t>vyhlazených sídel; vysídlených území</a:t>
            </a:r>
          </a:p>
          <a:p>
            <a:r>
              <a:rPr lang="cs-CZ" dirty="0" smtClean="0"/>
              <a:t>	Krajiny </a:t>
            </a:r>
            <a:r>
              <a:rPr lang="cs-CZ" dirty="0"/>
              <a:t>jiných významných historických událostí</a:t>
            </a:r>
          </a:p>
          <a:p>
            <a:r>
              <a:rPr lang="cs-CZ" b="1" i="1" dirty="0" smtClean="0"/>
              <a:t>Krajiny </a:t>
            </a:r>
            <a:r>
              <a:rPr lang="cs-CZ" b="1" i="1" dirty="0"/>
              <a:t>se vztahem k významné </a:t>
            </a:r>
            <a:r>
              <a:rPr lang="cs-CZ" b="1" i="1" dirty="0" smtClean="0"/>
              <a:t>osobnosti</a:t>
            </a:r>
          </a:p>
          <a:p>
            <a:pPr marL="285750" indent="-285750">
              <a:buFontTx/>
              <a:buChar char="-"/>
            </a:pPr>
            <a:endParaRPr lang="cs-CZ" dirty="0"/>
          </a:p>
          <a:p>
            <a:pPr marL="285750" indent="-285750">
              <a:buFontTx/>
              <a:buChar char="-"/>
            </a:pPr>
            <a:endParaRPr lang="cs-CZ" dirty="0" smtClean="0"/>
          </a:p>
          <a:p>
            <a:r>
              <a:rPr lang="cs-CZ" b="1" u="sng" dirty="0"/>
              <a:t>Komponovaná </a:t>
            </a:r>
            <a:r>
              <a:rPr lang="cs-CZ" b="1" u="sng" dirty="0" smtClean="0"/>
              <a:t>krajina</a:t>
            </a:r>
          </a:p>
          <a:p>
            <a:endParaRPr lang="cs-CZ" sz="800" b="1" dirty="0"/>
          </a:p>
          <a:p>
            <a:r>
              <a:rPr lang="cs-CZ" b="1" i="1" dirty="0" smtClean="0"/>
              <a:t>Geometricky </a:t>
            </a:r>
            <a:r>
              <a:rPr lang="cs-CZ" b="1" i="1" dirty="0"/>
              <a:t>komponovaná krajina</a:t>
            </a:r>
          </a:p>
          <a:p>
            <a:r>
              <a:rPr lang="cs-CZ" b="1" i="1" dirty="0" smtClean="0"/>
              <a:t>Idealizovaná </a:t>
            </a:r>
            <a:r>
              <a:rPr lang="cs-CZ" b="1" i="1" dirty="0"/>
              <a:t>„přírodní“ krajina </a:t>
            </a:r>
          </a:p>
          <a:p>
            <a:r>
              <a:rPr lang="cs-CZ" b="1" i="1" dirty="0" smtClean="0"/>
              <a:t>Krajina </a:t>
            </a:r>
            <a:r>
              <a:rPr lang="cs-CZ" b="1" i="1" dirty="0"/>
              <a:t>kombinované kompozice </a:t>
            </a:r>
          </a:p>
          <a:p>
            <a:r>
              <a:rPr lang="cs-CZ" b="1" i="1" dirty="0" smtClean="0"/>
              <a:t>Krajina </a:t>
            </a:r>
            <a:r>
              <a:rPr lang="cs-CZ" b="1" i="1" dirty="0"/>
              <a:t>lázní</a:t>
            </a:r>
          </a:p>
          <a:p>
            <a:r>
              <a:rPr lang="cs-CZ" b="1" i="1" dirty="0" smtClean="0"/>
              <a:t>Krajina </a:t>
            </a:r>
            <a:r>
              <a:rPr lang="cs-CZ" b="1" i="1" dirty="0"/>
              <a:t>poutních míst</a:t>
            </a:r>
          </a:p>
        </p:txBody>
      </p:sp>
      <p:pic>
        <p:nvPicPr>
          <p:cNvPr id="4" name="Obrázek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68553" y="3576416"/>
            <a:ext cx="4375446" cy="3281584"/>
          </a:xfrm>
          <a:prstGeom prst="rect">
            <a:avLst/>
          </a:prstGeom>
        </p:spPr>
      </p:pic>
    </p:spTree>
    <p:extLst>
      <p:ext uri="{BB962C8B-B14F-4D97-AF65-F5344CB8AC3E}">
        <p14:creationId xmlns:p14="http://schemas.microsoft.com/office/powerpoint/2010/main" val="14224168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7203826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0584269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77666"/>
            <a:ext cx="9154743" cy="4845465"/>
          </a:xfrm>
          <a:prstGeom prst="rect">
            <a:avLst/>
          </a:prstGeom>
        </p:spPr>
      </p:pic>
    </p:spTree>
    <p:extLst>
      <p:ext uri="{BB962C8B-B14F-4D97-AF65-F5344CB8AC3E}">
        <p14:creationId xmlns:p14="http://schemas.microsoft.com/office/powerpoint/2010/main" val="22124927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6958422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40936" y="246602"/>
            <a:ext cx="7896314" cy="5601533"/>
          </a:xfrm>
          <a:prstGeom prst="rect">
            <a:avLst/>
          </a:prstGeom>
        </p:spPr>
        <p:txBody>
          <a:bodyPr wrap="square">
            <a:spAutoFit/>
          </a:bodyPr>
          <a:lstStyle/>
          <a:p>
            <a:endParaRPr lang="cs-CZ" sz="1200" b="0" i="0" u="none" strike="noStrike" baseline="0" dirty="0" smtClean="0">
              <a:latin typeface="Times New Roman" panose="02020603050405020304" pitchFamily="18" charset="0"/>
            </a:endParaRPr>
          </a:p>
          <a:p>
            <a:r>
              <a:rPr lang="cs-CZ" b="1" u="sng" dirty="0" smtClean="0"/>
              <a:t>Organicky vyvinutá krajina</a:t>
            </a:r>
            <a:endParaRPr lang="cs-CZ" u="sng" dirty="0"/>
          </a:p>
          <a:p>
            <a:endParaRPr lang="cs-CZ" b="1" i="1" dirty="0" smtClean="0"/>
          </a:p>
          <a:p>
            <a:r>
              <a:rPr lang="cs-CZ" b="1" i="1" dirty="0" smtClean="0"/>
              <a:t>Krajiny </a:t>
            </a:r>
            <a:r>
              <a:rPr lang="cs-CZ" b="1" i="1" dirty="0"/>
              <a:t>určené specifickým typem osídlení </a:t>
            </a:r>
            <a:r>
              <a:rPr lang="cs-CZ" b="1" i="1" dirty="0" smtClean="0"/>
              <a:t>nebo </a:t>
            </a:r>
            <a:r>
              <a:rPr lang="cs-CZ" b="1" i="1" dirty="0"/>
              <a:t>formou organizace zemědělské půdy</a:t>
            </a:r>
            <a:endParaRPr lang="cs-CZ" dirty="0"/>
          </a:p>
          <a:p>
            <a:r>
              <a:rPr lang="cs-CZ" dirty="0" smtClean="0"/>
              <a:t>Krajina </a:t>
            </a:r>
            <a:r>
              <a:rPr lang="cs-CZ" dirty="0"/>
              <a:t>strukturálně výrazných </a:t>
            </a:r>
            <a:r>
              <a:rPr lang="cs-CZ" dirty="0" err="1" smtClean="0"/>
              <a:t>plužin</a:t>
            </a:r>
            <a:r>
              <a:rPr lang="cs-CZ" dirty="0"/>
              <a:t>,</a:t>
            </a:r>
            <a:r>
              <a:rPr lang="cs-CZ" dirty="0" smtClean="0"/>
              <a:t> vrchnostenských </a:t>
            </a:r>
            <a:r>
              <a:rPr lang="cs-CZ" dirty="0"/>
              <a:t>sídel a </a:t>
            </a:r>
            <a:r>
              <a:rPr lang="cs-CZ" dirty="0" smtClean="0"/>
              <a:t>dvorů apod.</a:t>
            </a:r>
            <a:endParaRPr lang="cs-CZ" dirty="0"/>
          </a:p>
          <a:p>
            <a:endParaRPr lang="cs-CZ" sz="800" b="1" i="1" dirty="0" smtClean="0"/>
          </a:p>
          <a:p>
            <a:r>
              <a:rPr lang="cs-CZ" b="1" i="1" dirty="0" smtClean="0"/>
              <a:t>Krajiny </a:t>
            </a:r>
            <a:r>
              <a:rPr lang="cs-CZ" b="1" i="1" dirty="0"/>
              <a:t>určené dominantní vytrvalou zemědělskou kulturou </a:t>
            </a:r>
            <a:endParaRPr lang="cs-CZ" dirty="0"/>
          </a:p>
          <a:p>
            <a:r>
              <a:rPr lang="cs-CZ" dirty="0"/>
              <a:t>Krajina </a:t>
            </a:r>
            <a:r>
              <a:rPr lang="cs-CZ" dirty="0" smtClean="0"/>
              <a:t>vinic, chmelnic, ovocných </a:t>
            </a:r>
            <a:r>
              <a:rPr lang="cs-CZ" dirty="0"/>
              <a:t>sadů</a:t>
            </a:r>
          </a:p>
          <a:p>
            <a:endParaRPr lang="cs-CZ" sz="800" b="1" i="1" dirty="0" smtClean="0"/>
          </a:p>
          <a:p>
            <a:r>
              <a:rPr lang="cs-CZ" b="1" i="1" dirty="0" smtClean="0"/>
              <a:t>Krajiny </a:t>
            </a:r>
            <a:r>
              <a:rPr lang="cs-CZ" b="1" i="1" dirty="0"/>
              <a:t>určené dominantní formou hospodářského využití </a:t>
            </a:r>
            <a:endParaRPr lang="cs-CZ" dirty="0"/>
          </a:p>
          <a:p>
            <a:r>
              <a:rPr lang="cs-CZ" dirty="0"/>
              <a:t>Krajina </a:t>
            </a:r>
            <a:r>
              <a:rPr lang="cs-CZ" dirty="0" smtClean="0"/>
              <a:t>rybníků; pastvin </a:t>
            </a:r>
            <a:r>
              <a:rPr lang="cs-CZ" dirty="0"/>
              <a:t>a </a:t>
            </a:r>
            <a:r>
              <a:rPr lang="cs-CZ" dirty="0" smtClean="0"/>
              <a:t>luk, obor </a:t>
            </a:r>
            <a:r>
              <a:rPr lang="cs-CZ" dirty="0"/>
              <a:t>a </a:t>
            </a:r>
            <a:r>
              <a:rPr lang="cs-CZ" dirty="0" smtClean="0"/>
              <a:t>lesů, přehradních nádrží, hradišť, města </a:t>
            </a:r>
            <a:endParaRPr lang="cs-CZ" dirty="0"/>
          </a:p>
          <a:p>
            <a:endParaRPr lang="cs-CZ" sz="800" b="1" i="1" dirty="0" smtClean="0"/>
          </a:p>
          <a:p>
            <a:r>
              <a:rPr lang="cs-CZ" b="1" i="1" dirty="0" smtClean="0"/>
              <a:t>Turistická </a:t>
            </a:r>
            <a:r>
              <a:rPr lang="cs-CZ" b="1" i="1" dirty="0"/>
              <a:t>a trampská krajina </a:t>
            </a:r>
            <a:endParaRPr lang="cs-CZ" dirty="0"/>
          </a:p>
          <a:p>
            <a:endParaRPr lang="cs-CZ" sz="800" b="1" i="1" dirty="0" smtClean="0"/>
          </a:p>
          <a:p>
            <a:r>
              <a:rPr lang="cs-CZ" b="1" i="1" dirty="0" smtClean="0"/>
              <a:t>Industriální </a:t>
            </a:r>
            <a:r>
              <a:rPr lang="cs-CZ" b="1" i="1" dirty="0"/>
              <a:t>krajiny </a:t>
            </a:r>
            <a:endParaRPr lang="cs-CZ" dirty="0"/>
          </a:p>
          <a:p>
            <a:r>
              <a:rPr lang="cs-CZ" dirty="0"/>
              <a:t>Krajina hlubinné </a:t>
            </a:r>
            <a:r>
              <a:rPr lang="cs-CZ" dirty="0" smtClean="0"/>
              <a:t>těžby, povrchové těžby; kamenolomů </a:t>
            </a:r>
            <a:endParaRPr lang="cs-CZ" dirty="0"/>
          </a:p>
          <a:p>
            <a:r>
              <a:rPr lang="cs-CZ" dirty="0"/>
              <a:t>Industriální krajina bez přímé vazby na těžbu </a:t>
            </a:r>
          </a:p>
          <a:p>
            <a:r>
              <a:rPr lang="cs-CZ" dirty="0"/>
              <a:t>Lineární industriální krajina</a:t>
            </a:r>
          </a:p>
          <a:p>
            <a:endParaRPr lang="cs-CZ" sz="800" b="1" i="1" dirty="0" smtClean="0"/>
          </a:p>
          <a:p>
            <a:r>
              <a:rPr lang="cs-CZ" b="1" i="1" dirty="0" smtClean="0"/>
              <a:t>Militární </a:t>
            </a:r>
            <a:r>
              <a:rPr lang="cs-CZ" b="1" i="1" dirty="0"/>
              <a:t>krajiny </a:t>
            </a:r>
            <a:endParaRPr lang="cs-CZ" dirty="0"/>
          </a:p>
          <a:p>
            <a:r>
              <a:rPr lang="cs-CZ" dirty="0"/>
              <a:t>Krajina pohraničních opevnění </a:t>
            </a:r>
          </a:p>
          <a:p>
            <a:r>
              <a:rPr lang="cs-CZ" dirty="0"/>
              <a:t>Krajina vojenských prostorů</a:t>
            </a:r>
          </a:p>
        </p:txBody>
      </p:sp>
      <p:pic>
        <p:nvPicPr>
          <p:cNvPr id="4" name="Obrázek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68858" y="3334722"/>
            <a:ext cx="3075142" cy="3523278"/>
          </a:xfrm>
          <a:prstGeom prst="rect">
            <a:avLst/>
          </a:prstGeom>
        </p:spPr>
      </p:pic>
    </p:spTree>
    <p:extLst>
      <p:ext uri="{BB962C8B-B14F-4D97-AF65-F5344CB8AC3E}">
        <p14:creationId xmlns:p14="http://schemas.microsoft.com/office/powerpoint/2010/main" val="9874026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663090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67644523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7906692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521292"/>
            <a:ext cx="9168510" cy="5623133"/>
          </a:xfrm>
          <a:prstGeom prst="rect">
            <a:avLst/>
          </a:prstGeom>
        </p:spPr>
      </p:pic>
    </p:spTree>
    <p:extLst>
      <p:ext uri="{BB962C8B-B14F-4D97-AF65-F5344CB8AC3E}">
        <p14:creationId xmlns:p14="http://schemas.microsoft.com/office/powerpoint/2010/main" val="24793513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Tree>
    <p:extLst>
      <p:ext uri="{BB962C8B-B14F-4D97-AF65-F5344CB8AC3E}">
        <p14:creationId xmlns:p14="http://schemas.microsoft.com/office/powerpoint/2010/main" val="31183801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0682"/>
            <a:ext cx="9144000" cy="6096636"/>
          </a:xfrm>
          <a:prstGeom prst="rect">
            <a:avLst/>
          </a:prstGeom>
        </p:spPr>
      </p:pic>
    </p:spTree>
    <p:extLst>
      <p:ext uri="{BB962C8B-B14F-4D97-AF65-F5344CB8AC3E}">
        <p14:creationId xmlns:p14="http://schemas.microsoft.com/office/powerpoint/2010/main" val="197418393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02680" y="0"/>
            <a:ext cx="5538639" cy="6858000"/>
          </a:xfrm>
          <a:prstGeom prst="rect">
            <a:avLst/>
          </a:prstGeom>
        </p:spPr>
      </p:pic>
    </p:spTree>
    <p:extLst>
      <p:ext uri="{BB962C8B-B14F-4D97-AF65-F5344CB8AC3E}">
        <p14:creationId xmlns:p14="http://schemas.microsoft.com/office/powerpoint/2010/main" val="196935395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p:cNvGraphicFramePr>
            <a:graphicFrameLocks noGrp="1"/>
          </p:cNvGraphicFramePr>
          <p:nvPr>
            <p:extLst>
              <p:ext uri="{D42A27DB-BD31-4B8C-83A1-F6EECF244321}">
                <p14:modId xmlns:p14="http://schemas.microsoft.com/office/powerpoint/2010/main" val="236810034"/>
              </p:ext>
            </p:extLst>
          </p:nvPr>
        </p:nvGraphicFramePr>
        <p:xfrm>
          <a:off x="650147" y="278840"/>
          <a:ext cx="5793382" cy="6298564"/>
        </p:xfrm>
        <a:graphic>
          <a:graphicData uri="http://schemas.openxmlformats.org/drawingml/2006/table">
            <a:tbl>
              <a:tblPr/>
              <a:tblGrid>
                <a:gridCol w="5092627">
                  <a:extLst>
                    <a:ext uri="{9D8B030D-6E8A-4147-A177-3AD203B41FA5}">
                      <a16:colId xmlns:a16="http://schemas.microsoft.com/office/drawing/2014/main" val="3479865101"/>
                    </a:ext>
                  </a:extLst>
                </a:gridCol>
                <a:gridCol w="700755">
                  <a:extLst>
                    <a:ext uri="{9D8B030D-6E8A-4147-A177-3AD203B41FA5}">
                      <a16:colId xmlns:a16="http://schemas.microsoft.com/office/drawing/2014/main" val="1827472986"/>
                    </a:ext>
                  </a:extLst>
                </a:gridCol>
              </a:tblGrid>
              <a:tr h="193369">
                <a:tc>
                  <a:txBody>
                    <a:bodyPr/>
                    <a:lstStyle/>
                    <a:p>
                      <a:pPr algn="l" fontAlgn="b"/>
                      <a:r>
                        <a:rPr lang="cs-CZ" sz="800" b="1" i="0" u="none" strike="noStrike">
                          <a:effectLst/>
                          <a:latin typeface="Arial" panose="020B0604020202020204" pitchFamily="34" charset="0"/>
                        </a:rPr>
                        <a:t>Název</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cs-CZ" sz="800" b="1" i="0" u="none" strike="noStrike" dirty="0">
                          <a:effectLst/>
                          <a:latin typeface="Arial" panose="020B0604020202020204" pitchFamily="34" charset="0"/>
                        </a:rPr>
                        <a:t>rok </a:t>
                      </a:r>
                      <a:endParaRPr lang="cs-CZ" sz="800" b="1" i="0" u="none" strike="noStrike" dirty="0" smtClean="0">
                        <a:effectLst/>
                        <a:latin typeface="Arial" panose="020B0604020202020204" pitchFamily="34" charset="0"/>
                      </a:endParaRPr>
                    </a:p>
                    <a:p>
                      <a:pPr algn="l" fontAlgn="b"/>
                      <a:r>
                        <a:rPr lang="cs-CZ" sz="800" b="1" i="0" u="none" strike="noStrike" dirty="0" smtClean="0">
                          <a:effectLst/>
                          <a:latin typeface="Arial" panose="020B0604020202020204" pitchFamily="34" charset="0"/>
                        </a:rPr>
                        <a:t>vyhlášení </a:t>
                      </a:r>
                      <a:endParaRPr lang="cs-CZ" sz="800" b="1"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13500490"/>
                  </a:ext>
                </a:extLst>
              </a:tr>
              <a:tr h="193369">
                <a:tc>
                  <a:txBody>
                    <a:bodyPr/>
                    <a:lstStyle/>
                    <a:p>
                      <a:pPr algn="l" fontAlgn="b"/>
                      <a:r>
                        <a:rPr lang="cs-CZ" sz="1100" b="0" i="0" u="none" strike="noStrike" dirty="0">
                          <a:effectLst/>
                          <a:latin typeface="Arial" panose="020B0604020202020204" pitchFamily="34" charset="0"/>
                        </a:rPr>
                        <a:t>Bojiště bitvy u Slavkova</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r" fontAlgn="b"/>
                      <a:r>
                        <a:rPr lang="cs-CZ" sz="1100" b="0" i="0" u="none" strike="noStrike">
                          <a:effectLst/>
                          <a:latin typeface="Arial" panose="020B0604020202020204" pitchFamily="34" charset="0"/>
                        </a:rPr>
                        <a:t>1992</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3182693240"/>
                  </a:ext>
                </a:extLst>
              </a:tr>
              <a:tr h="193369">
                <a:tc>
                  <a:txBody>
                    <a:bodyPr/>
                    <a:lstStyle/>
                    <a:p>
                      <a:pPr algn="l" fontAlgn="b"/>
                      <a:r>
                        <a:rPr lang="cs-CZ" sz="1100" b="0" i="0" u="none" strike="noStrike" dirty="0" err="1">
                          <a:effectLst/>
                          <a:latin typeface="Arial" panose="020B0604020202020204" pitchFamily="34" charset="0"/>
                        </a:rPr>
                        <a:t>Chudenicko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6669580"/>
                  </a:ext>
                </a:extLst>
              </a:tr>
              <a:tr h="193369">
                <a:tc>
                  <a:txBody>
                    <a:bodyPr/>
                    <a:lstStyle/>
                    <a:p>
                      <a:pPr algn="l" fontAlgn="b"/>
                      <a:r>
                        <a:rPr lang="cs-CZ" sz="1100" b="0" i="0" u="none" strike="noStrike" dirty="0" err="1">
                          <a:effectLst/>
                          <a:latin typeface="Arial" panose="020B0604020202020204" pitchFamily="34" charset="0"/>
                        </a:rPr>
                        <a:t>Lednicko</a:t>
                      </a:r>
                      <a:r>
                        <a:rPr lang="cs-CZ" sz="1100" b="0" i="0" u="none" strike="noStrike" dirty="0">
                          <a:effectLst/>
                          <a:latin typeface="Arial" panose="020B0604020202020204" pitchFamily="34" charset="0"/>
                        </a:rPr>
                        <a:t> - Valtický areál</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487859024"/>
                  </a:ext>
                </a:extLst>
              </a:tr>
              <a:tr h="193369">
                <a:tc>
                  <a:txBody>
                    <a:bodyPr/>
                    <a:lstStyle/>
                    <a:p>
                      <a:pPr algn="l" fontAlgn="b"/>
                      <a:r>
                        <a:rPr lang="cs-CZ" sz="1100" b="0" i="0" u="none" strike="noStrike" dirty="0" err="1">
                          <a:effectLst/>
                          <a:latin typeface="Arial" panose="020B0604020202020204" pitchFamily="34" charset="0"/>
                        </a:rPr>
                        <a:t>Lembersko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5120768"/>
                  </a:ext>
                </a:extLst>
              </a:tr>
              <a:tr h="193369">
                <a:tc>
                  <a:txBody>
                    <a:bodyPr/>
                    <a:lstStyle/>
                    <a:p>
                      <a:pPr algn="l" fontAlgn="b"/>
                      <a:r>
                        <a:rPr lang="cs-CZ" sz="1100" b="0" i="0" u="none" strike="noStrike" dirty="0" err="1">
                          <a:effectLst/>
                          <a:latin typeface="Arial" panose="020B0604020202020204" pitchFamily="34" charset="0"/>
                        </a:rPr>
                        <a:t>Libějovicko-Lomecko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642520375"/>
                  </a:ext>
                </a:extLst>
              </a:tr>
              <a:tr h="193369">
                <a:tc>
                  <a:txBody>
                    <a:bodyPr/>
                    <a:lstStyle/>
                    <a:p>
                      <a:pPr algn="l" fontAlgn="b"/>
                      <a:r>
                        <a:rPr lang="cs-CZ" sz="1100" b="0" i="0" u="none" strike="noStrike" dirty="0" err="1">
                          <a:effectLst/>
                          <a:latin typeface="Arial" panose="020B0604020202020204" pitchFamily="34" charset="0"/>
                        </a:rPr>
                        <a:t>Náměšťsko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883536743"/>
                  </a:ext>
                </a:extLst>
              </a:tr>
              <a:tr h="193369">
                <a:tc>
                  <a:txBody>
                    <a:bodyPr/>
                    <a:lstStyle/>
                    <a:p>
                      <a:pPr algn="l" fontAlgn="b"/>
                      <a:r>
                        <a:rPr lang="cs-CZ" sz="1100" b="0" i="0" u="none" strike="noStrike" dirty="0">
                          <a:effectLst/>
                          <a:latin typeface="Arial" panose="020B0604020202020204" pitchFamily="34" charset="0"/>
                        </a:rPr>
                        <a:t>Novohradsko</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488627229"/>
                  </a:ext>
                </a:extLst>
              </a:tr>
              <a:tr h="193369">
                <a:tc>
                  <a:txBody>
                    <a:bodyPr/>
                    <a:lstStyle/>
                    <a:p>
                      <a:pPr algn="l" fontAlgn="b"/>
                      <a:r>
                        <a:rPr lang="cs-CZ" sz="1100" b="0" i="0" u="none" strike="noStrike" dirty="0" err="1">
                          <a:effectLst/>
                          <a:latin typeface="Arial" panose="020B0604020202020204" pitchFamily="34" charset="0"/>
                        </a:rPr>
                        <a:t>Orlicko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81178353"/>
                  </a:ext>
                </a:extLst>
              </a:tr>
              <a:tr h="193369">
                <a:tc>
                  <a:txBody>
                    <a:bodyPr/>
                    <a:lstStyle/>
                    <a:p>
                      <a:pPr algn="l" fontAlgn="b"/>
                      <a:r>
                        <a:rPr lang="cs-CZ" sz="1100" b="0" i="0" u="none" strike="noStrike" dirty="0" err="1">
                          <a:effectLst/>
                          <a:latin typeface="Arial" panose="020B0604020202020204" pitchFamily="34" charset="0"/>
                        </a:rPr>
                        <a:t>Osovsko</a:t>
                      </a:r>
                      <a:r>
                        <a:rPr lang="cs-CZ" sz="1100" b="0" i="0" u="none" strike="noStrike" dirty="0">
                          <a:effectLst/>
                          <a:latin typeface="Arial" panose="020B0604020202020204" pitchFamily="34" charset="0"/>
                        </a:rPr>
                        <a:t> </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0717843"/>
                  </a:ext>
                </a:extLst>
              </a:tr>
              <a:tr h="193369">
                <a:tc>
                  <a:txBody>
                    <a:bodyPr/>
                    <a:lstStyle/>
                    <a:p>
                      <a:pPr algn="l" fontAlgn="b"/>
                      <a:r>
                        <a:rPr lang="cs-CZ" sz="1100" b="0" i="0" u="none" strike="noStrike" dirty="0" err="1">
                          <a:effectLst/>
                          <a:latin typeface="Arial" panose="020B0604020202020204" pitchFamily="34" charset="0"/>
                        </a:rPr>
                        <a:t>Plasko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721621956"/>
                  </a:ext>
                </a:extLst>
              </a:tr>
              <a:tr h="193369">
                <a:tc>
                  <a:txBody>
                    <a:bodyPr/>
                    <a:lstStyle/>
                    <a:p>
                      <a:pPr algn="l" fontAlgn="b"/>
                      <a:r>
                        <a:rPr lang="cs-CZ" sz="1100" b="0" i="0" u="none" strike="noStrike" dirty="0" err="1">
                          <a:effectLst/>
                          <a:latin typeface="Arial" panose="020B0604020202020204" pitchFamily="34" charset="0"/>
                        </a:rPr>
                        <a:t>Římovsko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437195104"/>
                  </a:ext>
                </a:extLst>
              </a:tr>
              <a:tr h="193369">
                <a:tc>
                  <a:txBody>
                    <a:bodyPr/>
                    <a:lstStyle/>
                    <a:p>
                      <a:pPr algn="l" fontAlgn="b"/>
                      <a:r>
                        <a:rPr lang="cs-CZ" sz="1100" b="0" i="0" u="none" strike="noStrike" dirty="0">
                          <a:effectLst/>
                          <a:latin typeface="Arial" panose="020B0604020202020204" pitchFamily="34" charset="0"/>
                        </a:rPr>
                        <a:t>Slatiňansko-</a:t>
                      </a:r>
                      <a:r>
                        <a:rPr lang="cs-CZ" sz="1100" b="0" i="0" u="none" strike="noStrike" dirty="0" err="1">
                          <a:effectLst/>
                          <a:latin typeface="Arial" panose="020B0604020202020204" pitchFamily="34" charset="0"/>
                        </a:rPr>
                        <a:t>Slavicko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3228059558"/>
                  </a:ext>
                </a:extLst>
              </a:tr>
              <a:tr h="193369">
                <a:tc>
                  <a:txBody>
                    <a:bodyPr/>
                    <a:lstStyle/>
                    <a:p>
                      <a:pPr algn="l" fontAlgn="b"/>
                      <a:r>
                        <a:rPr lang="cs-CZ" sz="1100" b="0" i="0" u="none" strike="noStrike" dirty="0">
                          <a:effectLst/>
                          <a:latin typeface="Arial" panose="020B0604020202020204" pitchFamily="34" charset="0"/>
                        </a:rPr>
                        <a:t>Území bojiště u Hradce Králové</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3375028082"/>
                  </a:ext>
                </a:extLst>
              </a:tr>
              <a:tr h="245884">
                <a:tc>
                  <a:txBody>
                    <a:bodyPr/>
                    <a:lstStyle/>
                    <a:p>
                      <a:pPr algn="l" fontAlgn="b"/>
                      <a:r>
                        <a:rPr lang="cs-CZ" sz="1100" b="0" i="0" u="none" strike="noStrike" dirty="0">
                          <a:effectLst/>
                          <a:latin typeface="Arial" panose="020B0604020202020204" pitchFamily="34" charset="0"/>
                        </a:rPr>
                        <a:t>Území bojiště u Přestanova, Chlumce a Varvažova - krajinná památková zóna</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B9BD5"/>
                    </a:solidFill>
                  </a:tcPr>
                </a:tc>
                <a:extLst>
                  <a:ext uri="{0D108BD9-81ED-4DB2-BD59-A6C34878D82A}">
                    <a16:rowId xmlns:a16="http://schemas.microsoft.com/office/drawing/2014/main" val="197038516"/>
                  </a:ext>
                </a:extLst>
              </a:tr>
              <a:tr h="193369">
                <a:tc>
                  <a:txBody>
                    <a:bodyPr/>
                    <a:lstStyle/>
                    <a:p>
                      <a:pPr algn="l" fontAlgn="b"/>
                      <a:r>
                        <a:rPr lang="cs-CZ" sz="1100" b="0" i="0" u="none" strike="noStrike" dirty="0" err="1">
                          <a:effectLst/>
                          <a:latin typeface="Arial" panose="020B0604020202020204" pitchFamily="34" charset="0"/>
                        </a:rPr>
                        <a:t>Valečsko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61267216"/>
                  </a:ext>
                </a:extLst>
              </a:tr>
              <a:tr h="193369">
                <a:tc>
                  <a:txBody>
                    <a:bodyPr/>
                    <a:lstStyle/>
                    <a:p>
                      <a:pPr algn="l" fontAlgn="b"/>
                      <a:r>
                        <a:rPr lang="cs-CZ" sz="1100" b="0" i="0" u="none" strike="noStrike" dirty="0" err="1">
                          <a:effectLst/>
                          <a:latin typeface="Arial" panose="020B0604020202020204" pitchFamily="34" charset="0"/>
                        </a:rPr>
                        <a:t>Zahrádecko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7947417"/>
                  </a:ext>
                </a:extLst>
              </a:tr>
              <a:tr h="193369">
                <a:tc>
                  <a:txBody>
                    <a:bodyPr/>
                    <a:lstStyle/>
                    <a:p>
                      <a:pPr algn="l" fontAlgn="b"/>
                      <a:r>
                        <a:rPr lang="cs-CZ" sz="1100" b="0" i="0" u="none" strike="noStrike" dirty="0" err="1">
                          <a:effectLst/>
                          <a:latin typeface="Arial" panose="020B0604020202020204" pitchFamily="34" charset="0"/>
                        </a:rPr>
                        <a:t>Žehušicko</a:t>
                      </a:r>
                      <a:r>
                        <a:rPr lang="cs-CZ" sz="1100" b="0" i="0" u="none" strike="noStrike" dirty="0">
                          <a:effectLst/>
                          <a:latin typeface="Arial" panose="020B0604020202020204" pitchFamily="34" charset="0"/>
                        </a:rPr>
                        <a:t> </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cs-CZ" sz="1100" b="0" i="0" u="none" strike="noStrike">
                          <a:effectLst/>
                          <a:latin typeface="Arial" panose="020B0604020202020204" pitchFamily="34" charset="0"/>
                        </a:rPr>
                        <a:t>1996</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234064734"/>
                  </a:ext>
                </a:extLst>
              </a:tr>
              <a:tr h="193369">
                <a:tc>
                  <a:txBody>
                    <a:bodyPr/>
                    <a:lstStyle/>
                    <a:p>
                      <a:pPr algn="l" fontAlgn="b"/>
                      <a:r>
                        <a:rPr lang="cs-CZ" sz="1100" b="0" i="0" u="none" strike="noStrike" dirty="0">
                          <a:effectLst/>
                          <a:latin typeface="Arial" panose="020B0604020202020204" pitchFamily="34" charset="0"/>
                        </a:rPr>
                        <a:t>Čimelicko-</a:t>
                      </a:r>
                      <a:r>
                        <a:rPr lang="cs-CZ" sz="1100" b="0" i="0" u="none" strike="noStrike" dirty="0" err="1">
                          <a:effectLst/>
                          <a:latin typeface="Arial" panose="020B0604020202020204" pitchFamily="34" charset="0"/>
                        </a:rPr>
                        <a:t>Rakovicko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cs-CZ" sz="1100" b="0" i="0" u="none" strike="noStrike">
                          <a:effectLst/>
                          <a:latin typeface="Arial" panose="020B0604020202020204" pitchFamily="34" charset="0"/>
                        </a:rPr>
                        <a:t>2002</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345259408"/>
                  </a:ext>
                </a:extLst>
              </a:tr>
              <a:tr h="193369">
                <a:tc>
                  <a:txBody>
                    <a:bodyPr/>
                    <a:lstStyle/>
                    <a:p>
                      <a:pPr algn="l" fontAlgn="b"/>
                      <a:r>
                        <a:rPr lang="cs-CZ" sz="1100" b="0" i="0" u="none" strike="noStrike" dirty="0">
                          <a:effectLst/>
                          <a:latin typeface="Arial" panose="020B0604020202020204" pitchFamily="34" charset="0"/>
                        </a:rPr>
                        <a:t>Vranovsko-</a:t>
                      </a:r>
                      <a:r>
                        <a:rPr lang="cs-CZ" sz="1100" b="0" i="0" u="none" strike="noStrike" dirty="0" err="1">
                          <a:effectLst/>
                          <a:latin typeface="Arial" panose="020B0604020202020204" pitchFamily="34" charset="0"/>
                        </a:rPr>
                        <a:t>Bítovsko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b"/>
                      <a:r>
                        <a:rPr lang="cs-CZ" sz="1100" b="0" i="0" u="none" strike="noStrike">
                          <a:effectLst/>
                          <a:latin typeface="Arial" panose="020B0604020202020204" pitchFamily="34" charset="0"/>
                        </a:rPr>
                        <a:t>2002</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2676708538"/>
                  </a:ext>
                </a:extLst>
              </a:tr>
              <a:tr h="193369">
                <a:tc>
                  <a:txBody>
                    <a:bodyPr/>
                    <a:lstStyle/>
                    <a:p>
                      <a:pPr algn="l" fontAlgn="b"/>
                      <a:r>
                        <a:rPr lang="cs-CZ" sz="1100" b="0" i="0" u="none" strike="noStrike" dirty="0" err="1">
                          <a:effectLst/>
                          <a:latin typeface="Arial" panose="020B0604020202020204" pitchFamily="34" charset="0"/>
                        </a:rPr>
                        <a:t>Bečovsko</a:t>
                      </a:r>
                      <a:endParaRPr lang="cs-CZ" sz="1100" b="0" i="0" u="none" strike="noStrike" dirty="0">
                        <a:effectLst/>
                        <a:latin typeface="Arial" panose="020B0604020202020204" pitchFamily="34" charset="0"/>
                      </a:endParaRP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a:effectLst/>
                          <a:latin typeface="Arial" panose="020B0604020202020204" pitchFamily="34" charset="0"/>
                        </a:rPr>
                        <a:t>2014</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524852751"/>
                  </a:ext>
                </a:extLst>
              </a:tr>
              <a:tr h="193369">
                <a:tc>
                  <a:txBody>
                    <a:bodyPr/>
                    <a:lstStyle/>
                    <a:p>
                      <a:pPr algn="l" fontAlgn="b"/>
                      <a:r>
                        <a:rPr lang="cs-CZ" sz="1100" b="0" i="0" u="none" strike="noStrike">
                          <a:effectLst/>
                          <a:latin typeface="Arial" panose="020B0604020202020204" pitchFamily="34" charset="0"/>
                        </a:rPr>
                        <a:t>Hornická kulturní krajina Abertamy - Horní Blatná - Boží Dar</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dirty="0">
                          <a:effectLst/>
                          <a:latin typeface="Arial" panose="020B0604020202020204" pitchFamily="34" charset="0"/>
                        </a:rPr>
                        <a:t>2014</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194256445"/>
                  </a:ext>
                </a:extLst>
              </a:tr>
              <a:tr h="193369">
                <a:tc>
                  <a:txBody>
                    <a:bodyPr/>
                    <a:lstStyle/>
                    <a:p>
                      <a:pPr algn="l" fontAlgn="b"/>
                      <a:r>
                        <a:rPr lang="cs-CZ" sz="1100" b="0" i="0" u="none" strike="noStrike">
                          <a:effectLst/>
                          <a:latin typeface="Arial" panose="020B0604020202020204" pitchFamily="34" charset="0"/>
                        </a:rPr>
                        <a:t>Hornická kulturní krajina Háj - Kovářská - Mědník - krajinná památková zóna</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dirty="0">
                          <a:effectLst/>
                          <a:latin typeface="Arial" panose="020B0604020202020204" pitchFamily="34" charset="0"/>
                        </a:rPr>
                        <a:t>2014</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876389539"/>
                  </a:ext>
                </a:extLst>
              </a:tr>
              <a:tr h="193369">
                <a:tc>
                  <a:txBody>
                    <a:bodyPr/>
                    <a:lstStyle/>
                    <a:p>
                      <a:pPr algn="l" fontAlgn="b"/>
                      <a:r>
                        <a:rPr lang="cs-CZ" sz="1100" b="0" i="0" u="none" strike="noStrike">
                          <a:effectLst/>
                          <a:latin typeface="Arial" panose="020B0604020202020204" pitchFamily="34" charset="0"/>
                        </a:rPr>
                        <a:t>Hornická kulturní krajina Jáchymov</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dirty="0">
                          <a:effectLst/>
                          <a:latin typeface="Arial" panose="020B0604020202020204" pitchFamily="34" charset="0"/>
                        </a:rPr>
                        <a:t>2014</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4234680246"/>
                  </a:ext>
                </a:extLst>
              </a:tr>
              <a:tr h="193369">
                <a:tc>
                  <a:txBody>
                    <a:bodyPr/>
                    <a:lstStyle/>
                    <a:p>
                      <a:pPr algn="l" fontAlgn="b"/>
                      <a:r>
                        <a:rPr lang="cs-CZ" sz="1100" b="0" i="0" u="none" strike="noStrike">
                          <a:effectLst/>
                          <a:latin typeface="Arial" panose="020B0604020202020204" pitchFamily="34" charset="0"/>
                        </a:rPr>
                        <a:t>Hornická kulturní krajina Krupka - krajinná památková zóna</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dirty="0">
                          <a:effectLst/>
                          <a:latin typeface="Arial" panose="020B0604020202020204" pitchFamily="34" charset="0"/>
                        </a:rPr>
                        <a:t>2014</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3812549094"/>
                  </a:ext>
                </a:extLst>
              </a:tr>
              <a:tr h="193369">
                <a:tc>
                  <a:txBody>
                    <a:bodyPr/>
                    <a:lstStyle/>
                    <a:p>
                      <a:pPr algn="l" fontAlgn="b"/>
                      <a:r>
                        <a:rPr lang="cs-CZ" sz="1100" b="0" i="0" u="none" strike="noStrike">
                          <a:effectLst/>
                          <a:latin typeface="Arial" panose="020B0604020202020204" pitchFamily="34" charset="0"/>
                        </a:rPr>
                        <a:t>Kladrubské Polabí</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dirty="0">
                          <a:effectLst/>
                          <a:latin typeface="Arial" panose="020B0604020202020204" pitchFamily="34" charset="0"/>
                        </a:rPr>
                        <a:t>2015</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480928495"/>
                  </a:ext>
                </a:extLst>
              </a:tr>
              <a:tr h="193369">
                <a:tc>
                  <a:txBody>
                    <a:bodyPr/>
                    <a:lstStyle/>
                    <a:p>
                      <a:pPr algn="l" fontAlgn="b"/>
                      <a:r>
                        <a:rPr lang="cs-CZ" sz="1100" b="0" i="0" u="none" strike="noStrike">
                          <a:effectLst/>
                          <a:latin typeface="Arial" panose="020B0604020202020204" pitchFamily="34" charset="0"/>
                        </a:rPr>
                        <a:t>Kladská</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dirty="0">
                          <a:effectLst/>
                          <a:latin typeface="Arial" panose="020B0604020202020204" pitchFamily="34" charset="0"/>
                        </a:rPr>
                        <a:t>2020</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854768939"/>
                  </a:ext>
                </a:extLst>
              </a:tr>
              <a:tr h="193369">
                <a:tc>
                  <a:txBody>
                    <a:bodyPr/>
                    <a:lstStyle/>
                    <a:p>
                      <a:pPr algn="l" fontAlgn="b"/>
                      <a:r>
                        <a:rPr lang="cs-CZ" sz="1100" b="0" i="0" u="none" strike="noStrike">
                          <a:effectLst/>
                          <a:latin typeface="Arial" panose="020B0604020202020204" pitchFamily="34" charset="0"/>
                        </a:rPr>
                        <a:t>Žatecká chmelařská krajina</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r" fontAlgn="b"/>
                      <a:r>
                        <a:rPr lang="cs-CZ" sz="1100" b="0" i="0" u="none" strike="noStrike" dirty="0">
                          <a:effectLst/>
                          <a:latin typeface="Arial" panose="020B0604020202020204" pitchFamily="34" charset="0"/>
                        </a:rPr>
                        <a:t>2021</a:t>
                      </a:r>
                    </a:p>
                  </a:txBody>
                  <a:tcPr marL="7770" marR="7770" marT="777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104966288"/>
                  </a:ext>
                </a:extLst>
              </a:tr>
              <a:tr h="193369">
                <a:tc>
                  <a:txBody>
                    <a:bodyPr/>
                    <a:lstStyle/>
                    <a:p>
                      <a:pPr algn="l" fontAlgn="b"/>
                      <a:endParaRPr lang="cs-CZ" sz="800" b="0" i="0" u="none" strike="noStrike">
                        <a:effectLst/>
                        <a:latin typeface="Arial" panose="020B0604020202020204" pitchFamily="34" charset="0"/>
                      </a:endParaRPr>
                    </a:p>
                  </a:txBody>
                  <a:tcPr marL="7770" marR="7770" marT="777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cs-CZ" sz="800" b="0" i="0" u="none" strike="noStrike">
                        <a:effectLst/>
                        <a:latin typeface="Arial" panose="020B0604020202020204" pitchFamily="34" charset="0"/>
                      </a:endParaRPr>
                    </a:p>
                  </a:txBody>
                  <a:tcPr marL="7770" marR="7770" marT="7770"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4483159"/>
                  </a:ext>
                </a:extLst>
              </a:tr>
              <a:tr h="193369">
                <a:tc>
                  <a:txBody>
                    <a:bodyPr/>
                    <a:lstStyle/>
                    <a:p>
                      <a:pPr algn="l" fontAlgn="b"/>
                      <a:r>
                        <a:rPr lang="cs-CZ" sz="800" b="1" i="0" u="none" strike="noStrike">
                          <a:effectLst/>
                          <a:latin typeface="Arial" panose="020B0604020202020204" pitchFamily="34" charset="0"/>
                        </a:rPr>
                        <a:t>Asociativní </a:t>
                      </a:r>
                    </a:p>
                  </a:txBody>
                  <a:tcPr marL="7770" marR="7770" marT="7770" marB="0" anchor="b">
                    <a:lnL>
                      <a:noFill/>
                    </a:lnL>
                    <a:lnR>
                      <a:noFill/>
                    </a:lnR>
                    <a:lnT>
                      <a:noFill/>
                    </a:lnT>
                    <a:lnB>
                      <a:noFill/>
                    </a:lnB>
                    <a:solidFill>
                      <a:srgbClr val="5B9BD5"/>
                    </a:solidFill>
                  </a:tcPr>
                </a:tc>
                <a:tc>
                  <a:txBody>
                    <a:bodyPr/>
                    <a:lstStyle/>
                    <a:p>
                      <a:pPr algn="l" fontAlgn="b"/>
                      <a:endParaRPr lang="cs-CZ" sz="800" b="0" i="0" u="none" strike="noStrike">
                        <a:effectLst/>
                        <a:latin typeface="Arial" panose="020B0604020202020204" pitchFamily="34" charset="0"/>
                      </a:endParaRPr>
                    </a:p>
                  </a:txBody>
                  <a:tcPr marL="7770" marR="7770" marT="7770" marB="0" anchor="b">
                    <a:lnL>
                      <a:noFill/>
                    </a:lnL>
                    <a:lnR>
                      <a:noFill/>
                    </a:lnR>
                    <a:lnT>
                      <a:noFill/>
                    </a:lnT>
                    <a:lnB>
                      <a:noFill/>
                    </a:lnB>
                  </a:tcPr>
                </a:tc>
                <a:extLst>
                  <a:ext uri="{0D108BD9-81ED-4DB2-BD59-A6C34878D82A}">
                    <a16:rowId xmlns:a16="http://schemas.microsoft.com/office/drawing/2014/main" val="27017006"/>
                  </a:ext>
                </a:extLst>
              </a:tr>
              <a:tr h="193369">
                <a:tc>
                  <a:txBody>
                    <a:bodyPr/>
                    <a:lstStyle/>
                    <a:p>
                      <a:pPr algn="l" fontAlgn="b"/>
                      <a:r>
                        <a:rPr lang="cs-CZ" sz="800" b="1" i="0" u="none" strike="noStrike">
                          <a:effectLst/>
                          <a:latin typeface="Arial" panose="020B0604020202020204" pitchFamily="34" charset="0"/>
                        </a:rPr>
                        <a:t>Komponovaná krajina </a:t>
                      </a:r>
                    </a:p>
                  </a:txBody>
                  <a:tcPr marL="7770" marR="7770" marT="7770" marB="0" anchor="b">
                    <a:lnL>
                      <a:noFill/>
                    </a:lnL>
                    <a:lnR>
                      <a:noFill/>
                    </a:lnR>
                    <a:lnT>
                      <a:noFill/>
                    </a:lnT>
                    <a:lnB>
                      <a:noFill/>
                    </a:lnB>
                    <a:solidFill>
                      <a:srgbClr val="FFC000"/>
                    </a:solidFill>
                  </a:tcPr>
                </a:tc>
                <a:tc>
                  <a:txBody>
                    <a:bodyPr/>
                    <a:lstStyle/>
                    <a:p>
                      <a:pPr algn="l" fontAlgn="b"/>
                      <a:endParaRPr lang="cs-CZ" sz="800" b="0" i="0" u="none" strike="noStrike">
                        <a:effectLst/>
                        <a:latin typeface="Arial" panose="020B0604020202020204" pitchFamily="34" charset="0"/>
                      </a:endParaRPr>
                    </a:p>
                  </a:txBody>
                  <a:tcPr marL="7770" marR="7770" marT="7770" marB="0" anchor="b">
                    <a:lnL>
                      <a:noFill/>
                    </a:lnL>
                    <a:lnR>
                      <a:noFill/>
                    </a:lnR>
                    <a:lnT>
                      <a:noFill/>
                    </a:lnT>
                    <a:lnB>
                      <a:noFill/>
                    </a:lnB>
                  </a:tcPr>
                </a:tc>
                <a:extLst>
                  <a:ext uri="{0D108BD9-81ED-4DB2-BD59-A6C34878D82A}">
                    <a16:rowId xmlns:a16="http://schemas.microsoft.com/office/drawing/2014/main" val="2585962762"/>
                  </a:ext>
                </a:extLst>
              </a:tr>
              <a:tr h="193369">
                <a:tc>
                  <a:txBody>
                    <a:bodyPr/>
                    <a:lstStyle/>
                    <a:p>
                      <a:pPr algn="l" fontAlgn="b"/>
                      <a:r>
                        <a:rPr lang="cs-CZ" sz="800" b="1" i="0" u="none" strike="noStrike">
                          <a:effectLst/>
                          <a:latin typeface="Arial" panose="020B0604020202020204" pitchFamily="34" charset="0"/>
                        </a:rPr>
                        <a:t>Organicky vyvinutá</a:t>
                      </a:r>
                    </a:p>
                  </a:txBody>
                  <a:tcPr marL="7770" marR="7770" marT="7770" marB="0" anchor="b">
                    <a:lnL>
                      <a:noFill/>
                    </a:lnL>
                    <a:lnR>
                      <a:noFill/>
                    </a:lnR>
                    <a:lnT>
                      <a:noFill/>
                    </a:lnT>
                    <a:lnB>
                      <a:noFill/>
                    </a:lnB>
                    <a:solidFill>
                      <a:srgbClr val="70AD47"/>
                    </a:solidFill>
                  </a:tcPr>
                </a:tc>
                <a:tc>
                  <a:txBody>
                    <a:bodyPr/>
                    <a:lstStyle/>
                    <a:p>
                      <a:pPr algn="l" fontAlgn="b"/>
                      <a:endParaRPr lang="cs-CZ" sz="800" b="0" i="0" u="none" strike="noStrike" dirty="0">
                        <a:effectLst/>
                        <a:latin typeface="Arial" panose="020B0604020202020204" pitchFamily="34" charset="0"/>
                      </a:endParaRPr>
                    </a:p>
                  </a:txBody>
                  <a:tcPr marL="7770" marR="7770" marT="7770" marB="0" anchor="b">
                    <a:lnL>
                      <a:noFill/>
                    </a:lnL>
                    <a:lnR>
                      <a:noFill/>
                    </a:lnR>
                    <a:lnT>
                      <a:noFill/>
                    </a:lnT>
                    <a:lnB>
                      <a:noFill/>
                    </a:lnB>
                  </a:tcPr>
                </a:tc>
                <a:extLst>
                  <a:ext uri="{0D108BD9-81ED-4DB2-BD59-A6C34878D82A}">
                    <a16:rowId xmlns:a16="http://schemas.microsoft.com/office/drawing/2014/main" val="1103602607"/>
                  </a:ext>
                </a:extLst>
              </a:tr>
            </a:tbl>
          </a:graphicData>
        </a:graphic>
      </p:graphicFrame>
    </p:spTree>
    <p:extLst>
      <p:ext uri="{BB962C8B-B14F-4D97-AF65-F5344CB8AC3E}">
        <p14:creationId xmlns:p14="http://schemas.microsoft.com/office/powerpoint/2010/main" val="37900105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59966" y="0"/>
            <a:ext cx="5424068" cy="6858000"/>
          </a:xfrm>
          <a:prstGeom prst="rect">
            <a:avLst/>
          </a:prstGeom>
        </p:spPr>
      </p:pic>
    </p:spTree>
    <p:extLst>
      <p:ext uri="{BB962C8B-B14F-4D97-AF65-F5344CB8AC3E}">
        <p14:creationId xmlns:p14="http://schemas.microsoft.com/office/powerpoint/2010/main" val="105635633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40081" y="0"/>
            <a:ext cx="5341327" cy="6858000"/>
          </a:xfrm>
          <a:prstGeom prst="rect">
            <a:avLst/>
          </a:prstGeom>
        </p:spPr>
      </p:pic>
    </p:spTree>
    <p:extLst>
      <p:ext uri="{BB962C8B-B14F-4D97-AF65-F5344CB8AC3E}">
        <p14:creationId xmlns:p14="http://schemas.microsoft.com/office/powerpoint/2010/main" val="27236100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6118407" cy="5674407"/>
          </a:xfrm>
          <a:prstGeom prst="rect">
            <a:avLst/>
          </a:prstGeom>
        </p:spPr>
      </p:pic>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3625" y="2533650"/>
            <a:ext cx="3000375" cy="4324350"/>
          </a:xfrm>
          <a:prstGeom prst="rect">
            <a:avLst/>
          </a:prstGeom>
        </p:spPr>
      </p:pic>
    </p:spTree>
    <p:extLst>
      <p:ext uri="{BB962C8B-B14F-4D97-AF65-F5344CB8AC3E}">
        <p14:creationId xmlns:p14="http://schemas.microsoft.com/office/powerpoint/2010/main" val="42655346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ástupný symbol pro text 6"/>
          <p:cNvSpPr>
            <a:spLocks noGrp="1"/>
          </p:cNvSpPr>
          <p:nvPr>
            <p:ph type="body" sz="quarter" idx="12"/>
          </p:nvPr>
        </p:nvSpPr>
        <p:spPr/>
        <p:txBody>
          <a:bodyPr>
            <a:normAutofit fontScale="85000" lnSpcReduction="20000"/>
          </a:bodyPr>
          <a:lstStyle/>
          <a:p>
            <a:r>
              <a:rPr lang="cs-CZ" dirty="0"/>
              <a:t>Ing. Lenka Křesadlová Ph.D.</a:t>
            </a:r>
          </a:p>
        </p:txBody>
      </p:sp>
      <p:sp>
        <p:nvSpPr>
          <p:cNvPr id="8" name="Zástupný symbol pro text 7"/>
          <p:cNvSpPr>
            <a:spLocks noGrp="1"/>
          </p:cNvSpPr>
          <p:nvPr>
            <p:ph type="body" sz="quarter" idx="13"/>
          </p:nvPr>
        </p:nvSpPr>
        <p:spPr/>
        <p:txBody>
          <a:bodyPr/>
          <a:lstStyle/>
          <a:p>
            <a:r>
              <a:rPr lang="cs-CZ" dirty="0"/>
              <a:t>NPÚ ÚOP v Kroměříži</a:t>
            </a:r>
          </a:p>
        </p:txBody>
      </p:sp>
      <p:sp>
        <p:nvSpPr>
          <p:cNvPr id="5" name="Nadpis 1"/>
          <p:cNvSpPr txBox="1">
            <a:spLocks/>
          </p:cNvSpPr>
          <p:nvPr/>
        </p:nvSpPr>
        <p:spPr>
          <a:xfrm>
            <a:off x="457200" y="1305467"/>
            <a:ext cx="8229600" cy="115699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000" b="0" i="0" u="none" strike="noStrike" kern="1200" cap="none" spc="0" normalizeH="0" baseline="0" noProof="0" dirty="0" smtClean="0">
                <a:ln>
                  <a:noFill/>
                </a:ln>
                <a:solidFill>
                  <a:prstClr val="black"/>
                </a:solidFill>
                <a:effectLst/>
                <a:uLnTx/>
                <a:uFillTx/>
                <a:latin typeface="Calibri"/>
                <a:ea typeface="+mj-ea"/>
                <a:cs typeface="+mj-cs"/>
              </a:rPr>
              <a:t>Děkuji </a:t>
            </a:r>
            <a:r>
              <a:rPr kumimoji="0" lang="cs-CZ" sz="4000" b="0" i="0" u="none" strike="noStrike" kern="1200" cap="none" spc="0" normalizeH="0" baseline="0" noProof="0" dirty="0">
                <a:ln>
                  <a:noFill/>
                </a:ln>
                <a:solidFill>
                  <a:prstClr val="black"/>
                </a:solidFill>
                <a:effectLst/>
                <a:uLnTx/>
                <a:uFillTx/>
                <a:latin typeface="Calibri"/>
                <a:ea typeface="+mj-ea"/>
                <a:cs typeface="+mj-cs"/>
              </a:rPr>
              <a:t>Vám za pozornost</a:t>
            </a:r>
          </a:p>
        </p:txBody>
      </p:sp>
      <p:pic>
        <p:nvPicPr>
          <p:cNvPr id="6" name="Obrázek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89235" y="2674811"/>
            <a:ext cx="5554766" cy="4166074"/>
          </a:xfrm>
          <a:prstGeom prst="rect">
            <a:avLst/>
          </a:prstGeom>
        </p:spPr>
      </p:pic>
    </p:spTree>
    <p:extLst>
      <p:ext uri="{BB962C8B-B14F-4D97-AF65-F5344CB8AC3E}">
        <p14:creationId xmlns:p14="http://schemas.microsoft.com/office/powerpoint/2010/main" val="5750108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78364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98163" y="706386"/>
            <a:ext cx="7415939" cy="646331"/>
          </a:xfrm>
          <a:prstGeom prst="rect">
            <a:avLst/>
          </a:prstGeom>
        </p:spPr>
        <p:txBody>
          <a:bodyPr wrap="square">
            <a:spAutoFit/>
          </a:bodyPr>
          <a:lstStyle/>
          <a:p>
            <a:r>
              <a:rPr lang="cs-CZ" dirty="0" smtClean="0">
                <a:solidFill>
                  <a:srgbClr val="000000"/>
                </a:solidFill>
                <a:latin typeface="Calibri" panose="020F0502020204030204" pitchFamily="34" charset="0"/>
                <a:ea typeface="Calibri" panose="020F0502020204030204" pitchFamily="34" charset="0"/>
                <a:cs typeface="Roboto"/>
              </a:rPr>
              <a:t>Ve </a:t>
            </a:r>
            <a:r>
              <a:rPr lang="cs-CZ" dirty="0">
                <a:solidFill>
                  <a:srgbClr val="000000"/>
                </a:solidFill>
                <a:latin typeface="Calibri" panose="020F0502020204030204" pitchFamily="34" charset="0"/>
                <a:ea typeface="Calibri" panose="020F0502020204030204" pitchFamily="34" charset="0"/>
                <a:cs typeface="Roboto"/>
              </a:rPr>
              <a:t>chvíli, kdy individuální odpovědnost selhává, nastupuje v organizovaných společenstvích institut </a:t>
            </a:r>
            <a:r>
              <a:rPr lang="cs-CZ" b="1" dirty="0">
                <a:solidFill>
                  <a:srgbClr val="000000"/>
                </a:solidFill>
                <a:latin typeface="Calibri" panose="020F0502020204030204" pitchFamily="34" charset="0"/>
                <a:ea typeface="Calibri" panose="020F0502020204030204" pitchFamily="34" charset="0"/>
                <a:cs typeface="Roboto"/>
              </a:rPr>
              <a:t>veřejného </a:t>
            </a:r>
            <a:r>
              <a:rPr lang="cs-CZ" b="1" dirty="0" smtClean="0">
                <a:solidFill>
                  <a:srgbClr val="000000"/>
                </a:solidFill>
                <a:latin typeface="Calibri" panose="020F0502020204030204" pitchFamily="34" charset="0"/>
                <a:ea typeface="Calibri" panose="020F0502020204030204" pitchFamily="34" charset="0"/>
                <a:cs typeface="Roboto"/>
              </a:rPr>
              <a:t>zájmu </a:t>
            </a:r>
            <a:r>
              <a:rPr lang="cs-CZ" dirty="0" smtClean="0">
                <a:solidFill>
                  <a:srgbClr val="000000"/>
                </a:solidFill>
                <a:latin typeface="Calibri" panose="020F0502020204030204" pitchFamily="34" charset="0"/>
                <a:ea typeface="Calibri" panose="020F0502020204030204" pitchFamily="34" charset="0"/>
                <a:cs typeface="Roboto"/>
              </a:rPr>
              <a:t>vymáhaný prostřednictvím zákona: </a:t>
            </a:r>
          </a:p>
        </p:txBody>
      </p:sp>
      <p:sp>
        <p:nvSpPr>
          <p:cNvPr id="5" name="Obdélník 4"/>
          <p:cNvSpPr/>
          <p:nvPr/>
        </p:nvSpPr>
        <p:spPr>
          <a:xfrm>
            <a:off x="798163" y="1589513"/>
            <a:ext cx="7183609" cy="1477328"/>
          </a:xfrm>
          <a:prstGeom prst="rect">
            <a:avLst/>
          </a:prstGeom>
        </p:spPr>
        <p:txBody>
          <a:bodyPr wrap="square">
            <a:spAutoFit/>
          </a:bodyPr>
          <a:lstStyle/>
          <a:p>
            <a:r>
              <a:rPr lang="cs-CZ" b="1" dirty="0">
                <a:latin typeface="Calibri" panose="020F0502020204030204" pitchFamily="34" charset="0"/>
                <a:ea typeface="Calibri" panose="020F0502020204030204" pitchFamily="34" charset="0"/>
                <a:cs typeface="Times New Roman" panose="02020603050405020304" pitchFamily="18" charset="0"/>
              </a:rPr>
              <a:t>zákon č. 20/1987 </a:t>
            </a:r>
            <a:r>
              <a:rPr lang="cs-CZ" b="1" dirty="0" smtClean="0">
                <a:latin typeface="Calibri" panose="020F0502020204030204" pitchFamily="34" charset="0"/>
                <a:ea typeface="Calibri" panose="020F0502020204030204" pitchFamily="34" charset="0"/>
                <a:cs typeface="Times New Roman" panose="02020603050405020304" pitchFamily="18" charset="0"/>
              </a:rPr>
              <a:t>Sb. o</a:t>
            </a:r>
            <a:r>
              <a:rPr lang="cs-CZ" b="1" dirty="0">
                <a:latin typeface="Calibri" panose="020F0502020204030204" pitchFamily="34" charset="0"/>
                <a:ea typeface="Calibri" panose="020F0502020204030204" pitchFamily="34" charset="0"/>
                <a:cs typeface="Times New Roman" panose="02020603050405020304" pitchFamily="18" charset="0"/>
              </a:rPr>
              <a:t> státní památkové </a:t>
            </a:r>
            <a:r>
              <a:rPr lang="cs-CZ" b="1" dirty="0" smtClean="0">
                <a:latin typeface="Calibri" panose="020F0502020204030204" pitchFamily="34" charset="0"/>
                <a:ea typeface="Calibri" panose="020F0502020204030204" pitchFamily="34" charset="0"/>
                <a:cs typeface="Times New Roman" panose="02020603050405020304" pitchFamily="18" charset="0"/>
              </a:rPr>
              <a:t>péči</a:t>
            </a:r>
          </a:p>
          <a:p>
            <a:endParaRPr lang="cs-CZ" b="1" dirty="0">
              <a:latin typeface="Calibri" panose="020F0502020204030204" pitchFamily="34" charset="0"/>
              <a:ea typeface="Calibri" panose="020F0502020204030204" pitchFamily="34" charset="0"/>
              <a:cs typeface="Times New Roman" panose="02020603050405020304" pitchFamily="18" charset="0"/>
            </a:endParaRPr>
          </a:p>
          <a:p>
            <a:r>
              <a:rPr lang="cs-CZ" b="1" dirty="0" smtClean="0">
                <a:latin typeface="Calibri" panose="020F0502020204030204" pitchFamily="34" charset="0"/>
                <a:ea typeface="Calibri" panose="020F0502020204030204" pitchFamily="34" charset="0"/>
                <a:cs typeface="Times New Roman" panose="02020603050405020304" pitchFamily="18" charset="0"/>
              </a:rPr>
              <a:t>zákon </a:t>
            </a:r>
            <a:r>
              <a:rPr lang="cs-CZ" b="1" dirty="0">
                <a:latin typeface="Calibri" panose="020F0502020204030204" pitchFamily="34" charset="0"/>
                <a:ea typeface="Calibri" panose="020F0502020204030204" pitchFamily="34" charset="0"/>
                <a:cs typeface="Times New Roman" panose="02020603050405020304" pitchFamily="18" charset="0"/>
              </a:rPr>
              <a:t>č. 114/1992 Sb</a:t>
            </a:r>
            <a:r>
              <a:rPr lang="cs-CZ" b="1" dirty="0" smtClean="0">
                <a:latin typeface="Calibri" panose="020F0502020204030204" pitchFamily="34" charset="0"/>
                <a:ea typeface="Calibri" panose="020F0502020204030204" pitchFamily="34" charset="0"/>
                <a:cs typeface="Times New Roman" panose="02020603050405020304" pitchFamily="18" charset="0"/>
              </a:rPr>
              <a:t>. </a:t>
            </a:r>
            <a:r>
              <a:rPr lang="cs-CZ" b="1" dirty="0">
                <a:latin typeface="Calibri" panose="020F0502020204030204" pitchFamily="34" charset="0"/>
                <a:ea typeface="Calibri" panose="020F0502020204030204" pitchFamily="34" charset="0"/>
                <a:cs typeface="Times New Roman" panose="02020603050405020304" pitchFamily="18" charset="0"/>
              </a:rPr>
              <a:t>o ochraně přírody a </a:t>
            </a:r>
            <a:r>
              <a:rPr lang="cs-CZ" b="1" dirty="0" smtClean="0">
                <a:latin typeface="Calibri" panose="020F0502020204030204" pitchFamily="34" charset="0"/>
                <a:ea typeface="Calibri" panose="020F0502020204030204" pitchFamily="34" charset="0"/>
                <a:cs typeface="Times New Roman" panose="02020603050405020304" pitchFamily="18" charset="0"/>
              </a:rPr>
              <a:t>krajiny</a:t>
            </a:r>
          </a:p>
          <a:p>
            <a:endParaRPr lang="cs-CZ" b="1" dirty="0">
              <a:latin typeface="Calibri" panose="020F0502020204030204" pitchFamily="34" charset="0"/>
              <a:ea typeface="Calibri" panose="020F0502020204030204" pitchFamily="34" charset="0"/>
              <a:cs typeface="Times New Roman" panose="02020603050405020304" pitchFamily="18" charset="0"/>
            </a:endParaRPr>
          </a:p>
          <a:p>
            <a:r>
              <a:rPr lang="cs-CZ" b="1" dirty="0">
                <a:latin typeface="Calibri" panose="020F0502020204030204" pitchFamily="34" charset="0"/>
                <a:ea typeface="Calibri" panose="020F0502020204030204" pitchFamily="34" charset="0"/>
                <a:cs typeface="Times New Roman" panose="02020603050405020304" pitchFamily="18" charset="0"/>
              </a:rPr>
              <a:t>zákon č. 183/2006 Sb</a:t>
            </a:r>
            <a:r>
              <a:rPr lang="cs-CZ" b="1" dirty="0" smtClean="0">
                <a:latin typeface="Calibri" panose="020F0502020204030204" pitchFamily="34" charset="0"/>
                <a:ea typeface="Calibri" panose="020F0502020204030204" pitchFamily="34" charset="0"/>
                <a:cs typeface="Times New Roman" panose="02020603050405020304" pitchFamily="18" charset="0"/>
              </a:rPr>
              <a:t>. </a:t>
            </a:r>
            <a:r>
              <a:rPr lang="cs-CZ" b="1" dirty="0">
                <a:latin typeface="Calibri" panose="020F0502020204030204" pitchFamily="34" charset="0"/>
                <a:ea typeface="Calibri" panose="020F0502020204030204" pitchFamily="34" charset="0"/>
                <a:cs typeface="Times New Roman" panose="02020603050405020304" pitchFamily="18" charset="0"/>
              </a:rPr>
              <a:t>o územním plánování a stavebním </a:t>
            </a:r>
            <a:r>
              <a:rPr lang="cs-CZ" b="1" dirty="0" smtClean="0">
                <a:latin typeface="Calibri" panose="020F0502020204030204" pitchFamily="34" charset="0"/>
                <a:ea typeface="Calibri" panose="020F0502020204030204" pitchFamily="34" charset="0"/>
                <a:cs typeface="Times New Roman" panose="02020603050405020304" pitchFamily="18" charset="0"/>
              </a:rPr>
              <a:t>řádu </a:t>
            </a:r>
            <a:endParaRPr lang="cs-CZ"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ázek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00714" y="3367041"/>
            <a:ext cx="7183610" cy="3281586"/>
          </a:xfrm>
          <a:prstGeom prst="rect">
            <a:avLst/>
          </a:prstGeom>
        </p:spPr>
      </p:pic>
    </p:spTree>
    <p:extLst>
      <p:ext uri="{BB962C8B-B14F-4D97-AF65-F5344CB8AC3E}">
        <p14:creationId xmlns:p14="http://schemas.microsoft.com/office/powerpoint/2010/main" val="14919889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615297" y="677436"/>
            <a:ext cx="7930497" cy="3693319"/>
          </a:xfrm>
          <a:prstGeom prst="rect">
            <a:avLst/>
          </a:prstGeom>
          <a:noFill/>
        </p:spPr>
        <p:txBody>
          <a:bodyPr wrap="square" rtlCol="0">
            <a:spAutoFit/>
          </a:bodyPr>
          <a:lstStyle/>
          <a:p>
            <a:r>
              <a:rPr lang="cs-CZ" b="1" dirty="0">
                <a:latin typeface="Calibri" panose="020F0502020204030204" pitchFamily="34" charset="0"/>
                <a:ea typeface="Calibri" panose="020F0502020204030204" pitchFamily="34" charset="0"/>
                <a:cs typeface="Times New Roman" panose="02020603050405020304" pitchFamily="18" charset="0"/>
              </a:rPr>
              <a:t>zákon č. 20/1987 Sb. o státní památkové péči</a:t>
            </a:r>
          </a:p>
          <a:p>
            <a:endParaRPr lang="cs-CZ" dirty="0"/>
          </a:p>
          <a:p>
            <a:pPr algn="just"/>
            <a:r>
              <a:rPr lang="cs-CZ" dirty="0" smtClean="0"/>
              <a:t>Kulturní krajina, ve které zůstaly zachovány výrazné stopy činnosti člověka, splňuje definici památky, jak ji předkládá zákon o</a:t>
            </a:r>
            <a:r>
              <a:rPr lang="cs-CZ" dirty="0"/>
              <a:t> státní památkové </a:t>
            </a:r>
            <a:r>
              <a:rPr lang="cs-CZ" dirty="0" smtClean="0"/>
              <a:t>péči.</a:t>
            </a:r>
          </a:p>
          <a:p>
            <a:pPr algn="just"/>
            <a:r>
              <a:rPr lang="cs-CZ" dirty="0" smtClean="0"/>
              <a:t> </a:t>
            </a:r>
          </a:p>
          <a:p>
            <a:pPr algn="just"/>
            <a:r>
              <a:rPr lang="cs-CZ" dirty="0" smtClean="0"/>
              <a:t>„Památkou </a:t>
            </a:r>
            <a:r>
              <a:rPr lang="cs-CZ" dirty="0"/>
              <a:t>je kulturní statek, který je dokladem historického vývoje společnosti, jejího umění, techniky, vědy a jiných oborů lidské práce a života, </a:t>
            </a:r>
            <a:r>
              <a:rPr lang="cs-CZ" dirty="0" smtClean="0"/>
              <a:t>nebo dochované </a:t>
            </a:r>
            <a:r>
              <a:rPr lang="cs-CZ" dirty="0"/>
              <a:t>historické prostředí sídlištních celků a architektonických souborů, anebo věc, která má vztah k význačným osobám a událostem dějin a kultury</a:t>
            </a:r>
            <a:r>
              <a:rPr lang="cs-CZ" dirty="0" smtClean="0"/>
              <a:t>.“</a:t>
            </a:r>
          </a:p>
          <a:p>
            <a:pPr algn="just"/>
            <a:endParaRPr lang="cs-CZ" dirty="0"/>
          </a:p>
          <a:p>
            <a:pPr algn="just"/>
            <a:r>
              <a:rPr lang="cs-CZ" dirty="0">
                <a:solidFill>
                  <a:srgbClr val="000000"/>
                </a:solidFill>
                <a:latin typeface="Calibri" panose="020F0502020204030204" pitchFamily="34" charset="0"/>
                <a:ea typeface="Calibri" panose="020F0502020204030204" pitchFamily="34" charset="0"/>
                <a:cs typeface="Roboto"/>
              </a:rPr>
              <a:t>„Stát chrání kulturní památky jako nedílnou součást kulturního dědictví lidu, svědectví jeho dějin, významného činitele životního prostředí a nenahraditelné bohatství státu</a:t>
            </a:r>
            <a:r>
              <a:rPr lang="cs-CZ" dirty="0" smtClean="0">
                <a:solidFill>
                  <a:srgbClr val="000000"/>
                </a:solidFill>
                <a:latin typeface="Calibri" panose="020F0502020204030204" pitchFamily="34" charset="0"/>
                <a:ea typeface="Calibri" panose="020F0502020204030204" pitchFamily="34" charset="0"/>
                <a:cs typeface="Roboto"/>
              </a:rPr>
              <a:t>.“</a:t>
            </a:r>
            <a:endParaRPr lang="cs-CZ" dirty="0"/>
          </a:p>
        </p:txBody>
      </p:sp>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296" y="4718025"/>
            <a:ext cx="2717563" cy="1793158"/>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2084" y="4718026"/>
            <a:ext cx="2470741" cy="1793154"/>
          </a:xfrm>
          <a:prstGeom prst="rect">
            <a:avLst/>
          </a:prstGeom>
        </p:spPr>
      </p:pic>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2050" y="4707871"/>
            <a:ext cx="2447422" cy="1803309"/>
          </a:xfrm>
          <a:prstGeom prst="rect">
            <a:avLst/>
          </a:prstGeom>
        </p:spPr>
      </p:pic>
    </p:spTree>
    <p:extLst>
      <p:ext uri="{BB962C8B-B14F-4D97-AF65-F5344CB8AC3E}">
        <p14:creationId xmlns:p14="http://schemas.microsoft.com/office/powerpoint/2010/main" val="41700936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49480" y="337005"/>
            <a:ext cx="7879223" cy="6050054"/>
          </a:xfrm>
          <a:prstGeom prst="rect">
            <a:avLst/>
          </a:prstGeom>
        </p:spPr>
        <p:txBody>
          <a:bodyPr wrap="square">
            <a:spAutoFit/>
          </a:bodyPr>
          <a:lstStyle/>
          <a:p>
            <a:pPr>
              <a:lnSpc>
                <a:spcPct val="107000"/>
              </a:lnSpc>
              <a:spcAft>
                <a:spcPts val="800"/>
              </a:spcAft>
            </a:pPr>
            <a:r>
              <a:rPr lang="cs-CZ" sz="2000" i="1" dirty="0" smtClean="0">
                <a:solidFill>
                  <a:srgbClr val="000000"/>
                </a:solidFill>
                <a:latin typeface="Calibri" panose="020F0502020204030204" pitchFamily="34" charset="0"/>
                <a:ea typeface="Calibri" panose="020F0502020204030204" pitchFamily="34" charset="0"/>
                <a:cs typeface="Roboto"/>
              </a:rPr>
              <a:t>Možné formy ochrany:</a:t>
            </a:r>
          </a:p>
          <a:p>
            <a:pPr algn="just">
              <a:lnSpc>
                <a:spcPct val="107000"/>
              </a:lnSpc>
              <a:spcAft>
                <a:spcPts val="800"/>
              </a:spcAft>
            </a:pPr>
            <a:endParaRPr lang="cs-CZ" sz="800" b="1" i="1" dirty="0" smtClean="0">
              <a:solidFill>
                <a:srgbClr val="000000"/>
              </a:solidFill>
              <a:latin typeface="Calibri" panose="020F0502020204030204" pitchFamily="34" charset="0"/>
              <a:ea typeface="Calibri" panose="020F0502020204030204" pitchFamily="34" charset="0"/>
              <a:cs typeface="Roboto"/>
            </a:endParaRPr>
          </a:p>
          <a:p>
            <a:pPr algn="just">
              <a:lnSpc>
                <a:spcPct val="107000"/>
              </a:lnSpc>
              <a:spcAft>
                <a:spcPts val="800"/>
              </a:spcAft>
            </a:pPr>
            <a:r>
              <a:rPr lang="cs-CZ" b="1" i="1" dirty="0" smtClean="0">
                <a:solidFill>
                  <a:srgbClr val="000000"/>
                </a:solidFill>
                <a:latin typeface="Calibri" panose="020F0502020204030204" pitchFamily="34" charset="0"/>
                <a:ea typeface="Calibri" panose="020F0502020204030204" pitchFamily="34" charset="0"/>
                <a:cs typeface="Roboto"/>
              </a:rPr>
              <a:t>Krajinná </a:t>
            </a:r>
            <a:r>
              <a:rPr lang="cs-CZ" b="1" i="1" dirty="0">
                <a:solidFill>
                  <a:srgbClr val="000000"/>
                </a:solidFill>
                <a:latin typeface="Calibri" panose="020F0502020204030204" pitchFamily="34" charset="0"/>
                <a:ea typeface="Calibri" panose="020F0502020204030204" pitchFamily="34" charset="0"/>
                <a:cs typeface="Roboto"/>
              </a:rPr>
              <a:t>památková zóna </a:t>
            </a:r>
            <a:r>
              <a:rPr lang="cs-CZ" i="1" dirty="0">
                <a:solidFill>
                  <a:srgbClr val="000000"/>
                </a:solidFill>
                <a:latin typeface="Calibri" panose="020F0502020204030204" pitchFamily="34" charset="0"/>
                <a:ea typeface="Calibri" panose="020F0502020204030204" pitchFamily="34" charset="0"/>
                <a:cs typeface="Roboto"/>
              </a:rPr>
              <a:t>(KPZ) </a:t>
            </a:r>
            <a:r>
              <a:rPr lang="cs-CZ" i="1" dirty="0" smtClean="0">
                <a:solidFill>
                  <a:srgbClr val="000000"/>
                </a:solidFill>
                <a:latin typeface="Calibri" panose="020F0502020204030204" pitchFamily="34" charset="0"/>
                <a:ea typeface="Calibri" panose="020F0502020204030204" pitchFamily="34" charset="0"/>
                <a:cs typeface="Roboto"/>
              </a:rPr>
              <a:t>- </a:t>
            </a:r>
            <a:r>
              <a:rPr lang="cs-CZ" dirty="0" smtClean="0">
                <a:solidFill>
                  <a:srgbClr val="000000"/>
                </a:solidFill>
                <a:latin typeface="Calibri" panose="020F0502020204030204" pitchFamily="34" charset="0"/>
                <a:ea typeface="Calibri" panose="020F0502020204030204" pitchFamily="34" charset="0"/>
                <a:cs typeface="Roboto"/>
              </a:rPr>
              <a:t>§ </a:t>
            </a:r>
            <a:r>
              <a:rPr lang="cs-CZ" dirty="0">
                <a:solidFill>
                  <a:srgbClr val="000000"/>
                </a:solidFill>
                <a:latin typeface="Calibri" panose="020F0502020204030204" pitchFamily="34" charset="0"/>
                <a:ea typeface="Calibri" panose="020F0502020204030204" pitchFamily="34" charset="0"/>
                <a:cs typeface="Roboto"/>
              </a:rPr>
              <a:t>6, odst. 1 památkového zákona: „Území sídelního útvaru nebo jeho části s menším podílem kulturních památek, historické prostředí nebo část krajinného celku, které vykazují významné kulturní hodnoty, může Minister­stvo kultury po projednání s krajským úřadem prohlásit opatřením obecné povahy za památkovou zónu a určit podmínky její ochrany</a:t>
            </a:r>
            <a:r>
              <a:rPr lang="cs-CZ" dirty="0" smtClean="0">
                <a:solidFill>
                  <a:srgbClr val="000000"/>
                </a:solidFill>
                <a:latin typeface="Calibri" panose="020F0502020204030204" pitchFamily="34" charset="0"/>
                <a:ea typeface="Calibri" panose="020F0502020204030204" pitchFamily="34" charset="0"/>
                <a:cs typeface="Roboto"/>
              </a:rPr>
              <a:t>.“</a:t>
            </a:r>
          </a:p>
          <a:p>
            <a:pPr>
              <a:lnSpc>
                <a:spcPct val="107000"/>
              </a:lnSpc>
              <a:spcAft>
                <a:spcPts val="800"/>
              </a:spcAft>
            </a:pPr>
            <a:r>
              <a:rPr lang="cs-CZ" dirty="0" smtClean="0">
                <a:solidFill>
                  <a:srgbClr val="000000"/>
                </a:solidFill>
                <a:latin typeface="Calibri" panose="020F0502020204030204" pitchFamily="34" charset="0"/>
                <a:ea typeface="Calibri" panose="020F0502020204030204" pitchFamily="34" charset="0"/>
                <a:cs typeface="Roboto"/>
              </a:rPr>
              <a:t>Nejkomplexnější způsob ochrany </a:t>
            </a:r>
          </a:p>
          <a:p>
            <a:pPr>
              <a:lnSpc>
                <a:spcPct val="107000"/>
              </a:lnSpc>
              <a:spcAft>
                <a:spcPts val="800"/>
              </a:spcAft>
            </a:pPr>
            <a:endParaRPr lang="cs-CZ" sz="800" b="1" i="1" dirty="0" smtClean="0"/>
          </a:p>
          <a:p>
            <a:pPr algn="just">
              <a:lnSpc>
                <a:spcPct val="107000"/>
              </a:lnSpc>
              <a:spcAft>
                <a:spcPts val="800"/>
              </a:spcAft>
            </a:pPr>
            <a:r>
              <a:rPr lang="cs-CZ" b="1" i="1" dirty="0" smtClean="0"/>
              <a:t>Ochranné pásmo </a:t>
            </a:r>
            <a:r>
              <a:rPr lang="cs-CZ" dirty="0" smtClean="0"/>
              <a:t>může </a:t>
            </a:r>
            <a:r>
              <a:rPr lang="cs-CZ" dirty="0"/>
              <a:t>být vyhlášeno pro nemovitou národní kulturní památku, kulturní památku nebo soubor kulturních památek, též pro památkovou rezervaci nebo památkovou zónu. Ochranné pásmo není chráněným územím, ale </a:t>
            </a:r>
            <a:r>
              <a:rPr lang="cs-CZ" dirty="0" smtClean="0"/>
              <a:t>určitá omezení </a:t>
            </a:r>
            <a:r>
              <a:rPr lang="cs-CZ" dirty="0"/>
              <a:t>se zde mohou </a:t>
            </a:r>
            <a:r>
              <a:rPr lang="cs-CZ" dirty="0" smtClean="0"/>
              <a:t>uplatňovat.</a:t>
            </a:r>
          </a:p>
          <a:p>
            <a:pPr>
              <a:lnSpc>
                <a:spcPct val="107000"/>
              </a:lnSpc>
              <a:spcAft>
                <a:spcPts val="800"/>
              </a:spcAft>
            </a:pPr>
            <a:endParaRPr lang="cs-CZ" sz="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dirty="0">
                <a:solidFill>
                  <a:srgbClr val="000000"/>
                </a:solidFill>
                <a:latin typeface="Calibri" panose="020F0502020204030204" pitchFamily="34" charset="0"/>
                <a:ea typeface="Calibri" panose="020F0502020204030204" pitchFamily="34" charset="0"/>
                <a:cs typeface="Roboto"/>
              </a:rPr>
              <a:t>Památkovou ochranu </a:t>
            </a:r>
            <a:r>
              <a:rPr lang="cs-CZ" dirty="0" smtClean="0">
                <a:solidFill>
                  <a:srgbClr val="000000"/>
                </a:solidFill>
                <a:latin typeface="Calibri" panose="020F0502020204030204" pitchFamily="34" charset="0"/>
                <a:ea typeface="Calibri" panose="020F0502020204030204" pitchFamily="34" charset="0"/>
                <a:cs typeface="Roboto"/>
              </a:rPr>
              <a:t>kulturní </a:t>
            </a:r>
            <a:r>
              <a:rPr lang="cs-CZ" dirty="0">
                <a:solidFill>
                  <a:srgbClr val="000000"/>
                </a:solidFill>
                <a:latin typeface="Calibri" panose="020F0502020204030204" pitchFamily="34" charset="0"/>
                <a:ea typeface="Calibri" panose="020F0502020204030204" pitchFamily="34" charset="0"/>
                <a:cs typeface="Roboto"/>
              </a:rPr>
              <a:t>krajiny </a:t>
            </a:r>
            <a:r>
              <a:rPr lang="cs-CZ" dirty="0" smtClean="0">
                <a:solidFill>
                  <a:srgbClr val="000000"/>
                </a:solidFill>
                <a:latin typeface="Calibri" panose="020F0502020204030204" pitchFamily="34" charset="0"/>
                <a:ea typeface="Calibri" panose="020F0502020204030204" pitchFamily="34" charset="0"/>
                <a:cs typeface="Roboto"/>
              </a:rPr>
              <a:t>by mohl v </a:t>
            </a:r>
            <a:r>
              <a:rPr lang="cs-CZ" dirty="0">
                <a:solidFill>
                  <a:srgbClr val="000000"/>
                </a:solidFill>
                <a:latin typeface="Calibri" panose="020F0502020204030204" pitchFamily="34" charset="0"/>
                <a:ea typeface="Calibri" panose="020F0502020204030204" pitchFamily="34" charset="0"/>
                <a:cs typeface="Roboto"/>
              </a:rPr>
              <a:t>některých případech zajistit také status </a:t>
            </a:r>
            <a:r>
              <a:rPr lang="cs-CZ" i="1" dirty="0">
                <a:solidFill>
                  <a:srgbClr val="000000"/>
                </a:solidFill>
                <a:latin typeface="Calibri" panose="020F0502020204030204" pitchFamily="34" charset="0"/>
                <a:ea typeface="Calibri" panose="020F0502020204030204" pitchFamily="34" charset="0"/>
                <a:cs typeface="Roboto"/>
              </a:rPr>
              <a:t>národní kulturní památky </a:t>
            </a:r>
            <a:r>
              <a:rPr lang="cs-CZ" dirty="0">
                <a:solidFill>
                  <a:srgbClr val="000000"/>
                </a:solidFill>
                <a:latin typeface="Calibri" panose="020F0502020204030204" pitchFamily="34" charset="0"/>
                <a:ea typeface="Calibri" panose="020F0502020204030204" pitchFamily="34" charset="0"/>
                <a:cs typeface="Roboto"/>
              </a:rPr>
              <a:t>nebo </a:t>
            </a:r>
            <a:r>
              <a:rPr lang="cs-CZ" i="1" dirty="0">
                <a:solidFill>
                  <a:srgbClr val="000000"/>
                </a:solidFill>
                <a:latin typeface="Calibri" panose="020F0502020204030204" pitchFamily="34" charset="0"/>
                <a:ea typeface="Calibri" panose="020F0502020204030204" pitchFamily="34" charset="0"/>
                <a:cs typeface="Roboto"/>
              </a:rPr>
              <a:t>kulturní </a:t>
            </a:r>
            <a:r>
              <a:rPr lang="cs-CZ" i="1" dirty="0" smtClean="0">
                <a:solidFill>
                  <a:srgbClr val="000000"/>
                </a:solidFill>
                <a:latin typeface="Calibri" panose="020F0502020204030204" pitchFamily="34" charset="0"/>
                <a:ea typeface="Calibri" panose="020F0502020204030204" pitchFamily="34" charset="0"/>
                <a:cs typeface="Roboto"/>
              </a:rPr>
              <a:t>památky</a:t>
            </a:r>
            <a:r>
              <a:rPr lang="cs-CZ" dirty="0" smtClean="0">
                <a:solidFill>
                  <a:srgbClr val="000000"/>
                </a:solidFill>
                <a:latin typeface="Calibri" panose="020F0502020204030204" pitchFamily="34" charset="0"/>
                <a:ea typeface="Calibri" panose="020F0502020204030204" pitchFamily="34" charset="0"/>
                <a:cs typeface="Roboto"/>
              </a:rPr>
              <a:t>, případně </a:t>
            </a:r>
            <a:r>
              <a:rPr lang="cs-CZ" i="1" dirty="0" smtClean="0">
                <a:solidFill>
                  <a:srgbClr val="000000"/>
                </a:solidFill>
                <a:latin typeface="Calibri" panose="020F0502020204030204" pitchFamily="34" charset="0"/>
                <a:ea typeface="Calibri" panose="020F0502020204030204" pitchFamily="34" charset="0"/>
                <a:cs typeface="Roboto"/>
              </a:rPr>
              <a:t>památkové rezervace</a:t>
            </a:r>
            <a:r>
              <a:rPr lang="cs-CZ" dirty="0" smtClean="0">
                <a:solidFill>
                  <a:srgbClr val="000000"/>
                </a:solidFill>
                <a:latin typeface="Calibri" panose="020F0502020204030204" pitchFamily="34" charset="0"/>
                <a:ea typeface="Calibri" panose="020F0502020204030204" pitchFamily="34" charset="0"/>
                <a:cs typeface="Roboto"/>
              </a:rPr>
              <a:t>. Nejedná se o používanou praxi, ale zákon to umožňuje. </a:t>
            </a:r>
            <a:endParaRPr lang="cs-CZ" dirty="0">
              <a:solidFill>
                <a:srgbClr val="000000"/>
              </a:solidFill>
              <a:latin typeface="Calibri" panose="020F0502020204030204" pitchFamily="34" charset="0"/>
              <a:ea typeface="Calibri" panose="020F0502020204030204" pitchFamily="34" charset="0"/>
              <a:cs typeface="Roboto"/>
            </a:endParaRPr>
          </a:p>
          <a:p>
            <a:pPr>
              <a:lnSpc>
                <a:spcPct val="107000"/>
              </a:lnSpc>
              <a:spcAft>
                <a:spcPts val="800"/>
              </a:spcAft>
            </a:pPr>
            <a:endParaRPr lang="cs-CZ"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6789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ulka 5"/>
          <p:cNvGraphicFramePr>
            <a:graphicFrameLocks noGrp="1"/>
          </p:cNvGraphicFramePr>
          <p:nvPr>
            <p:extLst>
              <p:ext uri="{D42A27DB-BD31-4B8C-83A1-F6EECF244321}">
                <p14:modId xmlns:p14="http://schemas.microsoft.com/office/powerpoint/2010/main" val="2455657009"/>
              </p:ext>
            </p:extLst>
          </p:nvPr>
        </p:nvGraphicFramePr>
        <p:xfrm>
          <a:off x="615295" y="998102"/>
          <a:ext cx="7939044" cy="5547979"/>
        </p:xfrm>
        <a:graphic>
          <a:graphicData uri="http://schemas.openxmlformats.org/drawingml/2006/table">
            <a:tbl>
              <a:tblPr>
                <a:tableStyleId>{5C22544A-7EE6-4342-B048-85BDC9FD1C3A}</a:tableStyleId>
              </a:tblPr>
              <a:tblGrid>
                <a:gridCol w="457242">
                  <a:extLst>
                    <a:ext uri="{9D8B030D-6E8A-4147-A177-3AD203B41FA5}">
                      <a16:colId xmlns:a16="http://schemas.microsoft.com/office/drawing/2014/main" val="523137799"/>
                    </a:ext>
                  </a:extLst>
                </a:gridCol>
                <a:gridCol w="4369607">
                  <a:extLst>
                    <a:ext uri="{9D8B030D-6E8A-4147-A177-3AD203B41FA5}">
                      <a16:colId xmlns:a16="http://schemas.microsoft.com/office/drawing/2014/main" val="68164777"/>
                    </a:ext>
                  </a:extLst>
                </a:gridCol>
                <a:gridCol w="1474975">
                  <a:extLst>
                    <a:ext uri="{9D8B030D-6E8A-4147-A177-3AD203B41FA5}">
                      <a16:colId xmlns:a16="http://schemas.microsoft.com/office/drawing/2014/main" val="707747363"/>
                    </a:ext>
                  </a:extLst>
                </a:gridCol>
                <a:gridCol w="929232">
                  <a:extLst>
                    <a:ext uri="{9D8B030D-6E8A-4147-A177-3AD203B41FA5}">
                      <a16:colId xmlns:a16="http://schemas.microsoft.com/office/drawing/2014/main" val="116153583"/>
                    </a:ext>
                  </a:extLst>
                </a:gridCol>
                <a:gridCol w="707988">
                  <a:extLst>
                    <a:ext uri="{9D8B030D-6E8A-4147-A177-3AD203B41FA5}">
                      <a16:colId xmlns:a16="http://schemas.microsoft.com/office/drawing/2014/main" val="3582319754"/>
                    </a:ext>
                  </a:extLst>
                </a:gridCol>
              </a:tblGrid>
              <a:tr h="371431">
                <a:tc>
                  <a:txBody>
                    <a:bodyPr/>
                    <a:lstStyle/>
                    <a:p>
                      <a:pPr algn="l" fontAlgn="b"/>
                      <a:r>
                        <a:rPr lang="cs-CZ" sz="1200" u="none" strike="noStrike" dirty="0">
                          <a:effectLst/>
                        </a:rPr>
                        <a:t> </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 </a:t>
                      </a:r>
                      <a:endParaRPr lang="cs-CZ" sz="1200" b="1"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kraj</a:t>
                      </a:r>
                      <a:endParaRPr lang="cs-CZ" sz="1200" b="1"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rok vyhlášení </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rozloha </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8194868"/>
                  </a:ext>
                </a:extLst>
              </a:tr>
              <a:tr h="191342">
                <a:tc>
                  <a:txBody>
                    <a:bodyPr/>
                    <a:lstStyle/>
                    <a:p>
                      <a:pPr algn="l" fontAlgn="b"/>
                      <a:r>
                        <a:rPr lang="cs-CZ" sz="1200" u="none" strike="noStrike" dirty="0">
                          <a:effectLst/>
                        </a:rPr>
                        <a:t>1</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Bojiště bitvy u Slavkova</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Jihomoravský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1992</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6771</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6699792"/>
                  </a:ext>
                </a:extLst>
              </a:tr>
              <a:tr h="191342">
                <a:tc>
                  <a:txBody>
                    <a:bodyPr/>
                    <a:lstStyle/>
                    <a:p>
                      <a:pPr algn="l" fontAlgn="b"/>
                      <a:r>
                        <a:rPr lang="cs-CZ" sz="1200" u="none" strike="noStrike" dirty="0">
                          <a:effectLst/>
                        </a:rPr>
                        <a:t>2</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Chudenicko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Plzeňský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1996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1656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3230264"/>
                  </a:ext>
                </a:extLst>
              </a:tr>
              <a:tr h="191342">
                <a:tc>
                  <a:txBody>
                    <a:bodyPr/>
                    <a:lstStyle/>
                    <a:p>
                      <a:pPr algn="l" fontAlgn="b"/>
                      <a:r>
                        <a:rPr lang="cs-CZ" sz="1200" u="none" strike="noStrike" dirty="0">
                          <a:effectLst/>
                        </a:rPr>
                        <a:t>3</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Lednicko</a:t>
                      </a:r>
                      <a:r>
                        <a:rPr lang="cs-CZ" sz="1200" b="1" u="none" strike="noStrike" dirty="0">
                          <a:effectLst/>
                        </a:rPr>
                        <a:t> - Valtický areál</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Jihomoravský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14344</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1209485"/>
                  </a:ext>
                </a:extLst>
              </a:tr>
              <a:tr h="191342">
                <a:tc>
                  <a:txBody>
                    <a:bodyPr/>
                    <a:lstStyle/>
                    <a:p>
                      <a:pPr algn="l" fontAlgn="b"/>
                      <a:r>
                        <a:rPr lang="cs-CZ" sz="1200" u="none" strike="noStrike" dirty="0">
                          <a:effectLst/>
                        </a:rPr>
                        <a:t>4</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Lembersko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Liberecký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328</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3918956"/>
                  </a:ext>
                </a:extLst>
              </a:tr>
              <a:tr h="191342">
                <a:tc>
                  <a:txBody>
                    <a:bodyPr/>
                    <a:lstStyle/>
                    <a:p>
                      <a:pPr algn="l" fontAlgn="b"/>
                      <a:r>
                        <a:rPr lang="cs-CZ" sz="1200" u="none" strike="noStrike" dirty="0">
                          <a:effectLst/>
                        </a:rPr>
                        <a:t>5</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Libějovicko-Lomecko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dirty="0">
                          <a:effectLst/>
                        </a:rPr>
                        <a:t>Jihočeský kraj</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2194</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57853344"/>
                  </a:ext>
                </a:extLst>
              </a:tr>
              <a:tr h="191342">
                <a:tc>
                  <a:txBody>
                    <a:bodyPr/>
                    <a:lstStyle/>
                    <a:p>
                      <a:pPr algn="l" fontAlgn="b"/>
                      <a:r>
                        <a:rPr lang="cs-CZ" sz="1200" u="none" strike="noStrike" dirty="0">
                          <a:effectLst/>
                        </a:rPr>
                        <a:t>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Náměšťsko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dirty="0">
                          <a:effectLst/>
                        </a:rPr>
                        <a:t>Kraj Vysočina</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1059</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3035933"/>
                  </a:ext>
                </a:extLst>
              </a:tr>
              <a:tr h="191342">
                <a:tc>
                  <a:txBody>
                    <a:bodyPr/>
                    <a:lstStyle/>
                    <a:p>
                      <a:pPr algn="l" fontAlgn="b"/>
                      <a:r>
                        <a:rPr lang="cs-CZ" sz="1200" u="none" strike="noStrike" dirty="0">
                          <a:effectLst/>
                        </a:rPr>
                        <a:t>7</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Novohradsko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Jihočeský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1996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6590</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26826314"/>
                  </a:ext>
                </a:extLst>
              </a:tr>
              <a:tr h="191342">
                <a:tc>
                  <a:txBody>
                    <a:bodyPr/>
                    <a:lstStyle/>
                    <a:p>
                      <a:pPr algn="l" fontAlgn="b"/>
                      <a:r>
                        <a:rPr lang="cs-CZ" sz="1200" u="none" strike="noStrike" dirty="0">
                          <a:effectLst/>
                        </a:rPr>
                        <a:t>8</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Orlicko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Jihočeský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1996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487</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84684830"/>
                  </a:ext>
                </a:extLst>
              </a:tr>
              <a:tr h="191342">
                <a:tc>
                  <a:txBody>
                    <a:bodyPr/>
                    <a:lstStyle/>
                    <a:p>
                      <a:pPr algn="l" fontAlgn="b"/>
                      <a:r>
                        <a:rPr lang="cs-CZ" sz="1200" u="none" strike="noStrike" dirty="0">
                          <a:effectLst/>
                        </a:rPr>
                        <a:t>9</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Osovsko</a:t>
                      </a:r>
                      <a:r>
                        <a:rPr lang="cs-CZ" sz="1200" b="1" u="none" strike="noStrike" dirty="0">
                          <a:effectLst/>
                        </a:rPr>
                        <a:t> </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Středočeský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1336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8862359"/>
                  </a:ext>
                </a:extLst>
              </a:tr>
              <a:tr h="191342">
                <a:tc>
                  <a:txBody>
                    <a:bodyPr/>
                    <a:lstStyle/>
                    <a:p>
                      <a:pPr algn="l" fontAlgn="b"/>
                      <a:r>
                        <a:rPr lang="cs-CZ" sz="1200" u="none" strike="noStrike" dirty="0">
                          <a:effectLst/>
                        </a:rPr>
                        <a:t>10</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Plasko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Plzeňský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1406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6274854"/>
                  </a:ext>
                </a:extLst>
              </a:tr>
              <a:tr h="191342">
                <a:tc>
                  <a:txBody>
                    <a:bodyPr/>
                    <a:lstStyle/>
                    <a:p>
                      <a:pPr algn="l" fontAlgn="b"/>
                      <a:r>
                        <a:rPr lang="cs-CZ" sz="1200" u="none" strike="noStrike" dirty="0">
                          <a:effectLst/>
                        </a:rPr>
                        <a:t>11</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Římovsko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Jihočeský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127</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1106843"/>
                  </a:ext>
                </a:extLst>
              </a:tr>
              <a:tr h="191342">
                <a:tc>
                  <a:txBody>
                    <a:bodyPr/>
                    <a:lstStyle/>
                    <a:p>
                      <a:pPr algn="l" fontAlgn="b"/>
                      <a:r>
                        <a:rPr lang="cs-CZ" sz="1200" u="none" strike="noStrike" dirty="0">
                          <a:effectLst/>
                        </a:rPr>
                        <a:t>12</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Slatiňansko-</a:t>
                      </a:r>
                      <a:r>
                        <a:rPr lang="cs-CZ" sz="1200" b="1" u="none" strike="noStrike" dirty="0" err="1">
                          <a:effectLst/>
                        </a:rPr>
                        <a:t>Slavicko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Pardubický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3896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80253723"/>
                  </a:ext>
                </a:extLst>
              </a:tr>
              <a:tr h="191342">
                <a:tc>
                  <a:txBody>
                    <a:bodyPr/>
                    <a:lstStyle/>
                    <a:p>
                      <a:pPr algn="l" fontAlgn="b"/>
                      <a:r>
                        <a:rPr lang="cs-CZ" sz="1200" u="none" strike="noStrike" dirty="0">
                          <a:effectLst/>
                        </a:rPr>
                        <a:t>13</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Území bojiště u Hradce Králové</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Královéhradecký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6415</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64155995"/>
                  </a:ext>
                </a:extLst>
              </a:tr>
              <a:tr h="191342">
                <a:tc>
                  <a:txBody>
                    <a:bodyPr/>
                    <a:lstStyle/>
                    <a:p>
                      <a:pPr algn="l" fontAlgn="b"/>
                      <a:r>
                        <a:rPr lang="cs-CZ" sz="1200" u="none" strike="noStrike" dirty="0">
                          <a:effectLst/>
                        </a:rPr>
                        <a:t>14</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Území bojiště u Přestanova, Chlumce a Varvažova</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Ústecký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868</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03271933"/>
                  </a:ext>
                </a:extLst>
              </a:tr>
              <a:tr h="191342">
                <a:tc>
                  <a:txBody>
                    <a:bodyPr/>
                    <a:lstStyle/>
                    <a:p>
                      <a:pPr algn="l" fontAlgn="b"/>
                      <a:r>
                        <a:rPr lang="cs-CZ" sz="1200" u="none" strike="noStrike" dirty="0">
                          <a:effectLst/>
                        </a:rPr>
                        <a:t>15</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Valečsko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Karlovarský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1813</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1506552"/>
                  </a:ext>
                </a:extLst>
              </a:tr>
              <a:tr h="191342">
                <a:tc>
                  <a:txBody>
                    <a:bodyPr/>
                    <a:lstStyle/>
                    <a:p>
                      <a:pPr algn="l" fontAlgn="b"/>
                      <a:r>
                        <a:rPr lang="cs-CZ" sz="1200" u="none" strike="noStrike" dirty="0">
                          <a:effectLst/>
                        </a:rPr>
                        <a:t>16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Zahrádecko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Liberecký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2570</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30946462"/>
                  </a:ext>
                </a:extLst>
              </a:tr>
              <a:tr h="191342">
                <a:tc>
                  <a:txBody>
                    <a:bodyPr/>
                    <a:lstStyle/>
                    <a:p>
                      <a:pPr algn="l" fontAlgn="b"/>
                      <a:r>
                        <a:rPr lang="cs-CZ" sz="1200" u="none" strike="noStrike" dirty="0">
                          <a:effectLst/>
                        </a:rPr>
                        <a:t>17</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Žehušicko</a:t>
                      </a:r>
                      <a:r>
                        <a:rPr lang="cs-CZ" sz="1200" b="1" u="none" strike="noStrike" dirty="0">
                          <a:effectLst/>
                        </a:rPr>
                        <a:t> </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Středočeský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1996</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3109</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2425998"/>
                  </a:ext>
                </a:extLst>
              </a:tr>
              <a:tr h="191342">
                <a:tc>
                  <a:txBody>
                    <a:bodyPr/>
                    <a:lstStyle/>
                    <a:p>
                      <a:pPr algn="l" fontAlgn="b"/>
                      <a:r>
                        <a:rPr lang="cs-CZ" sz="1200" u="none" strike="noStrike" dirty="0">
                          <a:effectLst/>
                        </a:rPr>
                        <a:t>18</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Čimelicko-</a:t>
                      </a:r>
                      <a:r>
                        <a:rPr lang="cs-CZ" sz="1200" b="1" u="none" strike="noStrike" dirty="0" err="1">
                          <a:effectLst/>
                        </a:rPr>
                        <a:t>Rakovicko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Jihočeský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2002</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733</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4161252"/>
                  </a:ext>
                </a:extLst>
              </a:tr>
              <a:tr h="191342">
                <a:tc>
                  <a:txBody>
                    <a:bodyPr/>
                    <a:lstStyle/>
                    <a:p>
                      <a:pPr algn="l" fontAlgn="b"/>
                      <a:r>
                        <a:rPr lang="cs-CZ" sz="1200" u="none" strike="noStrike">
                          <a:effectLst/>
                        </a:rPr>
                        <a:t>19</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Vranovsko-</a:t>
                      </a:r>
                      <a:r>
                        <a:rPr lang="cs-CZ" sz="1200" b="1" u="none" strike="noStrike" dirty="0" err="1">
                          <a:effectLst/>
                        </a:rPr>
                        <a:t>Bítovsko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Jihomoravský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2002</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7626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15697385"/>
                  </a:ext>
                </a:extLst>
              </a:tr>
              <a:tr h="191342">
                <a:tc>
                  <a:txBody>
                    <a:bodyPr/>
                    <a:lstStyle/>
                    <a:p>
                      <a:pPr algn="l" fontAlgn="b"/>
                      <a:r>
                        <a:rPr lang="cs-CZ" sz="1200" u="none" strike="noStrike" dirty="0">
                          <a:effectLst/>
                        </a:rPr>
                        <a:t>20</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err="1">
                          <a:effectLst/>
                        </a:rPr>
                        <a:t>Bečovsko</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Karlovarský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2014</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1249</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23793626"/>
                  </a:ext>
                </a:extLst>
              </a:tr>
              <a:tr h="191342">
                <a:tc>
                  <a:txBody>
                    <a:bodyPr/>
                    <a:lstStyle/>
                    <a:p>
                      <a:pPr algn="l" fontAlgn="b"/>
                      <a:r>
                        <a:rPr lang="cs-CZ" sz="1200" u="none" strike="noStrike" dirty="0">
                          <a:effectLst/>
                        </a:rPr>
                        <a:t>21</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Hornická kulturní krajina Abertamy - Horní Blatná - Boží Dar</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Karlovarský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2014</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5219</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8987852"/>
                  </a:ext>
                </a:extLst>
              </a:tr>
              <a:tr h="191342">
                <a:tc>
                  <a:txBody>
                    <a:bodyPr/>
                    <a:lstStyle/>
                    <a:p>
                      <a:pPr algn="l" fontAlgn="b"/>
                      <a:r>
                        <a:rPr lang="cs-CZ" sz="1200" u="none" strike="noStrike" dirty="0">
                          <a:effectLst/>
                        </a:rPr>
                        <a:t>22</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Hornická kulturní krajina Háj - Kovářská - </a:t>
                      </a:r>
                      <a:r>
                        <a:rPr lang="cs-CZ" sz="1200" b="1" u="none" strike="noStrike" dirty="0" err="1">
                          <a:effectLst/>
                        </a:rPr>
                        <a:t>Mědník</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Ústecký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2014</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1262</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553877"/>
                  </a:ext>
                </a:extLst>
              </a:tr>
              <a:tr h="191342">
                <a:tc>
                  <a:txBody>
                    <a:bodyPr/>
                    <a:lstStyle/>
                    <a:p>
                      <a:pPr algn="l" fontAlgn="b"/>
                      <a:r>
                        <a:rPr lang="cs-CZ" sz="1200" u="none" strike="noStrike" dirty="0">
                          <a:effectLst/>
                        </a:rPr>
                        <a:t>23</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Hornická kulturní krajina Jáchymov</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Karlovarský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2014</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1356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17446309"/>
                  </a:ext>
                </a:extLst>
              </a:tr>
              <a:tr h="191342">
                <a:tc>
                  <a:txBody>
                    <a:bodyPr/>
                    <a:lstStyle/>
                    <a:p>
                      <a:pPr algn="l" fontAlgn="b"/>
                      <a:r>
                        <a:rPr lang="cs-CZ" sz="1200" u="none" strike="noStrike" dirty="0">
                          <a:effectLst/>
                        </a:rPr>
                        <a:t>24</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Hornická kulturní krajina Krupka </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Ústecký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2014</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791</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82554153"/>
                  </a:ext>
                </a:extLst>
              </a:tr>
              <a:tr h="191342">
                <a:tc>
                  <a:txBody>
                    <a:bodyPr/>
                    <a:lstStyle/>
                    <a:p>
                      <a:pPr algn="l" fontAlgn="b"/>
                      <a:r>
                        <a:rPr lang="cs-CZ" sz="1200" u="none" strike="noStrike" dirty="0">
                          <a:effectLst/>
                        </a:rPr>
                        <a:t>25</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Kladrubské Polabí</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Pardubický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2015</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dirty="0">
                          <a:effectLst/>
                        </a:rPr>
                        <a:t>4677</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12336988"/>
                  </a:ext>
                </a:extLst>
              </a:tr>
              <a:tr h="191342">
                <a:tc>
                  <a:txBody>
                    <a:bodyPr/>
                    <a:lstStyle/>
                    <a:p>
                      <a:pPr algn="l" fontAlgn="b"/>
                      <a:r>
                        <a:rPr lang="cs-CZ" sz="1200" u="none" strike="noStrike" dirty="0">
                          <a:effectLst/>
                        </a:rPr>
                        <a:t>26</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Kladská</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Karlovarský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2020</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dirty="0">
                          <a:effectLst/>
                        </a:rPr>
                        <a:t> </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303255"/>
                  </a:ext>
                </a:extLst>
              </a:tr>
              <a:tr h="191342">
                <a:tc>
                  <a:txBody>
                    <a:bodyPr/>
                    <a:lstStyle/>
                    <a:p>
                      <a:pPr algn="l" fontAlgn="b"/>
                      <a:r>
                        <a:rPr lang="cs-CZ" sz="1200" u="none" strike="noStrike" dirty="0">
                          <a:effectLst/>
                        </a:rPr>
                        <a:t>27</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b="1" u="none" strike="noStrike" dirty="0">
                          <a:effectLst/>
                        </a:rPr>
                        <a:t>Žatecká chmelařská krajina</a:t>
                      </a:r>
                      <a:endParaRPr lang="cs-CZ" sz="1200" b="1"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a:effectLst/>
                        </a:rPr>
                        <a:t>Ústecký kraj</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b"/>
                      <a:r>
                        <a:rPr lang="cs-CZ" sz="1200" u="none" strike="noStrike">
                          <a:effectLst/>
                        </a:rPr>
                        <a:t>2021</a:t>
                      </a:r>
                      <a:endParaRPr lang="cs-CZ" sz="1200" b="0" i="0" u="none" strike="noStrike">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cs-CZ" sz="1200" u="none" strike="noStrike" dirty="0">
                          <a:effectLst/>
                        </a:rPr>
                        <a:t> </a:t>
                      </a:r>
                      <a:endParaRPr lang="cs-CZ" sz="1200" b="0" i="0" u="none" strike="noStrike" dirty="0">
                        <a:effectLst/>
                        <a:latin typeface="Arial" panose="020B0604020202020204" pitchFamily="34" charset="0"/>
                      </a:endParaRPr>
                    </a:p>
                  </a:txBody>
                  <a:tcPr marL="8844" marR="8844" marT="8844"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55527701"/>
                  </a:ext>
                </a:extLst>
              </a:tr>
            </a:tbl>
          </a:graphicData>
        </a:graphic>
      </p:graphicFrame>
      <p:sp>
        <p:nvSpPr>
          <p:cNvPr id="2" name="TextovéPole 1"/>
          <p:cNvSpPr txBox="1"/>
          <p:nvPr/>
        </p:nvSpPr>
        <p:spPr>
          <a:xfrm>
            <a:off x="546928" y="521293"/>
            <a:ext cx="4698337" cy="369332"/>
          </a:xfrm>
          <a:prstGeom prst="rect">
            <a:avLst/>
          </a:prstGeom>
          <a:noFill/>
        </p:spPr>
        <p:txBody>
          <a:bodyPr wrap="none" rtlCol="0">
            <a:spAutoFit/>
          </a:bodyPr>
          <a:lstStyle/>
          <a:p>
            <a:r>
              <a:rPr lang="cs-CZ" dirty="0" smtClean="0"/>
              <a:t>Území chráněná jako </a:t>
            </a:r>
            <a:r>
              <a:rPr lang="cs-CZ" dirty="0" smtClean="0">
                <a:solidFill>
                  <a:srgbClr val="000000"/>
                </a:solidFill>
                <a:latin typeface="Calibri" panose="020F0502020204030204" pitchFamily="34" charset="0"/>
                <a:ea typeface="Calibri" panose="020F0502020204030204" pitchFamily="34" charset="0"/>
                <a:cs typeface="Roboto"/>
              </a:rPr>
              <a:t>Krajinné památkové zóny</a:t>
            </a:r>
            <a:r>
              <a:rPr lang="cs-CZ" dirty="0" smtClean="0"/>
              <a:t> </a:t>
            </a:r>
            <a:endParaRPr lang="cs-CZ" dirty="0"/>
          </a:p>
        </p:txBody>
      </p:sp>
    </p:spTree>
    <p:extLst>
      <p:ext uri="{BB962C8B-B14F-4D97-AF65-F5344CB8AC3E}">
        <p14:creationId xmlns:p14="http://schemas.microsoft.com/office/powerpoint/2010/main" val="928163046"/>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PU_sablona prezentace_v1">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lastní 1">
      <a:majorFont>
        <a:latin typeface="Calibri Light"/>
        <a:ea typeface=""/>
        <a:cs typeface=""/>
      </a:majorFont>
      <a:minorFont>
        <a:latin typeface="Calibri"/>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tlCol="0">
        <a:spAutoFit/>
      </a:bodyPr>
      <a:lstStyle>
        <a:defPPr>
          <a:defRPr sz="3500" b="1" dirty="0"/>
        </a:defPPr>
      </a:lstStyle>
    </a:txDef>
  </a:objectDefaults>
  <a:extraClrSchemeLst/>
  <a:extLst>
    <a:ext uri="{05A4C25C-085E-4340-85A3-A5531E510DB2}">
      <thm15:themeFamily xmlns:thm15="http://schemas.microsoft.com/office/thememl/2012/main" name="NPU_sablona prezentace_v1.potx" id="{3975CE6D-B640-4919-9671-46B4B0520C45}" vid="{B8A9AD8B-383E-475E-9EC9-8E17F167BCB7}"/>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232</TotalTime>
  <Words>1027</Words>
  <Application>Microsoft Office PowerPoint</Application>
  <PresentationFormat>Předvádění na obrazovce (4:3)</PresentationFormat>
  <Paragraphs>295</Paragraphs>
  <Slides>47</Slides>
  <Notes>1</Notes>
  <HiddenSlides>0</HiddenSlides>
  <MMClips>0</MMClips>
  <ScaleCrop>false</ScaleCrop>
  <HeadingPairs>
    <vt:vector size="6" baseType="variant">
      <vt:variant>
        <vt:lpstr>Použitá písma</vt:lpstr>
      </vt:variant>
      <vt:variant>
        <vt:i4>6</vt:i4>
      </vt:variant>
      <vt:variant>
        <vt:lpstr>Motiv</vt:lpstr>
      </vt:variant>
      <vt:variant>
        <vt:i4>2</vt:i4>
      </vt:variant>
      <vt:variant>
        <vt:lpstr>Nadpisy snímků</vt:lpstr>
      </vt:variant>
      <vt:variant>
        <vt:i4>47</vt:i4>
      </vt:variant>
    </vt:vector>
  </HeadingPairs>
  <TitlesOfParts>
    <vt:vector size="55" baseType="lpstr">
      <vt:lpstr>Arial</vt:lpstr>
      <vt:lpstr>Calibri</vt:lpstr>
      <vt:lpstr>Calibri Light</vt:lpstr>
      <vt:lpstr>Roboto</vt:lpstr>
      <vt:lpstr>Times New Roman</vt:lpstr>
      <vt:lpstr>Wingdings</vt:lpstr>
      <vt:lpstr>Motiv Office</vt:lpstr>
      <vt:lpstr>NPU_sablona prezentace_v1</vt:lpstr>
      <vt:lpstr>Možnosti a meze  institucionální ochrany krajiny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Kresadlova</dc:creator>
  <cp:lastModifiedBy>Kresadlova</cp:lastModifiedBy>
  <cp:revision>31</cp:revision>
  <dcterms:created xsi:type="dcterms:W3CDTF">2022-09-28T09:04:46Z</dcterms:created>
  <dcterms:modified xsi:type="dcterms:W3CDTF">2022-10-04T05:02:40Z</dcterms:modified>
</cp:coreProperties>
</file>