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2" r:id="rId3"/>
    <p:sldId id="287" r:id="rId4"/>
    <p:sldId id="289" r:id="rId5"/>
    <p:sldId id="288" r:id="rId6"/>
    <p:sldId id="267" r:id="rId7"/>
    <p:sldId id="281" r:id="rId8"/>
    <p:sldId id="266" r:id="rId9"/>
    <p:sldId id="283" r:id="rId10"/>
    <p:sldId id="268" r:id="rId11"/>
    <p:sldId id="282" r:id="rId12"/>
    <p:sldId id="291" r:id="rId13"/>
    <p:sldId id="284" r:id="rId14"/>
    <p:sldId id="263" r:id="rId15"/>
    <p:sldId id="278" r:id="rId16"/>
    <p:sldId id="264" r:id="rId17"/>
    <p:sldId id="279" r:id="rId18"/>
    <p:sldId id="271" r:id="rId19"/>
    <p:sldId id="286" r:id="rId20"/>
    <p:sldId id="270" r:id="rId21"/>
    <p:sldId id="285" r:id="rId22"/>
    <p:sldId id="272" r:id="rId23"/>
    <p:sldId id="273" r:id="rId24"/>
    <p:sldId id="265" r:id="rId25"/>
    <p:sldId id="280" r:id="rId26"/>
    <p:sldId id="258" r:id="rId27"/>
    <p:sldId id="274" r:id="rId28"/>
    <p:sldId id="259" r:id="rId29"/>
    <p:sldId id="275" r:id="rId30"/>
    <p:sldId id="260" r:id="rId31"/>
    <p:sldId id="276" r:id="rId32"/>
    <p:sldId id="261" r:id="rId33"/>
    <p:sldId id="277" r:id="rId34"/>
    <p:sldId id="290" r:id="rId35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CB396"/>
    <a:srgbClr val="B4E6BC"/>
    <a:srgbClr val="E6F155"/>
    <a:srgbClr val="A1DFAB"/>
    <a:srgbClr val="AFCD9B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62" autoAdjust="0"/>
    <p:restoredTop sz="94660"/>
  </p:normalViewPr>
  <p:slideViewPr>
    <p:cSldViewPr>
      <p:cViewPr varScale="1">
        <p:scale>
          <a:sx n="68" d="100"/>
          <a:sy n="68" d="100"/>
        </p:scale>
        <p:origin x="-144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48EB69-6BC0-448B-A7A5-8948ED33326D}" type="datetimeFigureOut">
              <a:rPr lang="cs-CZ" smtClean="0"/>
              <a:pPr/>
              <a:t>24.6.2014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2577B1-1A75-4F69-90AC-B88FB290655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48EB69-6BC0-448B-A7A5-8948ED33326D}" type="datetimeFigureOut">
              <a:rPr lang="cs-CZ" smtClean="0"/>
              <a:pPr/>
              <a:t>24.6.2014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2577B1-1A75-4F69-90AC-B88FB290655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48EB69-6BC0-448B-A7A5-8948ED33326D}" type="datetimeFigureOut">
              <a:rPr lang="cs-CZ" smtClean="0"/>
              <a:pPr/>
              <a:t>24.6.2014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2577B1-1A75-4F69-90AC-B88FB290655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48EB69-6BC0-448B-A7A5-8948ED33326D}" type="datetimeFigureOut">
              <a:rPr lang="cs-CZ" smtClean="0"/>
              <a:pPr/>
              <a:t>24.6.2014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2577B1-1A75-4F69-90AC-B88FB290655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48EB69-6BC0-448B-A7A5-8948ED33326D}" type="datetimeFigureOut">
              <a:rPr lang="cs-CZ" smtClean="0"/>
              <a:pPr/>
              <a:t>24.6.2014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2577B1-1A75-4F69-90AC-B88FB290655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48EB69-6BC0-448B-A7A5-8948ED33326D}" type="datetimeFigureOut">
              <a:rPr lang="cs-CZ" smtClean="0"/>
              <a:pPr/>
              <a:t>24.6.2014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2577B1-1A75-4F69-90AC-B88FB290655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48EB69-6BC0-448B-A7A5-8948ED33326D}" type="datetimeFigureOut">
              <a:rPr lang="cs-CZ" smtClean="0"/>
              <a:pPr/>
              <a:t>24.6.2014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2577B1-1A75-4F69-90AC-B88FB290655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48EB69-6BC0-448B-A7A5-8948ED33326D}" type="datetimeFigureOut">
              <a:rPr lang="cs-CZ" smtClean="0"/>
              <a:pPr/>
              <a:t>24.6.2014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2577B1-1A75-4F69-90AC-B88FB290655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48EB69-6BC0-448B-A7A5-8948ED33326D}" type="datetimeFigureOut">
              <a:rPr lang="cs-CZ" smtClean="0"/>
              <a:pPr/>
              <a:t>24.6.2014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2577B1-1A75-4F69-90AC-B88FB290655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48EB69-6BC0-448B-A7A5-8948ED33326D}" type="datetimeFigureOut">
              <a:rPr lang="cs-CZ" smtClean="0"/>
              <a:pPr/>
              <a:t>24.6.2014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2577B1-1A75-4F69-90AC-B88FB290655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48EB69-6BC0-448B-A7A5-8948ED33326D}" type="datetimeFigureOut">
              <a:rPr lang="cs-CZ" smtClean="0"/>
              <a:pPr/>
              <a:t>24.6.2014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2577B1-1A75-4F69-90AC-B88FB290655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48EB69-6BC0-448B-A7A5-8948ED33326D}" type="datetimeFigureOut">
              <a:rPr lang="cs-CZ" smtClean="0"/>
              <a:pPr/>
              <a:t>24.6.2014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2577B1-1A75-4F69-90AC-B88FB2906557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0" y="404664"/>
            <a:ext cx="9144000" cy="3024336"/>
          </a:xfrm>
        </p:spPr>
        <p:txBody>
          <a:bodyPr>
            <a:normAutofit/>
          </a:bodyPr>
          <a:lstStyle/>
          <a:p>
            <a:pPr>
              <a:spcBef>
                <a:spcPct val="0"/>
              </a:spcBef>
            </a:pPr>
            <a:r>
              <a:rPr lang="cs-CZ" b="1" cap="all" dirty="0" smtClean="0">
                <a:ln w="9000" cmpd="sng">
                  <a:solidFill>
                    <a:srgbClr val="AA4214"/>
                  </a:solidFill>
                  <a:prstDash val="solid"/>
                </a:ln>
                <a:solidFill>
                  <a:srgbClr val="33CC33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Integrovaná strategie území MAS Buchlov</a:t>
            </a:r>
            <a:br>
              <a:rPr lang="cs-CZ" b="1" cap="all" dirty="0" smtClean="0">
                <a:ln w="9000" cmpd="sng">
                  <a:solidFill>
                    <a:srgbClr val="AA4214"/>
                  </a:solidFill>
                  <a:prstDash val="solid"/>
                </a:ln>
                <a:solidFill>
                  <a:srgbClr val="33CC33"/>
                </a:solidFill>
                <a:effectLst>
                  <a:reflection blurRad="12700" stA="28000" endPos="45000" dist="1000" dir="5400000" sy="-100000" algn="bl" rotWithShape="0"/>
                </a:effectLst>
              </a:rPr>
            </a:br>
            <a:r>
              <a:rPr lang="cs-CZ" b="1" cap="all" dirty="0" smtClean="0">
                <a:ln w="9000" cmpd="sng">
                  <a:solidFill>
                    <a:srgbClr val="AA4214"/>
                  </a:solidFill>
                  <a:prstDash val="solid"/>
                </a:ln>
                <a:solidFill>
                  <a:srgbClr val="33CC33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pro období 2014 – 2020</a:t>
            </a:r>
            <a:br>
              <a:rPr lang="cs-CZ" b="1" cap="all" dirty="0" smtClean="0">
                <a:ln w="9000" cmpd="sng">
                  <a:solidFill>
                    <a:srgbClr val="AA4214"/>
                  </a:solidFill>
                  <a:prstDash val="solid"/>
                </a:ln>
                <a:solidFill>
                  <a:srgbClr val="33CC33"/>
                </a:solidFill>
                <a:effectLst>
                  <a:reflection blurRad="12700" stA="28000" endPos="45000" dist="1000" dir="5400000" sy="-100000" algn="bl" rotWithShape="0"/>
                </a:effectLst>
              </a:rPr>
            </a:br>
            <a:endParaRPr lang="cs-CZ" b="1" cap="all" dirty="0" smtClean="0">
              <a:ln w="9000" cmpd="sng">
                <a:solidFill>
                  <a:srgbClr val="AA4214"/>
                </a:solidFill>
                <a:prstDash val="solid"/>
              </a:ln>
              <a:solidFill>
                <a:srgbClr val="33CC33"/>
              </a:solidFill>
              <a:effectLst>
                <a:reflection blurRad="12700" stA="28000" endPos="45000" dist="1000" dir="5400000" sy="-100000" algn="bl" rotWithShape="0"/>
              </a:effectLst>
              <a:latin typeface="+mj-lt"/>
              <a:ea typeface="+mj-ea"/>
              <a:cs typeface="+mj-cs"/>
            </a:endParaRPr>
          </a:p>
          <a:p>
            <a:pPr indent="-342900" fontAlgn="base">
              <a:spcBef>
                <a:spcPct val="0"/>
              </a:spcBef>
              <a:spcAft>
                <a:spcPct val="0"/>
              </a:spcAft>
            </a:pPr>
            <a:r>
              <a:rPr lang="cs-CZ" sz="2800" b="1" cap="all" dirty="0" smtClean="0">
                <a:ln w="9000" cmpd="sng">
                  <a:solidFill>
                    <a:srgbClr val="AA4214"/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+mj-lt"/>
                <a:ea typeface="+mj-ea"/>
                <a:cs typeface="+mj-cs"/>
              </a:rPr>
              <a:t>PŘEHLED  projektových ZÁMĚRŮ PODLE STAROSTŮ obcí</a:t>
            </a:r>
            <a:endParaRPr lang="cs-CZ" sz="2800" b="1" cap="all" dirty="0">
              <a:ln w="9000" cmpd="sng">
                <a:solidFill>
                  <a:srgbClr val="AA4214"/>
                </a:solidFill>
                <a:prstDash val="solid"/>
              </a:ln>
              <a:solidFill>
                <a:schemeClr val="accent6">
                  <a:lumMod val="75000"/>
                </a:schemeClr>
              </a:solidFill>
              <a:effectLst>
                <a:reflection blurRad="12700" stA="28000" endPos="45000" dist="1000" dir="5400000" sy="-100000" algn="bl" rotWithShape="0"/>
              </a:effectLst>
              <a:latin typeface="+mj-lt"/>
              <a:ea typeface="+mj-ea"/>
              <a:cs typeface="+mj-cs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l="18672" t="13406" r="49829" b="67874"/>
          <a:stretch>
            <a:fillRect/>
          </a:stretch>
        </p:blipFill>
        <p:spPr bwMode="auto">
          <a:xfrm>
            <a:off x="0" y="3212976"/>
            <a:ext cx="9144000" cy="33963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179512" y="332656"/>
            <a:ext cx="374441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3600" b="1" cap="all" dirty="0" smtClean="0">
                <a:ln w="9000" cmpd="sng">
                  <a:solidFill>
                    <a:srgbClr val="AA4214"/>
                  </a:solidFill>
                  <a:prstDash val="solid"/>
                </a:ln>
                <a:solidFill>
                  <a:srgbClr val="33CC33"/>
                </a:solidFill>
                <a:effectLst>
                  <a:reflection blurRad="12700" stA="28000" endPos="45000" dist="1000" dir="5400000" sy="-100000" algn="bl" rotWithShape="0"/>
                </a:effectLst>
                <a:latin typeface="+mj-lt"/>
                <a:ea typeface="+mj-ea"/>
                <a:cs typeface="+mj-cs"/>
              </a:rPr>
              <a:t>Modrá</a:t>
            </a:r>
            <a:endParaRPr lang="cs-CZ" sz="3600" b="1" cap="all" dirty="0">
              <a:ln w="9000" cmpd="sng">
                <a:solidFill>
                  <a:srgbClr val="AA4214"/>
                </a:solidFill>
                <a:prstDash val="solid"/>
              </a:ln>
              <a:solidFill>
                <a:srgbClr val="33CC33"/>
              </a:solidFill>
              <a:effectLst>
                <a:reflection blurRad="12700" stA="28000" endPos="45000" dist="1000" dir="5400000" sy="-100000" algn="bl" rotWithShape="0"/>
              </a:effectLst>
              <a:latin typeface="+mj-lt"/>
              <a:ea typeface="+mj-ea"/>
              <a:cs typeface="+mj-cs"/>
            </a:endParaRPr>
          </a:p>
        </p:txBody>
      </p:sp>
      <p:graphicFrame>
        <p:nvGraphicFramePr>
          <p:cNvPr id="5" name="Tabulka 4"/>
          <p:cNvGraphicFramePr>
            <a:graphicFrameLocks noGrp="1"/>
          </p:cNvGraphicFramePr>
          <p:nvPr/>
        </p:nvGraphicFramePr>
        <p:xfrm>
          <a:off x="107504" y="1052738"/>
          <a:ext cx="4622800" cy="5805263"/>
        </p:xfrm>
        <a:graphic>
          <a:graphicData uri="http://schemas.openxmlformats.org/drawingml/2006/table">
            <a:tbl>
              <a:tblPr/>
              <a:tblGrid>
                <a:gridCol w="4622800"/>
              </a:tblGrid>
              <a:tr h="278435"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b="1" i="0" u="none" strike="noStrike" dirty="0">
                          <a:solidFill>
                            <a:srgbClr val="FF0000"/>
                          </a:solidFill>
                          <a:latin typeface="Times New Roman"/>
                        </a:rPr>
                        <a:t>Náves – odpočinková zóna před Obecním úřadem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78435"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b="1" i="0" u="none" strike="noStrike">
                          <a:solidFill>
                            <a:srgbClr val="FF0000"/>
                          </a:solidFill>
                          <a:latin typeface="Times New Roman"/>
                        </a:rPr>
                        <a:t>Chodník při hlavní silnici od zdravotního střediska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46402"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b="1" i="0" u="none" strike="noStrike" dirty="0">
                          <a:solidFill>
                            <a:srgbClr val="FF0000"/>
                          </a:solidFill>
                          <a:latin typeface="Times New Roman"/>
                        </a:rPr>
                        <a:t>Revitalizace krajiny – protierozní opatření – aleje, biotopy, atd.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46402"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b="1" i="0" u="none" strike="noStrike" dirty="0">
                          <a:solidFill>
                            <a:srgbClr val="FF0000"/>
                          </a:solidFill>
                          <a:latin typeface="Times New Roman"/>
                        </a:rPr>
                        <a:t>Rekonstrukce podkroví Obecního domu s využitím pro </a:t>
                      </a:r>
                      <a:r>
                        <a:rPr lang="cs-CZ" sz="1600" b="1" i="0" u="none" strike="noStrike" dirty="0" err="1">
                          <a:solidFill>
                            <a:srgbClr val="FF0000"/>
                          </a:solidFill>
                          <a:latin typeface="Times New Roman"/>
                        </a:rPr>
                        <a:t>spolk</a:t>
                      </a:r>
                      <a:r>
                        <a:rPr lang="cs-CZ" sz="1600" b="1" i="0" u="none" strike="noStrike" dirty="0" smtClean="0">
                          <a:solidFill>
                            <a:srgbClr val="FF0000"/>
                          </a:solidFill>
                          <a:latin typeface="Times New Roman"/>
                        </a:rPr>
                        <a:t>. činnost</a:t>
                      </a:r>
                      <a:endParaRPr lang="cs-CZ" sz="1600" b="1" i="0" u="none" strike="noStrike" dirty="0">
                        <a:solidFill>
                          <a:srgbClr val="FF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78435">
                <a:tc>
                  <a:txBody>
                    <a:bodyPr/>
                    <a:lstStyle/>
                    <a:p>
                      <a:pPr algn="l" fontAlgn="b"/>
                      <a:r>
                        <a:rPr lang="pl-PL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Rekonstrukce MK u RD Hruškových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78435"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Rekonstrukce MK u Prádelky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78435"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Točna pro autobusy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78435"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Parčík pro aktivní odpočinek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78435"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Chodník </a:t>
                      </a:r>
                      <a:r>
                        <a:rPr lang="cs-CZ" sz="1600" b="1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Prčov</a:t>
                      </a:r>
                      <a:r>
                        <a:rPr lang="cs-CZ" sz="16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– Kříž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78435"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Parčík U kříže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46402"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Zpracovna bioodpadů s využitím na výrobu plynu, hnojiv, energie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78435">
                <a:tc>
                  <a:txBody>
                    <a:bodyPr/>
                    <a:lstStyle/>
                    <a:p>
                      <a:pPr algn="l" fontAlgn="b"/>
                      <a:r>
                        <a:rPr lang="sv-SE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Od Ondrova lesíku ke skanzenu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78435"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Prčov nad hřištěm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78435"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Před podnikatelskou zónou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78435"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Pod Ondrovým lesíkem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78435"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Protipovodňová ochrana Pod Židoviny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46402"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Mokřadní plochy a biotop mezi rybníky Hráz a Pravěk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graphicFrame>
        <p:nvGraphicFramePr>
          <p:cNvPr id="6" name="Tabulka 5"/>
          <p:cNvGraphicFramePr>
            <a:graphicFrameLocks noGrp="1"/>
          </p:cNvGraphicFramePr>
          <p:nvPr/>
        </p:nvGraphicFramePr>
        <p:xfrm>
          <a:off x="4644008" y="908728"/>
          <a:ext cx="4622800" cy="5686793"/>
        </p:xfrm>
        <a:graphic>
          <a:graphicData uri="http://schemas.openxmlformats.org/drawingml/2006/table">
            <a:tbl>
              <a:tblPr/>
              <a:tblGrid>
                <a:gridCol w="4622800"/>
              </a:tblGrid>
              <a:tr h="285952"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Mokřad za </a:t>
                      </a:r>
                      <a:r>
                        <a:rPr lang="cs-CZ" sz="1600" b="1" i="0" u="none" strike="noStrike" dirty="0" err="1" smtClean="0">
                          <a:solidFill>
                            <a:srgbClr val="000000"/>
                          </a:solidFill>
                          <a:latin typeface="Times New Roman"/>
                        </a:rPr>
                        <a:t>ž</a:t>
                      </a:r>
                      <a:r>
                        <a:rPr lang="cs-CZ" sz="16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. </a:t>
                      </a:r>
                      <a:r>
                        <a:rPr lang="cs-CZ" sz="16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vodou + sad starých odrůd </a:t>
                      </a:r>
                      <a:r>
                        <a:rPr lang="cs-CZ" sz="16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stromů</a:t>
                      </a:r>
                      <a:endParaRPr lang="cs-CZ" sz="16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85952"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b="1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Odtrubnění</a:t>
                      </a:r>
                      <a:r>
                        <a:rPr lang="cs-CZ" sz="16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potoka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85952"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Odbahnění stávajících vodních nádrží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85952"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Protierozní opatření Ondrův lesík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85952"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Protierozní opatření na svazích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85952"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Penzion pro seniory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85952"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Vinné sklepy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85952"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Salon slivovice s pálenicí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85952"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Přestavba klubovny Junáka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61155"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Úprava půdy pro komunitní a spolkovou činnost + oprava fasády + bezbariérový přístup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85952"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Oplocení víceúčelového hřiště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61155"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Doplnění hracích prvků pro děti na dětských hřištích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85952"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Zpevněný příjezd mezi hřišti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61155"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Generální rekonstrukce elektroinstalace  budovy Obecního domu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85952"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Rekonstrukce sklepa OD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85952"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Generální rekonstrukce topení OD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85952"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Generální rekonstrukce topení OÚ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cxnSp>
        <p:nvCxnSpPr>
          <p:cNvPr id="7" name="Přímá spojovací čára 6"/>
          <p:cNvCxnSpPr/>
          <p:nvPr/>
        </p:nvCxnSpPr>
        <p:spPr>
          <a:xfrm>
            <a:off x="179512" y="4581128"/>
            <a:ext cx="424847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Přímá spojovací čára 7"/>
          <p:cNvCxnSpPr/>
          <p:nvPr/>
        </p:nvCxnSpPr>
        <p:spPr>
          <a:xfrm>
            <a:off x="179512" y="3140968"/>
            <a:ext cx="424847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Přímá spojovací čára 8"/>
          <p:cNvCxnSpPr/>
          <p:nvPr/>
        </p:nvCxnSpPr>
        <p:spPr>
          <a:xfrm>
            <a:off x="107504" y="5085184"/>
            <a:ext cx="424847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Přímá spojovací čára 9"/>
          <p:cNvCxnSpPr/>
          <p:nvPr/>
        </p:nvCxnSpPr>
        <p:spPr>
          <a:xfrm>
            <a:off x="0" y="6093296"/>
            <a:ext cx="424847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Přímá spojovací čára 10"/>
          <p:cNvCxnSpPr/>
          <p:nvPr/>
        </p:nvCxnSpPr>
        <p:spPr>
          <a:xfrm>
            <a:off x="4644008" y="2852936"/>
            <a:ext cx="424847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Přímá spojovací čára 11"/>
          <p:cNvCxnSpPr/>
          <p:nvPr/>
        </p:nvCxnSpPr>
        <p:spPr>
          <a:xfrm>
            <a:off x="4572000" y="3068960"/>
            <a:ext cx="424847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2123728" y="476672"/>
            <a:ext cx="374441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3600" b="1" cap="all" dirty="0" smtClean="0">
                <a:ln w="9000" cmpd="sng">
                  <a:solidFill>
                    <a:srgbClr val="AA4214"/>
                  </a:solidFill>
                  <a:prstDash val="solid"/>
                </a:ln>
                <a:solidFill>
                  <a:srgbClr val="33CC33"/>
                </a:solidFill>
                <a:effectLst>
                  <a:reflection blurRad="12700" stA="28000" endPos="45000" dist="1000" dir="5400000" sy="-100000" algn="bl" rotWithShape="0"/>
                </a:effectLst>
                <a:latin typeface="+mj-lt"/>
                <a:ea typeface="+mj-ea"/>
                <a:cs typeface="+mj-cs"/>
              </a:rPr>
              <a:t>Modrá</a:t>
            </a:r>
            <a:endParaRPr lang="cs-CZ" sz="3600" b="1" cap="all" dirty="0">
              <a:ln w="9000" cmpd="sng">
                <a:solidFill>
                  <a:srgbClr val="AA4214"/>
                </a:solidFill>
                <a:prstDash val="solid"/>
              </a:ln>
              <a:solidFill>
                <a:srgbClr val="33CC33"/>
              </a:solidFill>
              <a:effectLst>
                <a:reflection blurRad="12700" stA="28000" endPos="45000" dist="1000" dir="5400000" sy="-100000" algn="bl" rotWithShape="0"/>
              </a:effectLst>
              <a:latin typeface="+mj-lt"/>
              <a:ea typeface="+mj-ea"/>
              <a:cs typeface="+mj-cs"/>
            </a:endParaRPr>
          </a:p>
        </p:txBody>
      </p:sp>
      <p:pic>
        <p:nvPicPr>
          <p:cNvPr id="3" name="Picture 2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332656"/>
            <a:ext cx="995164" cy="119872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graphicFrame>
        <p:nvGraphicFramePr>
          <p:cNvPr id="5" name="Tabulka 4"/>
          <p:cNvGraphicFramePr>
            <a:graphicFrameLocks noGrp="1"/>
          </p:cNvGraphicFramePr>
          <p:nvPr/>
        </p:nvGraphicFramePr>
        <p:xfrm>
          <a:off x="539552" y="2276872"/>
          <a:ext cx="7848872" cy="2232249"/>
        </p:xfrm>
        <a:graphic>
          <a:graphicData uri="http://schemas.openxmlformats.org/drawingml/2006/table">
            <a:tbl>
              <a:tblPr/>
              <a:tblGrid>
                <a:gridCol w="6068357"/>
                <a:gridCol w="1780515"/>
              </a:tblGrid>
              <a:tr h="82675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800" b="1" dirty="0">
                          <a:latin typeface="Calibri"/>
                          <a:ea typeface="Calibri"/>
                          <a:cs typeface="Times New Roman"/>
                        </a:rPr>
                        <a:t>Celkový počet záměrů			</a:t>
                      </a:r>
                      <a:endParaRPr lang="cs-CZ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800" b="1">
                          <a:latin typeface="Calibri"/>
                          <a:ea typeface="Calibri"/>
                          <a:cs typeface="Times New Roman"/>
                        </a:rPr>
                        <a:t>33</a:t>
                      </a:r>
                      <a:endParaRPr lang="cs-CZ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0274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800" b="1" dirty="0">
                          <a:latin typeface="Calibri"/>
                          <a:ea typeface="Calibri"/>
                          <a:cs typeface="Times New Roman"/>
                        </a:rPr>
                        <a:t>Celkový finanční objem záměrů	</a:t>
                      </a:r>
                      <a:endParaRPr lang="cs-CZ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800" b="1">
                          <a:latin typeface="Calibri"/>
                          <a:ea typeface="Calibri"/>
                          <a:cs typeface="Times New Roman"/>
                        </a:rPr>
                        <a:t>197 mil. Kč</a:t>
                      </a:r>
                      <a:endParaRPr lang="cs-CZ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0274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800" b="1" dirty="0">
                          <a:latin typeface="Calibri"/>
                          <a:ea typeface="Calibri"/>
                          <a:cs typeface="Times New Roman"/>
                        </a:rPr>
                        <a:t>Průměrný finanční objem záměrů na 1 obyvatele (0,12)</a:t>
                      </a:r>
                      <a:endParaRPr lang="cs-CZ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175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800" b="1" dirty="0">
                          <a:latin typeface="Calibri"/>
                          <a:ea typeface="Calibri"/>
                          <a:cs typeface="Times New Roman"/>
                        </a:rPr>
                        <a:t>0,29 mil. Kč</a:t>
                      </a:r>
                      <a:endParaRPr lang="cs-CZ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ulka 1"/>
          <p:cNvGraphicFramePr>
            <a:graphicFrameLocks noGrp="1"/>
          </p:cNvGraphicFramePr>
          <p:nvPr/>
        </p:nvGraphicFramePr>
        <p:xfrm>
          <a:off x="179512" y="1196754"/>
          <a:ext cx="4599800" cy="5661246"/>
        </p:xfrm>
        <a:graphic>
          <a:graphicData uri="http://schemas.openxmlformats.org/drawingml/2006/table">
            <a:tbl>
              <a:tblPr/>
              <a:tblGrid>
                <a:gridCol w="4599800"/>
              </a:tblGrid>
              <a:tr h="533077">
                <a:tc>
                  <a:txBody>
                    <a:bodyPr/>
                    <a:lstStyle/>
                    <a:p>
                      <a:pPr algn="l" fontAlgn="b"/>
                      <a:r>
                        <a:rPr lang="pl-PL" sz="1600" b="1" i="0" u="none" strike="noStrike" dirty="0">
                          <a:solidFill>
                            <a:srgbClr val="FF0000"/>
                          </a:solidFill>
                          <a:latin typeface="Times New Roman"/>
                        </a:rPr>
                        <a:t>Rekonstrukce stávající panelové komunikace  Za humny</a:t>
                      </a:r>
                    </a:p>
                  </a:txBody>
                  <a:tcPr marL="9478" marR="9478" marT="947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33077"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b="1" i="0" u="none" strike="noStrike" dirty="0">
                          <a:solidFill>
                            <a:srgbClr val="FF0000"/>
                          </a:solidFill>
                          <a:latin typeface="Times New Roman"/>
                        </a:rPr>
                        <a:t>Dům s malometrážním bydlením pro přestárlé občany</a:t>
                      </a:r>
                    </a:p>
                  </a:txBody>
                  <a:tcPr marL="9478" marR="9478" marT="947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72351"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b="1" i="0" u="none" strike="noStrike" dirty="0">
                          <a:solidFill>
                            <a:srgbClr val="FF0000"/>
                          </a:solidFill>
                          <a:latin typeface="Times New Roman"/>
                        </a:rPr>
                        <a:t>Zeleň a  vodní plochy v krajině</a:t>
                      </a:r>
                    </a:p>
                  </a:txBody>
                  <a:tcPr marL="9478" marR="9478" marT="947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72351"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b="1" i="0" u="none" strike="noStrike" dirty="0">
                          <a:solidFill>
                            <a:srgbClr val="FF0000"/>
                          </a:solidFill>
                          <a:latin typeface="Times New Roman"/>
                        </a:rPr>
                        <a:t>Revitalizace sportovního areálu TJ</a:t>
                      </a:r>
                    </a:p>
                  </a:txBody>
                  <a:tcPr marL="9478" marR="9478" marT="947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33077"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Obnova místní komunikace </a:t>
                      </a:r>
                      <a:r>
                        <a:rPr lang="cs-CZ" sz="1600" b="1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Vývozek</a:t>
                      </a:r>
                      <a:r>
                        <a:rPr lang="cs-CZ" sz="16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 vč. opěrné stěny</a:t>
                      </a:r>
                    </a:p>
                  </a:txBody>
                  <a:tcPr marL="9478" marR="9478" marT="947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33077"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Místní komunikace a veřejné prostranství – „Za lékárnou“</a:t>
                      </a:r>
                    </a:p>
                  </a:txBody>
                  <a:tcPr marL="9478" marR="9478" marT="947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72351">
                <a:tc>
                  <a:txBody>
                    <a:bodyPr/>
                    <a:lstStyle/>
                    <a:p>
                      <a:pPr algn="l" fontAlgn="b"/>
                      <a:r>
                        <a:rPr lang="pl-PL" sz="16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Komunikace pro pěší do lokality Za humny</a:t>
                      </a:r>
                    </a:p>
                  </a:txBody>
                  <a:tcPr marL="9478" marR="9478" marT="947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72351"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Cyklotrasa – Tupesy-Zlechov</a:t>
                      </a:r>
                    </a:p>
                  </a:txBody>
                  <a:tcPr marL="9478" marR="9478" marT="947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72351"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Cyklotrasa Tupesy-Buchlovice</a:t>
                      </a:r>
                    </a:p>
                  </a:txBody>
                  <a:tcPr marL="9478" marR="9478" marT="947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33077"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Cyklotrasa Tupesy – Boršice + revitalizace a obnova zeleně</a:t>
                      </a:r>
                    </a:p>
                  </a:txBody>
                  <a:tcPr marL="9478" marR="9478" marT="947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72351"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Za humny</a:t>
                      </a:r>
                    </a:p>
                  </a:txBody>
                  <a:tcPr marL="9478" marR="9478" marT="947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72351"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Souhrady</a:t>
                      </a:r>
                    </a:p>
                  </a:txBody>
                  <a:tcPr marL="9478" marR="9478" marT="947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72351"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Díly</a:t>
                      </a:r>
                    </a:p>
                  </a:txBody>
                  <a:tcPr marL="9478" marR="9478" marT="947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72351">
                <a:tc>
                  <a:txBody>
                    <a:bodyPr/>
                    <a:lstStyle/>
                    <a:p>
                      <a:pPr algn="l" fontAlgn="b"/>
                      <a:r>
                        <a:rPr lang="pl-PL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Vodní plocha pod remízem Lopata</a:t>
                      </a:r>
                    </a:p>
                  </a:txBody>
                  <a:tcPr marL="9478" marR="9478" marT="947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72351"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Obnova meanrů Chabaňského potoka - Souhrady</a:t>
                      </a:r>
                    </a:p>
                  </a:txBody>
                  <a:tcPr marL="9478" marR="9478" marT="947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72351">
                <a:tc>
                  <a:txBody>
                    <a:bodyPr/>
                    <a:lstStyle/>
                    <a:p>
                      <a:pPr algn="l" fontAlgn="b"/>
                      <a:r>
                        <a:rPr lang="pl-PL" sz="16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Vodní plocha na Zlechovském potoku</a:t>
                      </a:r>
                    </a:p>
                  </a:txBody>
                  <a:tcPr marL="9478" marR="9478" marT="9478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graphicFrame>
        <p:nvGraphicFramePr>
          <p:cNvPr id="4" name="Tabulka 3"/>
          <p:cNvGraphicFramePr>
            <a:graphicFrameLocks noGrp="1"/>
          </p:cNvGraphicFramePr>
          <p:nvPr/>
        </p:nvGraphicFramePr>
        <p:xfrm>
          <a:off x="4823520" y="548680"/>
          <a:ext cx="4320480" cy="6048675"/>
        </p:xfrm>
        <a:graphic>
          <a:graphicData uri="http://schemas.openxmlformats.org/drawingml/2006/table">
            <a:tbl>
              <a:tblPr/>
              <a:tblGrid>
                <a:gridCol w="4320480"/>
              </a:tblGrid>
              <a:tr h="571509"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Biocentrum krajinka vč. úpravy soutoku </a:t>
                      </a:r>
                      <a:r>
                        <a:rPr lang="cs-CZ" sz="1600" b="1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Zlechovského</a:t>
                      </a:r>
                      <a:r>
                        <a:rPr lang="cs-CZ" sz="16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a </a:t>
                      </a:r>
                      <a:r>
                        <a:rPr lang="cs-CZ" sz="1600" b="1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Chabaňského</a:t>
                      </a:r>
                      <a:r>
                        <a:rPr lang="cs-CZ" sz="16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potka</a:t>
                      </a:r>
                    </a:p>
                  </a:txBody>
                  <a:tcPr marL="9241" marR="9241" marT="924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91069"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Mokřad pod farmou Agro v Tupesích</a:t>
                      </a:r>
                    </a:p>
                  </a:txBody>
                  <a:tcPr marL="9241" marR="9241" marT="924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91069"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Vybudování kanalizace v lokalitě – U Smaltovny</a:t>
                      </a:r>
                    </a:p>
                  </a:txBody>
                  <a:tcPr marL="9241" marR="9241" marT="924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91069"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Obnova studánek a vývěrů vody </a:t>
                      </a:r>
                    </a:p>
                  </a:txBody>
                  <a:tcPr marL="9241" marR="9241" marT="924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91069"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Suchý poldr – Souhrady</a:t>
                      </a:r>
                    </a:p>
                  </a:txBody>
                  <a:tcPr marL="9241" marR="9241" marT="924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91069"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Stomořadí Rákoš</a:t>
                      </a:r>
                    </a:p>
                  </a:txBody>
                  <a:tcPr marL="9241" marR="9241" marT="924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91069"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Obnova mezí a rozdělení lánového hospodaření</a:t>
                      </a:r>
                    </a:p>
                  </a:txBody>
                  <a:tcPr marL="9241" marR="9241" marT="924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71509"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Revitalizace zeleně a prameniště v polní trati Boří – mezi Tupesy a Velehradem</a:t>
                      </a:r>
                    </a:p>
                  </a:txBody>
                  <a:tcPr marL="9241" marR="9241" marT="924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91069"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Stomořadí podél cyklostezky – Tupesy – Velehrad</a:t>
                      </a:r>
                    </a:p>
                  </a:txBody>
                  <a:tcPr marL="9241" marR="9241" marT="924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91069"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Stromořadí Vyhnašov</a:t>
                      </a:r>
                    </a:p>
                  </a:txBody>
                  <a:tcPr marL="9241" marR="9241" marT="924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71509"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Opatření navržená a projednaná jako výsledek komplexní pozemkové úpravy</a:t>
                      </a:r>
                    </a:p>
                  </a:txBody>
                  <a:tcPr marL="9241" marR="9241" marT="924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91069">
                <a:tc>
                  <a:txBody>
                    <a:bodyPr/>
                    <a:lstStyle/>
                    <a:p>
                      <a:pPr algn="l" fontAlgn="b"/>
                      <a:r>
                        <a:rPr lang="pl-PL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Rekonstrukce zahrady v Muzeu keramiky</a:t>
                      </a:r>
                    </a:p>
                  </a:txBody>
                  <a:tcPr marL="9241" marR="9241" marT="924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71509"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Obnova veřejného prostranství a domu – rodiště Fr. Bačákové vč. Sklepa</a:t>
                      </a:r>
                    </a:p>
                  </a:txBody>
                  <a:tcPr marL="9241" marR="9241" marT="924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71509">
                <a:tc>
                  <a:txBody>
                    <a:bodyPr/>
                    <a:lstStyle/>
                    <a:p>
                      <a:pPr algn="l" fontAlgn="b"/>
                      <a:r>
                        <a:rPr lang="pl-PL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Výměna krytiny  památkového domu Muzeum keramiky</a:t>
                      </a:r>
                    </a:p>
                  </a:txBody>
                  <a:tcPr marL="9241" marR="9241" marT="924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71509"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Rekonstrukce budovy OU – zateplení, topení, vnitřní dispozice, podlahy</a:t>
                      </a:r>
                    </a:p>
                  </a:txBody>
                  <a:tcPr marL="9241" marR="9241" marT="924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6" name="Obdélník 5"/>
          <p:cNvSpPr/>
          <p:nvPr/>
        </p:nvSpPr>
        <p:spPr>
          <a:xfrm>
            <a:off x="179512" y="404664"/>
            <a:ext cx="194421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3600" b="1" cap="all" dirty="0" smtClean="0">
                <a:ln w="9000" cmpd="sng">
                  <a:solidFill>
                    <a:srgbClr val="AA4214"/>
                  </a:solidFill>
                  <a:prstDash val="solid"/>
                </a:ln>
                <a:solidFill>
                  <a:srgbClr val="33CC33"/>
                </a:solidFill>
                <a:effectLst>
                  <a:reflection blurRad="12700" stA="28000" endPos="45000" dist="1000" dir="5400000" sy="-100000" algn="bl" rotWithShape="0"/>
                </a:effectLst>
                <a:latin typeface="+mj-lt"/>
                <a:ea typeface="+mj-ea"/>
                <a:cs typeface="+mj-cs"/>
              </a:rPr>
              <a:t>Tupesy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2123728" y="404664"/>
            <a:ext cx="374441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3600" b="1" cap="all" dirty="0" smtClean="0">
                <a:ln w="9000" cmpd="sng">
                  <a:solidFill>
                    <a:srgbClr val="AA4214"/>
                  </a:solidFill>
                  <a:prstDash val="solid"/>
                </a:ln>
                <a:solidFill>
                  <a:srgbClr val="33CC33"/>
                </a:solidFill>
                <a:effectLst>
                  <a:reflection blurRad="12700" stA="28000" endPos="45000" dist="1000" dir="5400000" sy="-100000" algn="bl" rotWithShape="0"/>
                </a:effectLst>
                <a:latin typeface="+mj-lt"/>
                <a:ea typeface="+mj-ea"/>
                <a:cs typeface="+mj-cs"/>
              </a:rPr>
              <a:t>Tupesy</a:t>
            </a:r>
            <a:endParaRPr lang="cs-CZ" sz="3600" b="1" cap="all" dirty="0">
              <a:ln w="9000" cmpd="sng">
                <a:solidFill>
                  <a:srgbClr val="AA4214"/>
                </a:solidFill>
                <a:prstDash val="solid"/>
              </a:ln>
              <a:solidFill>
                <a:srgbClr val="33CC33"/>
              </a:solidFill>
              <a:effectLst>
                <a:reflection blurRad="12700" stA="28000" endPos="45000" dist="1000" dir="5400000" sy="-100000" algn="bl" rotWithShape="0"/>
              </a:effectLst>
              <a:latin typeface="+mj-lt"/>
              <a:ea typeface="+mj-ea"/>
              <a:cs typeface="+mj-cs"/>
            </a:endParaRPr>
          </a:p>
        </p:txBody>
      </p:sp>
      <p:pic>
        <p:nvPicPr>
          <p:cNvPr id="3" name="Picture 4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404664"/>
            <a:ext cx="1159451" cy="1368152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graphicFrame>
        <p:nvGraphicFramePr>
          <p:cNvPr id="5" name="Tabulka 4"/>
          <p:cNvGraphicFramePr>
            <a:graphicFrameLocks noGrp="1"/>
          </p:cNvGraphicFramePr>
          <p:nvPr/>
        </p:nvGraphicFramePr>
        <p:xfrm>
          <a:off x="755577" y="2492896"/>
          <a:ext cx="7272808" cy="2016224"/>
        </p:xfrm>
        <a:graphic>
          <a:graphicData uri="http://schemas.openxmlformats.org/drawingml/2006/table">
            <a:tbl>
              <a:tblPr/>
              <a:tblGrid>
                <a:gridCol w="5639084"/>
                <a:gridCol w="1633724"/>
              </a:tblGrid>
              <a:tr h="72008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800" b="1" dirty="0">
                          <a:latin typeface="Calibri"/>
                          <a:ea typeface="Calibri"/>
                          <a:cs typeface="Times New Roman"/>
                        </a:rPr>
                        <a:t>Celkový počet záměrů			</a:t>
                      </a:r>
                      <a:endParaRPr lang="cs-CZ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800" b="1">
                          <a:latin typeface="Calibri"/>
                          <a:ea typeface="Calibri"/>
                          <a:cs typeface="Times New Roman"/>
                        </a:rPr>
                        <a:t>30</a:t>
                      </a:r>
                      <a:endParaRPr lang="cs-CZ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4807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800" b="1" dirty="0">
                          <a:latin typeface="Calibri"/>
                          <a:ea typeface="Calibri"/>
                          <a:cs typeface="Times New Roman"/>
                        </a:rPr>
                        <a:t>Celkový finanční objem záměrů	</a:t>
                      </a:r>
                      <a:endParaRPr lang="cs-CZ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800" b="1">
                          <a:latin typeface="Calibri"/>
                          <a:ea typeface="Calibri"/>
                          <a:cs typeface="Times New Roman"/>
                        </a:rPr>
                        <a:t>91 mil. Kč</a:t>
                      </a:r>
                      <a:endParaRPr lang="cs-CZ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4807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800" b="1" dirty="0">
                          <a:latin typeface="Calibri"/>
                          <a:ea typeface="Calibri"/>
                          <a:cs typeface="Times New Roman"/>
                        </a:rPr>
                        <a:t>Průměrný finanční objem záměrů na 1 obyvatele (0,12)</a:t>
                      </a:r>
                      <a:endParaRPr lang="cs-CZ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800" b="1" dirty="0">
                          <a:latin typeface="Calibri"/>
                          <a:ea typeface="Calibri"/>
                          <a:cs typeface="Times New Roman"/>
                        </a:rPr>
                        <a:t>0,08 mil. Kč</a:t>
                      </a:r>
                      <a:endParaRPr lang="cs-CZ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179512" y="620688"/>
            <a:ext cx="374441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3600" b="1" cap="all" dirty="0" smtClean="0">
                <a:ln w="9000" cmpd="sng">
                  <a:solidFill>
                    <a:srgbClr val="AA4214"/>
                  </a:solidFill>
                  <a:prstDash val="solid"/>
                </a:ln>
                <a:solidFill>
                  <a:srgbClr val="33CC33"/>
                </a:solidFill>
                <a:effectLst>
                  <a:reflection blurRad="12700" stA="28000" endPos="45000" dist="1000" dir="5400000" sy="-100000" algn="bl" rotWithShape="0"/>
                </a:effectLst>
                <a:latin typeface="+mj-lt"/>
                <a:ea typeface="+mj-ea"/>
                <a:cs typeface="+mj-cs"/>
              </a:rPr>
              <a:t>Boršice</a:t>
            </a:r>
            <a:endParaRPr lang="cs-CZ" sz="3600" b="1" cap="all" dirty="0">
              <a:ln w="9000" cmpd="sng">
                <a:solidFill>
                  <a:srgbClr val="AA4214"/>
                </a:solidFill>
                <a:prstDash val="solid"/>
              </a:ln>
              <a:solidFill>
                <a:srgbClr val="33CC33"/>
              </a:solidFill>
              <a:effectLst>
                <a:reflection blurRad="12700" stA="28000" endPos="45000" dist="1000" dir="5400000" sy="-100000" algn="bl" rotWithShape="0"/>
              </a:effectLst>
              <a:latin typeface="+mj-lt"/>
              <a:ea typeface="+mj-ea"/>
              <a:cs typeface="+mj-cs"/>
            </a:endParaRPr>
          </a:p>
        </p:txBody>
      </p:sp>
      <p:graphicFrame>
        <p:nvGraphicFramePr>
          <p:cNvPr id="5" name="Tabulka 4"/>
          <p:cNvGraphicFramePr>
            <a:graphicFrameLocks noGrp="1"/>
          </p:cNvGraphicFramePr>
          <p:nvPr/>
        </p:nvGraphicFramePr>
        <p:xfrm>
          <a:off x="179512" y="1484784"/>
          <a:ext cx="4443288" cy="3396615"/>
        </p:xfrm>
        <a:graphic>
          <a:graphicData uri="http://schemas.openxmlformats.org/drawingml/2006/table">
            <a:tbl>
              <a:tblPr/>
              <a:tblGrid>
                <a:gridCol w="4443288"/>
              </a:tblGrid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b="1" i="0" u="none" strike="noStrike" dirty="0">
                          <a:solidFill>
                            <a:srgbClr val="FF0000"/>
                          </a:solidFill>
                          <a:latin typeface="Times New Roman"/>
                        </a:rPr>
                        <a:t>Nová knihovna a oprava obecního úřadu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b="1" i="0" u="none" strike="noStrike" dirty="0">
                          <a:solidFill>
                            <a:srgbClr val="FF0000"/>
                          </a:solidFill>
                          <a:latin typeface="Times New Roman"/>
                        </a:rPr>
                        <a:t>Parkoviště u kostela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Komunikace v </a:t>
                      </a:r>
                      <a:r>
                        <a:rPr lang="cs-CZ" sz="18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průmyslové </a:t>
                      </a:r>
                      <a:r>
                        <a:rPr lang="cs-CZ" sz="18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zóně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Zpevněná cesta ke hřbitovu a šlechtitelské stanici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Cyklostezka Zlechov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pl-PL" sz="1800" b="1" i="0" u="none" strike="noStrike" dirty="0">
                          <a:solidFill>
                            <a:srgbClr val="FF0000"/>
                          </a:solidFill>
                          <a:latin typeface="Times New Roman"/>
                        </a:rPr>
                        <a:t>Cyklostezka do Kostelan a Nedakonic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Rekonstrukce cesty k přehradě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Cesta Raškoun-Pivní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b="1" i="0" u="none" strike="noStrike">
                          <a:solidFill>
                            <a:srgbClr val="FF0000"/>
                          </a:solidFill>
                          <a:latin typeface="Times New Roman"/>
                        </a:rPr>
                        <a:t>Podevsí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b="1" i="0" u="none" strike="noStrike">
                          <a:solidFill>
                            <a:srgbClr val="FF0000"/>
                          </a:solidFill>
                          <a:latin typeface="Times New Roman"/>
                        </a:rPr>
                        <a:t>Podhorky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b="1" i="0" u="none" strike="noStrike" dirty="0" err="1">
                          <a:solidFill>
                            <a:srgbClr val="FF0000"/>
                          </a:solidFill>
                          <a:latin typeface="Times New Roman"/>
                        </a:rPr>
                        <a:t>Sunečné</a:t>
                      </a:r>
                      <a:endParaRPr lang="cs-CZ" sz="1800" b="1" i="0" u="none" strike="noStrike" dirty="0">
                        <a:solidFill>
                          <a:srgbClr val="FF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graphicFrame>
        <p:nvGraphicFramePr>
          <p:cNvPr id="6" name="Tabulka 5"/>
          <p:cNvGraphicFramePr>
            <a:graphicFrameLocks noGrp="1"/>
          </p:cNvGraphicFramePr>
          <p:nvPr/>
        </p:nvGraphicFramePr>
        <p:xfrm>
          <a:off x="4716016" y="1412776"/>
          <a:ext cx="4622800" cy="4257675"/>
        </p:xfrm>
        <a:graphic>
          <a:graphicData uri="http://schemas.openxmlformats.org/drawingml/2006/table">
            <a:tbl>
              <a:tblPr/>
              <a:tblGrid>
                <a:gridCol w="4622800"/>
              </a:tblGrid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Rybník směrem na Stříbrnice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Rybník na Nedakonice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2 mokřady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Kanalizace ke stávajícím rodinným domům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Protipovodňové valy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Soustava suchých poldrů 3ks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Rekonstrukce splavu na haldě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Biokoridory výsadba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Kompostárna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Opravy sakrálních památek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Oprava hasičské zbrojnice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Sportovní areál- šatny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Střecha na mateřské škole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Revitalizace letního kina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Rekonstrukce školy na byty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cxnSp>
        <p:nvCxnSpPr>
          <p:cNvPr id="8" name="Přímá spojovací čára 7"/>
          <p:cNvCxnSpPr/>
          <p:nvPr/>
        </p:nvCxnSpPr>
        <p:spPr>
          <a:xfrm>
            <a:off x="4788024" y="4581128"/>
            <a:ext cx="914400" cy="914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Přímá spojovací čára 9"/>
          <p:cNvCxnSpPr/>
          <p:nvPr/>
        </p:nvCxnSpPr>
        <p:spPr>
          <a:xfrm>
            <a:off x="4644008" y="4581128"/>
            <a:ext cx="424847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Přímá spojovací čára 10"/>
          <p:cNvCxnSpPr/>
          <p:nvPr/>
        </p:nvCxnSpPr>
        <p:spPr>
          <a:xfrm>
            <a:off x="4644008" y="4941168"/>
            <a:ext cx="424847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Přímá spojovací čára 11"/>
          <p:cNvCxnSpPr/>
          <p:nvPr/>
        </p:nvCxnSpPr>
        <p:spPr>
          <a:xfrm>
            <a:off x="0" y="4869160"/>
            <a:ext cx="424847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Přímá spojovací čára 12"/>
          <p:cNvCxnSpPr/>
          <p:nvPr/>
        </p:nvCxnSpPr>
        <p:spPr>
          <a:xfrm>
            <a:off x="179512" y="2636912"/>
            <a:ext cx="424847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Přímá spojovací čára 13"/>
          <p:cNvCxnSpPr/>
          <p:nvPr/>
        </p:nvCxnSpPr>
        <p:spPr>
          <a:xfrm>
            <a:off x="0" y="2348880"/>
            <a:ext cx="424847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délník 2"/>
          <p:cNvSpPr/>
          <p:nvPr/>
        </p:nvSpPr>
        <p:spPr>
          <a:xfrm>
            <a:off x="1835696" y="620688"/>
            <a:ext cx="374441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3600" b="1" cap="all" dirty="0" smtClean="0">
                <a:ln w="9000" cmpd="sng">
                  <a:solidFill>
                    <a:srgbClr val="AA4214"/>
                  </a:solidFill>
                  <a:prstDash val="solid"/>
                </a:ln>
                <a:solidFill>
                  <a:srgbClr val="33CC33"/>
                </a:solidFill>
                <a:effectLst>
                  <a:reflection blurRad="12700" stA="28000" endPos="45000" dist="1000" dir="5400000" sy="-100000" algn="bl" rotWithShape="0"/>
                </a:effectLst>
                <a:latin typeface="+mj-lt"/>
                <a:ea typeface="+mj-ea"/>
                <a:cs typeface="+mj-cs"/>
              </a:rPr>
              <a:t>Boršice</a:t>
            </a:r>
            <a:endParaRPr lang="cs-CZ" sz="3600" b="1" cap="all" dirty="0">
              <a:ln w="9000" cmpd="sng">
                <a:solidFill>
                  <a:srgbClr val="AA4214"/>
                </a:solidFill>
                <a:prstDash val="solid"/>
              </a:ln>
              <a:solidFill>
                <a:srgbClr val="33CC33"/>
              </a:solidFill>
              <a:effectLst>
                <a:reflection blurRad="12700" stA="28000" endPos="45000" dist="1000" dir="5400000" sy="-100000" algn="bl" rotWithShape="0"/>
              </a:effectLst>
              <a:latin typeface="+mj-lt"/>
              <a:ea typeface="+mj-ea"/>
              <a:cs typeface="+mj-cs"/>
            </a:endParaRPr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404664"/>
            <a:ext cx="966891" cy="1266167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graphicFrame>
        <p:nvGraphicFramePr>
          <p:cNvPr id="5" name="Tabulka 4"/>
          <p:cNvGraphicFramePr>
            <a:graphicFrameLocks noGrp="1"/>
          </p:cNvGraphicFramePr>
          <p:nvPr/>
        </p:nvGraphicFramePr>
        <p:xfrm>
          <a:off x="683568" y="2276872"/>
          <a:ext cx="7416824" cy="3024336"/>
        </p:xfrm>
        <a:graphic>
          <a:graphicData uri="http://schemas.openxmlformats.org/drawingml/2006/table">
            <a:tbl>
              <a:tblPr/>
              <a:tblGrid>
                <a:gridCol w="5244441"/>
                <a:gridCol w="2172383"/>
              </a:tblGrid>
              <a:tr h="75608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800" b="1" dirty="0">
                          <a:latin typeface="Calibri"/>
                          <a:ea typeface="Calibri"/>
                          <a:cs typeface="Times New Roman"/>
                        </a:rPr>
                        <a:t>Celkový počet záměrů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800" b="1">
                          <a:latin typeface="Calibri"/>
                          <a:ea typeface="Calibri"/>
                          <a:cs typeface="Times New Roman"/>
                        </a:rPr>
                        <a:t>26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5608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800" b="1" dirty="0">
                          <a:latin typeface="Calibri"/>
                          <a:ea typeface="Calibri"/>
                          <a:cs typeface="Times New Roman"/>
                        </a:rPr>
                        <a:t>Celkový finanční objem záměrů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27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800" b="1">
                          <a:latin typeface="Calibri"/>
                          <a:ea typeface="Calibri"/>
                          <a:cs typeface="Times New Roman"/>
                        </a:rPr>
                        <a:t>214 mil. Kč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1216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800" b="1" dirty="0">
                          <a:latin typeface="Calibri"/>
                          <a:ea typeface="Calibri"/>
                          <a:cs typeface="Times New Roman"/>
                        </a:rPr>
                        <a:t>Průměrný finanční objem záměrů na 1 obyvatele (0,12)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800" b="1" dirty="0">
                          <a:latin typeface="Calibri"/>
                          <a:ea typeface="Calibri"/>
                          <a:cs typeface="Times New Roman"/>
                        </a:rPr>
                        <a:t>0,10 mil. Kč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179512" y="476672"/>
            <a:ext cx="374441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3600" b="1" cap="all" dirty="0" smtClean="0">
                <a:ln w="9000" cmpd="sng">
                  <a:solidFill>
                    <a:srgbClr val="AA4214"/>
                  </a:solidFill>
                  <a:prstDash val="solid"/>
                </a:ln>
                <a:solidFill>
                  <a:srgbClr val="33CC33"/>
                </a:solidFill>
                <a:effectLst>
                  <a:reflection blurRad="12700" stA="28000" endPos="45000" dist="1000" dir="5400000" sy="-100000" algn="bl" rotWithShape="0"/>
                </a:effectLst>
                <a:latin typeface="+mj-lt"/>
                <a:ea typeface="+mj-ea"/>
                <a:cs typeface="+mj-cs"/>
              </a:rPr>
              <a:t>Stříbrnice</a:t>
            </a:r>
            <a:endParaRPr lang="cs-CZ" sz="3600" b="1" cap="all" dirty="0">
              <a:ln w="9000" cmpd="sng">
                <a:solidFill>
                  <a:srgbClr val="AA4214"/>
                </a:solidFill>
                <a:prstDash val="solid"/>
              </a:ln>
              <a:solidFill>
                <a:srgbClr val="33CC33"/>
              </a:solidFill>
              <a:effectLst>
                <a:reflection blurRad="12700" stA="28000" endPos="45000" dist="1000" dir="5400000" sy="-100000" algn="bl" rotWithShape="0"/>
              </a:effectLst>
              <a:latin typeface="+mj-lt"/>
              <a:ea typeface="+mj-ea"/>
              <a:cs typeface="+mj-cs"/>
            </a:endParaRPr>
          </a:p>
        </p:txBody>
      </p:sp>
      <p:graphicFrame>
        <p:nvGraphicFramePr>
          <p:cNvPr id="5" name="Tabulka 4"/>
          <p:cNvGraphicFramePr>
            <a:graphicFrameLocks noGrp="1"/>
          </p:cNvGraphicFramePr>
          <p:nvPr/>
        </p:nvGraphicFramePr>
        <p:xfrm>
          <a:off x="179512" y="1844824"/>
          <a:ext cx="4550792" cy="4238625"/>
        </p:xfrm>
        <a:graphic>
          <a:graphicData uri="http://schemas.openxmlformats.org/drawingml/2006/table">
            <a:tbl>
              <a:tblPr/>
              <a:tblGrid>
                <a:gridCol w="4550792"/>
              </a:tblGrid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b="1" i="0" u="none" strike="noStrike" dirty="0">
                          <a:solidFill>
                            <a:srgbClr val="FF0000"/>
                          </a:solidFill>
                          <a:latin typeface="Times New Roman"/>
                        </a:rPr>
                        <a:t>Odstranění kolizního místa střetu chodců s vozidly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b="1" i="0" u="none" strike="noStrike" dirty="0">
                          <a:solidFill>
                            <a:srgbClr val="FF0000"/>
                          </a:solidFill>
                          <a:latin typeface="Times New Roman"/>
                        </a:rPr>
                        <a:t>Nový vrt pro zkvalitnění zásobování pitnou vodou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b="1" i="0" u="none" strike="noStrike" dirty="0">
                          <a:solidFill>
                            <a:srgbClr val="FF0000"/>
                          </a:solidFill>
                          <a:latin typeface="Times New Roman"/>
                        </a:rPr>
                        <a:t>Nová kanalizace v obci vč. </a:t>
                      </a:r>
                      <a:r>
                        <a:rPr lang="cs-CZ" sz="1800" b="1" i="0" u="none" strike="noStrike" dirty="0" err="1" smtClean="0">
                          <a:solidFill>
                            <a:srgbClr val="FF0000"/>
                          </a:solidFill>
                          <a:latin typeface="Times New Roman"/>
                        </a:rPr>
                        <a:t>Přivad.k</a:t>
                      </a:r>
                      <a:r>
                        <a:rPr lang="cs-CZ" sz="1800" b="1" i="0" u="none" strike="noStrike" dirty="0" smtClean="0">
                          <a:solidFill>
                            <a:srgbClr val="FF0000"/>
                          </a:solidFill>
                          <a:latin typeface="Times New Roman"/>
                        </a:rPr>
                        <a:t> </a:t>
                      </a:r>
                      <a:r>
                        <a:rPr lang="cs-CZ" sz="1800" b="1" i="0" u="none" strike="noStrike" dirty="0">
                          <a:solidFill>
                            <a:srgbClr val="FF0000"/>
                          </a:solidFill>
                          <a:latin typeface="Times New Roman"/>
                        </a:rPr>
                        <a:t>ČOV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b="1" i="0" u="none" strike="noStrike" dirty="0">
                          <a:solidFill>
                            <a:srgbClr val="FF0000"/>
                          </a:solidFill>
                          <a:latin typeface="Times New Roman"/>
                        </a:rPr>
                        <a:t>Penzion pro seniory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Revitalizace cesty u dětského hřiště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Rekonstrukce chodníku u kaple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Ulice za mlýnem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Rekonstrukce cesty na </a:t>
                      </a:r>
                      <a:r>
                        <a:rPr lang="cs-CZ" sz="1800" b="1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Křápalky</a:t>
                      </a:r>
                      <a:endParaRPr lang="cs-CZ" sz="18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Cyklostezka Medlovice-Stříbrnice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Cesta ke hřišti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Úprava komunikace u hřiště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Úprava návsi u kaple sv. Prokopa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Rozšíření ploch pro bydlení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graphicFrame>
        <p:nvGraphicFramePr>
          <p:cNvPr id="6" name="Tabulka 5"/>
          <p:cNvGraphicFramePr>
            <a:graphicFrameLocks noGrp="1"/>
          </p:cNvGraphicFramePr>
          <p:nvPr/>
        </p:nvGraphicFramePr>
        <p:xfrm>
          <a:off x="4788024" y="1340768"/>
          <a:ext cx="4550792" cy="4806315"/>
        </p:xfrm>
        <a:graphic>
          <a:graphicData uri="http://schemas.openxmlformats.org/drawingml/2006/table">
            <a:tbl>
              <a:tblPr/>
              <a:tblGrid>
                <a:gridCol w="4550792"/>
              </a:tblGrid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ČOV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Rekonstrukce vodovod řadu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Rybník revitalizační, současně jako protipovodňové opatření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Větrolamy v Lánech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Liniová zeleň Stříbrnské Paseky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Revitalizace stávajích lad v katastru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Obnova velkoplošných sadů v katastru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Využití stávajících teras pro výsadbu rychle rostoucích dřevin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Optimalizace produkce lesních ploch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Likvidace staré skládky Posadová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pl-PL" sz="1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Lipová alej v obci kolem silnice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Biokoridory - obnova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Regenerace hřbitova ve Stříbrnicích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Kulturní a sportovní centrum na MŠ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Rekonstrukce </a:t>
                      </a:r>
                      <a:r>
                        <a:rPr lang="cs-CZ" sz="18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knihovny </a:t>
                      </a:r>
                      <a:r>
                        <a:rPr lang="cs-CZ" sz="18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na OÚ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cxnSp>
        <p:nvCxnSpPr>
          <p:cNvPr id="7" name="Přímá spojovací čára 6"/>
          <p:cNvCxnSpPr/>
          <p:nvPr/>
        </p:nvCxnSpPr>
        <p:spPr>
          <a:xfrm>
            <a:off x="4788024" y="5733256"/>
            <a:ext cx="424847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Přímá spojovací čára 7"/>
          <p:cNvCxnSpPr/>
          <p:nvPr/>
        </p:nvCxnSpPr>
        <p:spPr>
          <a:xfrm>
            <a:off x="179512" y="6237312"/>
            <a:ext cx="424847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1763688" y="620688"/>
            <a:ext cx="295232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3600" b="1" cap="all" dirty="0" smtClean="0">
                <a:ln w="9000" cmpd="sng">
                  <a:solidFill>
                    <a:srgbClr val="AA4214"/>
                  </a:solidFill>
                  <a:prstDash val="solid"/>
                </a:ln>
                <a:solidFill>
                  <a:srgbClr val="33CC33"/>
                </a:solidFill>
                <a:effectLst>
                  <a:reflection blurRad="12700" stA="28000" endPos="45000" dist="1000" dir="5400000" sy="-100000" algn="bl" rotWithShape="0"/>
                </a:effectLst>
                <a:latin typeface="+mj-lt"/>
                <a:ea typeface="+mj-ea"/>
                <a:cs typeface="+mj-cs"/>
              </a:rPr>
              <a:t>Stříbrnice</a:t>
            </a:r>
            <a:endParaRPr lang="cs-CZ" sz="3600" b="1" cap="all" dirty="0">
              <a:ln w="9000" cmpd="sng">
                <a:solidFill>
                  <a:srgbClr val="AA4214"/>
                </a:solidFill>
                <a:prstDash val="solid"/>
              </a:ln>
              <a:solidFill>
                <a:srgbClr val="33CC33"/>
              </a:solidFill>
              <a:effectLst>
                <a:reflection blurRad="12700" stA="28000" endPos="45000" dist="1000" dir="5400000" sy="-100000" algn="bl" rotWithShape="0"/>
              </a:effectLst>
              <a:latin typeface="+mj-lt"/>
              <a:ea typeface="+mj-ea"/>
              <a:cs typeface="+mj-cs"/>
            </a:endParaRPr>
          </a:p>
        </p:txBody>
      </p:sp>
      <p:pic>
        <p:nvPicPr>
          <p:cNvPr id="3" name="Picture 3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548680"/>
            <a:ext cx="1044116" cy="108012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graphicFrame>
        <p:nvGraphicFramePr>
          <p:cNvPr id="5" name="Tabulka 4"/>
          <p:cNvGraphicFramePr>
            <a:graphicFrameLocks noGrp="1"/>
          </p:cNvGraphicFramePr>
          <p:nvPr/>
        </p:nvGraphicFramePr>
        <p:xfrm>
          <a:off x="467544" y="2348880"/>
          <a:ext cx="7776864" cy="2448272"/>
        </p:xfrm>
        <a:graphic>
          <a:graphicData uri="http://schemas.openxmlformats.org/drawingml/2006/table">
            <a:tbl>
              <a:tblPr/>
              <a:tblGrid>
                <a:gridCol w="5522033"/>
                <a:gridCol w="2254831"/>
              </a:tblGrid>
              <a:tr h="79208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800" b="1" dirty="0">
                          <a:latin typeface="Calibri"/>
                          <a:ea typeface="Calibri"/>
                          <a:cs typeface="Times New Roman"/>
                        </a:rPr>
                        <a:t>Celkový počet záměrů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800" b="1">
                          <a:latin typeface="Calibri"/>
                          <a:ea typeface="Calibri"/>
                          <a:cs typeface="Times New Roman"/>
                        </a:rPr>
                        <a:t>26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9208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800" b="1" dirty="0">
                          <a:latin typeface="Calibri"/>
                          <a:ea typeface="Calibri"/>
                          <a:cs typeface="Times New Roman"/>
                        </a:rPr>
                        <a:t>Celkový finanční objem záměrů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175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800" b="1">
                          <a:latin typeface="Calibri"/>
                          <a:ea typeface="Calibri"/>
                          <a:cs typeface="Times New Roman"/>
                        </a:rPr>
                        <a:t>127 mil. Kč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6409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800" b="1" dirty="0">
                          <a:latin typeface="Calibri"/>
                          <a:ea typeface="Calibri"/>
                          <a:cs typeface="Times New Roman"/>
                        </a:rPr>
                        <a:t>Průměrný finanční objem záměrů na 1 obyvatele (0,12)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800" b="1" dirty="0">
                          <a:latin typeface="Calibri"/>
                          <a:ea typeface="Calibri"/>
                          <a:cs typeface="Times New Roman"/>
                        </a:rPr>
                        <a:t>0,32 mil. Kč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611560" y="404664"/>
            <a:ext cx="374441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3600" b="1" cap="all" dirty="0" smtClean="0">
                <a:ln w="9000" cmpd="sng">
                  <a:solidFill>
                    <a:srgbClr val="AA4214"/>
                  </a:solidFill>
                  <a:prstDash val="solid"/>
                </a:ln>
                <a:solidFill>
                  <a:srgbClr val="33CC33"/>
                </a:solidFill>
                <a:effectLst>
                  <a:reflection blurRad="12700" stA="28000" endPos="45000" dist="1000" dir="5400000" sy="-100000" algn="bl" rotWithShape="0"/>
                </a:effectLst>
                <a:latin typeface="+mj-lt"/>
                <a:ea typeface="+mj-ea"/>
                <a:cs typeface="+mj-cs"/>
              </a:rPr>
              <a:t>Medlovice</a:t>
            </a:r>
            <a:endParaRPr lang="cs-CZ" sz="3600" b="1" cap="all" dirty="0">
              <a:ln w="9000" cmpd="sng">
                <a:solidFill>
                  <a:srgbClr val="AA4214"/>
                </a:solidFill>
                <a:prstDash val="solid"/>
              </a:ln>
              <a:solidFill>
                <a:srgbClr val="33CC33"/>
              </a:solidFill>
              <a:effectLst>
                <a:reflection blurRad="12700" stA="28000" endPos="45000" dist="1000" dir="5400000" sy="-100000" algn="bl" rotWithShape="0"/>
              </a:effectLst>
              <a:latin typeface="+mj-lt"/>
              <a:ea typeface="+mj-ea"/>
              <a:cs typeface="+mj-cs"/>
            </a:endParaRPr>
          </a:p>
        </p:txBody>
      </p:sp>
      <p:graphicFrame>
        <p:nvGraphicFramePr>
          <p:cNvPr id="5" name="Tabulka 4"/>
          <p:cNvGraphicFramePr>
            <a:graphicFrameLocks noGrp="1"/>
          </p:cNvGraphicFramePr>
          <p:nvPr/>
        </p:nvGraphicFramePr>
        <p:xfrm>
          <a:off x="683568" y="1196752"/>
          <a:ext cx="8208912" cy="5437067"/>
        </p:xfrm>
        <a:graphic>
          <a:graphicData uri="http://schemas.openxmlformats.org/drawingml/2006/table">
            <a:tbl>
              <a:tblPr/>
              <a:tblGrid>
                <a:gridCol w="8208912"/>
              </a:tblGrid>
              <a:tr h="255270">
                <a:tc>
                  <a:txBody>
                    <a:bodyPr/>
                    <a:lstStyle/>
                    <a:p>
                      <a:pPr algn="l" fontAlgn="b">
                        <a:lnSpc>
                          <a:spcPct val="150000"/>
                        </a:lnSpc>
                      </a:pPr>
                      <a:r>
                        <a:rPr lang="pl-PL" sz="2000" b="1" i="0" u="none" strike="noStrike" dirty="0">
                          <a:solidFill>
                            <a:srgbClr val="FF0000"/>
                          </a:solidFill>
                          <a:latin typeface="Times New Roman"/>
                        </a:rPr>
                        <a:t>Oprava místních komunikací v obci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55270">
                <a:tc>
                  <a:txBody>
                    <a:bodyPr/>
                    <a:lstStyle/>
                    <a:p>
                      <a:pPr algn="l" fontAlgn="ctr">
                        <a:lnSpc>
                          <a:spcPct val="150000"/>
                        </a:lnSpc>
                      </a:pPr>
                      <a:r>
                        <a:rPr lang="cs-CZ" sz="2000" b="1" i="0" u="none" strike="noStrike" dirty="0">
                          <a:solidFill>
                            <a:srgbClr val="FF0000"/>
                          </a:solidFill>
                          <a:latin typeface="Times New Roman"/>
                        </a:rPr>
                        <a:t>Vybudování inženýrských sítí pro rodinné domky, podnikání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55270">
                <a:tc>
                  <a:txBody>
                    <a:bodyPr/>
                    <a:lstStyle/>
                    <a:p>
                      <a:pPr algn="l" fontAlgn="b">
                        <a:lnSpc>
                          <a:spcPct val="150000"/>
                        </a:lnSpc>
                      </a:pPr>
                      <a:r>
                        <a:rPr lang="cs-CZ" sz="2000" b="1" i="0" u="none" strike="noStrike">
                          <a:solidFill>
                            <a:srgbClr val="FF0000"/>
                          </a:solidFill>
                          <a:latin typeface="Times New Roman"/>
                        </a:rPr>
                        <a:t>Vybudování kanalizace a čističky odpadních vod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55270">
                <a:tc>
                  <a:txBody>
                    <a:bodyPr/>
                    <a:lstStyle/>
                    <a:p>
                      <a:pPr algn="l" fontAlgn="b">
                        <a:lnSpc>
                          <a:spcPct val="150000"/>
                        </a:lnSpc>
                      </a:pPr>
                      <a:r>
                        <a:rPr lang="cs-CZ" sz="2000" b="1" i="0" u="none" strike="noStrike" dirty="0">
                          <a:solidFill>
                            <a:srgbClr val="FF0000"/>
                          </a:solidFill>
                          <a:latin typeface="Times New Roman"/>
                        </a:rPr>
                        <a:t>Jiné </a:t>
                      </a:r>
                      <a:r>
                        <a:rPr lang="cs-CZ" sz="1800" b="1" i="0" u="none" strike="noStrike" dirty="0">
                          <a:solidFill>
                            <a:srgbClr val="FF0000"/>
                          </a:solidFill>
                          <a:latin typeface="Times New Roman"/>
                        </a:rPr>
                        <a:t>využití</a:t>
                      </a:r>
                      <a:r>
                        <a:rPr lang="cs-CZ" sz="2000" b="1" i="0" u="none" strike="noStrike" dirty="0">
                          <a:solidFill>
                            <a:srgbClr val="FF0000"/>
                          </a:solidFill>
                          <a:latin typeface="Times New Roman"/>
                        </a:rPr>
                        <a:t> bývalé hasičské zbrojnice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55270">
                <a:tc>
                  <a:txBody>
                    <a:bodyPr/>
                    <a:lstStyle/>
                    <a:p>
                      <a:pPr algn="l" fontAlgn="b">
                        <a:lnSpc>
                          <a:spcPct val="150000"/>
                        </a:lnSpc>
                      </a:pPr>
                      <a:r>
                        <a:rPr lang="cs-CZ" sz="20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Rekonstrukce komun Soví horka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55270">
                <a:tc>
                  <a:txBody>
                    <a:bodyPr/>
                    <a:lstStyle/>
                    <a:p>
                      <a:pPr algn="l" fontAlgn="b">
                        <a:lnSpc>
                          <a:spcPct val="150000"/>
                        </a:lnSpc>
                      </a:pPr>
                      <a:r>
                        <a:rPr lang="cs-CZ" sz="20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Dolní konec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55270">
                <a:tc>
                  <a:txBody>
                    <a:bodyPr/>
                    <a:lstStyle/>
                    <a:p>
                      <a:pPr algn="l" fontAlgn="b">
                        <a:lnSpc>
                          <a:spcPct val="150000"/>
                        </a:lnSpc>
                      </a:pPr>
                      <a:r>
                        <a:rPr lang="cs-CZ" sz="20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Od Tesaříkového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55270">
                <a:tc>
                  <a:txBody>
                    <a:bodyPr/>
                    <a:lstStyle/>
                    <a:p>
                      <a:pPr algn="l" fontAlgn="b">
                        <a:lnSpc>
                          <a:spcPct val="150000"/>
                        </a:lnSpc>
                      </a:pPr>
                      <a:r>
                        <a:rPr lang="cs-CZ" sz="20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Oprava kom na Paseky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55270">
                <a:tc>
                  <a:txBody>
                    <a:bodyPr/>
                    <a:lstStyle/>
                    <a:p>
                      <a:pPr algn="l" fontAlgn="b">
                        <a:lnSpc>
                          <a:spcPct val="150000"/>
                        </a:lnSpc>
                      </a:pPr>
                      <a:r>
                        <a:rPr lang="pl-PL" sz="20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Chodníky téměř po celé obci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55270">
                <a:tc>
                  <a:txBody>
                    <a:bodyPr/>
                    <a:lstStyle/>
                    <a:p>
                      <a:pPr algn="l" fontAlgn="b">
                        <a:lnSpc>
                          <a:spcPct val="150000"/>
                        </a:lnSpc>
                      </a:pPr>
                      <a:r>
                        <a:rPr lang="cs-CZ" sz="20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Dolní park, zatravněná plocha, dětské hřiště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55270">
                <a:tc>
                  <a:txBody>
                    <a:bodyPr/>
                    <a:lstStyle/>
                    <a:p>
                      <a:pPr algn="l" fontAlgn="b">
                        <a:lnSpc>
                          <a:spcPct val="150000"/>
                        </a:lnSpc>
                      </a:pPr>
                      <a:r>
                        <a:rPr lang="cs-CZ" sz="20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Cyklostezka na Stříbrnice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55270">
                <a:tc>
                  <a:txBody>
                    <a:bodyPr/>
                    <a:lstStyle/>
                    <a:p>
                      <a:pPr algn="l" fontAlgn="b">
                        <a:lnSpc>
                          <a:spcPct val="150000"/>
                        </a:lnSpc>
                      </a:pPr>
                      <a:r>
                        <a:rPr lang="cs-CZ" sz="20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U Červenice, Dolní Chvistí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55270">
                <a:tc>
                  <a:txBody>
                    <a:bodyPr/>
                    <a:lstStyle/>
                    <a:p>
                      <a:pPr algn="l" fontAlgn="b">
                        <a:lnSpc>
                          <a:spcPct val="150000"/>
                        </a:lnSpc>
                      </a:pPr>
                      <a:r>
                        <a:rPr lang="cs-CZ" sz="20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Zasíťování ploch smíšených (bydlení+podnikání)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55270">
                <a:tc>
                  <a:txBody>
                    <a:bodyPr/>
                    <a:lstStyle/>
                    <a:p>
                      <a:pPr algn="l" fontAlgn="b">
                        <a:lnSpc>
                          <a:spcPct val="150000"/>
                        </a:lnSpc>
                      </a:pPr>
                      <a:r>
                        <a:rPr lang="cs-CZ" sz="20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Rybník jako protipovodňové opatření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2123728" y="404664"/>
            <a:ext cx="374441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3600" b="1" cap="all" dirty="0" smtClean="0">
                <a:ln w="9000" cmpd="sng">
                  <a:solidFill>
                    <a:srgbClr val="AA4214"/>
                  </a:solidFill>
                  <a:prstDash val="solid"/>
                </a:ln>
                <a:solidFill>
                  <a:srgbClr val="33CC33"/>
                </a:solidFill>
                <a:effectLst>
                  <a:reflection blurRad="12700" stA="28000" endPos="45000" dist="1000" dir="5400000" sy="-100000" algn="bl" rotWithShape="0"/>
                </a:effectLst>
                <a:latin typeface="+mj-lt"/>
                <a:ea typeface="+mj-ea"/>
                <a:cs typeface="+mj-cs"/>
              </a:rPr>
              <a:t>Medlovice</a:t>
            </a:r>
            <a:endParaRPr lang="cs-CZ" sz="3600" b="1" cap="all" dirty="0">
              <a:ln w="9000" cmpd="sng">
                <a:solidFill>
                  <a:srgbClr val="AA4214"/>
                </a:solidFill>
                <a:prstDash val="solid"/>
              </a:ln>
              <a:solidFill>
                <a:srgbClr val="33CC33"/>
              </a:solidFill>
              <a:effectLst>
                <a:reflection blurRad="12700" stA="28000" endPos="45000" dist="1000" dir="5400000" sy="-100000" algn="bl" rotWithShape="0"/>
              </a:effectLst>
              <a:latin typeface="+mj-lt"/>
              <a:ea typeface="+mj-ea"/>
              <a:cs typeface="+mj-cs"/>
            </a:endParaRPr>
          </a:p>
        </p:txBody>
      </p:sp>
      <p:pic>
        <p:nvPicPr>
          <p:cNvPr id="3" name="Picture 2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332656"/>
            <a:ext cx="1027133" cy="1296144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graphicFrame>
        <p:nvGraphicFramePr>
          <p:cNvPr id="5" name="Tabulka 4"/>
          <p:cNvGraphicFramePr>
            <a:graphicFrameLocks noGrp="1"/>
          </p:cNvGraphicFramePr>
          <p:nvPr/>
        </p:nvGraphicFramePr>
        <p:xfrm>
          <a:off x="827584" y="2420888"/>
          <a:ext cx="7128791" cy="2196244"/>
        </p:xfrm>
        <a:graphic>
          <a:graphicData uri="http://schemas.openxmlformats.org/drawingml/2006/table">
            <a:tbl>
              <a:tblPr/>
              <a:tblGrid>
                <a:gridCol w="5511626"/>
                <a:gridCol w="1617165"/>
              </a:tblGrid>
              <a:tr h="79208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800" b="1" dirty="0">
                          <a:latin typeface="Calibri"/>
                          <a:ea typeface="Calibri"/>
                          <a:cs typeface="Times New Roman"/>
                        </a:rPr>
                        <a:t>Celkový počet záměrů			</a:t>
                      </a:r>
                      <a:endParaRPr lang="cs-CZ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800" b="1">
                          <a:latin typeface="Calibri"/>
                          <a:ea typeface="Calibri"/>
                          <a:cs typeface="Times New Roman"/>
                        </a:rPr>
                        <a:t>12</a:t>
                      </a:r>
                      <a:endParaRPr lang="cs-CZ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0207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800" b="1" dirty="0">
                          <a:latin typeface="Calibri"/>
                          <a:ea typeface="Calibri"/>
                          <a:cs typeface="Times New Roman"/>
                        </a:rPr>
                        <a:t>Celkový finanční objem záměrů	 </a:t>
                      </a:r>
                      <a:endParaRPr lang="cs-CZ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800" b="1" dirty="0">
                          <a:latin typeface="Calibri"/>
                          <a:ea typeface="Calibri"/>
                          <a:cs typeface="Times New Roman"/>
                        </a:rPr>
                        <a:t>134 mil. Kč</a:t>
                      </a:r>
                      <a:endParaRPr lang="cs-CZ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0207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800" b="1" dirty="0">
                          <a:latin typeface="Calibri"/>
                          <a:ea typeface="Calibri"/>
                          <a:cs typeface="Times New Roman"/>
                        </a:rPr>
                        <a:t>Průměrný finanční objem záměrů na 1 obyvatele (0,12)</a:t>
                      </a:r>
                      <a:endParaRPr lang="cs-CZ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175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800" b="1" dirty="0">
                          <a:latin typeface="Calibri"/>
                          <a:ea typeface="Calibri"/>
                          <a:cs typeface="Times New Roman"/>
                        </a:rPr>
                        <a:t>0,28 mil. Kč</a:t>
                      </a:r>
                      <a:endParaRPr lang="cs-CZ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/>
          <p:cNvSpPr txBox="1"/>
          <p:nvPr/>
        </p:nvSpPr>
        <p:spPr>
          <a:xfrm>
            <a:off x="827584" y="980728"/>
            <a:ext cx="79208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3600" b="1" cap="all" dirty="0" smtClean="0">
                <a:ln w="9000" cmpd="sng">
                  <a:solidFill>
                    <a:srgbClr val="AA4214"/>
                  </a:solidFill>
                  <a:prstDash val="solid"/>
                </a:ln>
                <a:solidFill>
                  <a:srgbClr val="33CC33"/>
                </a:solidFill>
                <a:effectLst>
                  <a:reflection blurRad="12700" stA="28000" endPos="45000" dist="1000" dir="5400000" sy="-100000" algn="bl" rotWithShape="0"/>
                </a:effectLst>
                <a:latin typeface="+mj-lt"/>
                <a:ea typeface="+mj-ea"/>
                <a:cs typeface="+mj-cs"/>
              </a:rPr>
              <a:t>Souhrnné výsledky za MAS</a:t>
            </a:r>
            <a:endParaRPr lang="cs-CZ" sz="3600" b="1" cap="all" dirty="0">
              <a:ln w="9000" cmpd="sng">
                <a:solidFill>
                  <a:srgbClr val="AA4214"/>
                </a:solidFill>
                <a:prstDash val="solid"/>
              </a:ln>
              <a:solidFill>
                <a:srgbClr val="33CC33"/>
              </a:solidFill>
              <a:effectLst>
                <a:reflection blurRad="12700" stA="28000" endPos="45000" dist="1000" dir="5400000" sy="-100000" algn="bl" rotWithShape="0"/>
              </a:effectLst>
              <a:latin typeface="+mj-lt"/>
              <a:ea typeface="+mj-ea"/>
              <a:cs typeface="+mj-cs"/>
            </a:endParaRPr>
          </a:p>
        </p:txBody>
      </p:sp>
      <p:graphicFrame>
        <p:nvGraphicFramePr>
          <p:cNvPr id="8" name="Tabulka 7"/>
          <p:cNvGraphicFramePr>
            <a:graphicFrameLocks noGrp="1"/>
          </p:cNvGraphicFramePr>
          <p:nvPr/>
        </p:nvGraphicFramePr>
        <p:xfrm>
          <a:off x="1259632" y="2204864"/>
          <a:ext cx="6984776" cy="3672409"/>
        </p:xfrm>
        <a:graphic>
          <a:graphicData uri="http://schemas.openxmlformats.org/drawingml/2006/table">
            <a:tbl>
              <a:tblPr/>
              <a:tblGrid>
                <a:gridCol w="5050561"/>
                <a:gridCol w="1934215"/>
              </a:tblGrid>
              <a:tr h="66007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2000" b="1" dirty="0">
                          <a:latin typeface="Calibri"/>
                          <a:ea typeface="Calibri"/>
                          <a:cs typeface="Times New Roman"/>
                        </a:rPr>
                        <a:t>Celkový počet záměrů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60325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2000" b="1">
                          <a:latin typeface="Calibri"/>
                          <a:ea typeface="Calibri"/>
                          <a:cs typeface="Times New Roman"/>
                        </a:rPr>
                        <a:t>290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6007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2000" b="1" dirty="0">
                          <a:latin typeface="Calibri"/>
                          <a:ea typeface="Calibri"/>
                          <a:cs typeface="Times New Roman"/>
                        </a:rPr>
                        <a:t>Celkový finanční objem záměrů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60325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2000" b="1">
                          <a:latin typeface="Calibri"/>
                          <a:ea typeface="Calibri"/>
                          <a:cs typeface="Times New Roman"/>
                        </a:rPr>
                        <a:t>1.906 mil. Kč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6007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2000" b="1" dirty="0">
                          <a:latin typeface="Calibri"/>
                          <a:ea typeface="Calibri"/>
                          <a:cs typeface="Times New Roman"/>
                        </a:rPr>
                        <a:t>Průměrný náklad 1 záměru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60325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2000" b="1" dirty="0">
                          <a:latin typeface="Calibri"/>
                          <a:ea typeface="Calibri"/>
                          <a:cs typeface="Times New Roman"/>
                        </a:rPr>
                        <a:t>6,5 mil. Kč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6007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2000" b="1" dirty="0">
                          <a:latin typeface="Calibri"/>
                          <a:ea typeface="Calibri"/>
                          <a:cs typeface="Times New Roman"/>
                        </a:rPr>
                        <a:t>Přepočtený průměrný náklad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98425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2000" b="1">
                          <a:latin typeface="Calibri"/>
                          <a:ea typeface="Calibri"/>
                          <a:cs typeface="Times New Roman"/>
                        </a:rPr>
                        <a:t>5,5 mil. Kč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3211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2000" b="1" dirty="0">
                          <a:latin typeface="Calibri"/>
                          <a:ea typeface="Calibri"/>
                          <a:cs typeface="Times New Roman"/>
                        </a:rPr>
                        <a:t>Přepočtený průměrný finanční  objem záměrů na 1 obyvatele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98425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2000" b="1" dirty="0">
                          <a:latin typeface="Calibri"/>
                          <a:ea typeface="Calibri"/>
                          <a:cs typeface="Times New Roman"/>
                        </a:rPr>
                        <a:t>0,12 mil. Kč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2123728" y="548680"/>
            <a:ext cx="374441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3600" b="1" cap="all" dirty="0" smtClean="0">
                <a:ln w="9000" cmpd="sng">
                  <a:solidFill>
                    <a:srgbClr val="AA4214"/>
                  </a:solidFill>
                  <a:prstDash val="solid"/>
                </a:ln>
                <a:solidFill>
                  <a:srgbClr val="33CC33"/>
                </a:solidFill>
                <a:effectLst>
                  <a:reflection blurRad="12700" stA="28000" endPos="45000" dist="1000" dir="5400000" sy="-100000" algn="bl" rotWithShape="0"/>
                </a:effectLst>
                <a:latin typeface="+mj-lt"/>
                <a:ea typeface="+mj-ea"/>
                <a:cs typeface="+mj-cs"/>
              </a:rPr>
              <a:t>Osvětimany</a:t>
            </a:r>
            <a:endParaRPr lang="cs-CZ" sz="3600" b="1" cap="all" dirty="0">
              <a:ln w="9000" cmpd="sng">
                <a:solidFill>
                  <a:srgbClr val="AA4214"/>
                </a:solidFill>
                <a:prstDash val="solid"/>
              </a:ln>
              <a:solidFill>
                <a:srgbClr val="33CC33"/>
              </a:solidFill>
              <a:effectLst>
                <a:reflection blurRad="12700" stA="28000" endPos="45000" dist="1000" dir="5400000" sy="-100000" algn="bl" rotWithShape="0"/>
              </a:effectLst>
              <a:latin typeface="+mj-lt"/>
              <a:ea typeface="+mj-ea"/>
              <a:cs typeface="+mj-cs"/>
            </a:endParaRPr>
          </a:p>
        </p:txBody>
      </p:sp>
      <p:pic>
        <p:nvPicPr>
          <p:cNvPr id="4" name="Picture 3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332656"/>
            <a:ext cx="1051589" cy="1296144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graphicFrame>
        <p:nvGraphicFramePr>
          <p:cNvPr id="5" name="Tabulka 4"/>
          <p:cNvGraphicFramePr>
            <a:graphicFrameLocks noGrp="1"/>
          </p:cNvGraphicFramePr>
          <p:nvPr/>
        </p:nvGraphicFramePr>
        <p:xfrm>
          <a:off x="251520" y="2348880"/>
          <a:ext cx="4622800" cy="4312920"/>
        </p:xfrm>
        <a:graphic>
          <a:graphicData uri="http://schemas.openxmlformats.org/drawingml/2006/table">
            <a:tbl>
              <a:tblPr/>
              <a:tblGrid>
                <a:gridCol w="4622800"/>
              </a:tblGrid>
              <a:tr h="255270">
                <a:tc>
                  <a:txBody>
                    <a:bodyPr/>
                    <a:lstStyle/>
                    <a:p>
                      <a:pPr algn="l" fontAlgn="ctr"/>
                      <a:r>
                        <a:rPr lang="cs-CZ" sz="1600" b="1" i="0" u="none" strike="noStrike" dirty="0">
                          <a:solidFill>
                            <a:srgbClr val="FF0000"/>
                          </a:solidFill>
                          <a:latin typeface="Times New Roman"/>
                        </a:rPr>
                        <a:t>Oprava a zprovoznění koupaliště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55270">
                <a:tc>
                  <a:txBody>
                    <a:bodyPr/>
                    <a:lstStyle/>
                    <a:p>
                      <a:pPr algn="l" fontAlgn="ctr"/>
                      <a:r>
                        <a:rPr lang="cs-CZ" sz="1600" b="1" i="0" u="none" strike="noStrike">
                          <a:solidFill>
                            <a:srgbClr val="FF0000"/>
                          </a:solidFill>
                          <a:latin typeface="Times New Roman"/>
                        </a:rPr>
                        <a:t>Rekonstrukce přivaděče a vodních zdrojů obecního vodovodu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55270">
                <a:tc>
                  <a:txBody>
                    <a:bodyPr/>
                    <a:lstStyle/>
                    <a:p>
                      <a:pPr algn="l" fontAlgn="ctr"/>
                      <a:r>
                        <a:rPr lang="cs-CZ" sz="1600" b="1" i="0" u="none" strike="noStrike">
                          <a:solidFill>
                            <a:srgbClr val="FF0000"/>
                          </a:solidFill>
                          <a:latin typeface="Times New Roman"/>
                        </a:rPr>
                        <a:t>Vybudování inženýrských sítí pro rodinné domky u koupaliště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55270">
                <a:tc>
                  <a:txBody>
                    <a:bodyPr/>
                    <a:lstStyle/>
                    <a:p>
                      <a:pPr algn="l" fontAlgn="ctr"/>
                      <a:r>
                        <a:rPr lang="cs-CZ" sz="1600" b="1" i="0" u="none" strike="noStrike" dirty="0">
                          <a:solidFill>
                            <a:srgbClr val="FF0000"/>
                          </a:solidFill>
                          <a:latin typeface="Times New Roman"/>
                        </a:rPr>
                        <a:t>Rekonstrukce hřiště u školy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55270">
                <a:tc>
                  <a:txBody>
                    <a:bodyPr/>
                    <a:lstStyle/>
                    <a:p>
                      <a:pPr algn="l" fontAlgn="ctr"/>
                      <a:r>
                        <a:rPr lang="cs-CZ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Parkoviště u Klimkového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55270">
                <a:tc>
                  <a:txBody>
                    <a:bodyPr/>
                    <a:lstStyle/>
                    <a:p>
                      <a:pPr algn="l" fontAlgn="ctr"/>
                      <a:r>
                        <a:rPr lang="cs-CZ" sz="16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Parkoviště u hřbitova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55270">
                <a:tc>
                  <a:txBody>
                    <a:bodyPr/>
                    <a:lstStyle/>
                    <a:p>
                      <a:pPr algn="l" fontAlgn="ctr"/>
                      <a:r>
                        <a:rPr lang="cs-CZ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Cyklostezka Hostějov 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55270">
                <a:tc>
                  <a:txBody>
                    <a:bodyPr/>
                    <a:lstStyle/>
                    <a:p>
                      <a:pPr algn="l" fontAlgn="ctr"/>
                      <a:r>
                        <a:rPr lang="cs-CZ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hřbitov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55270">
                <a:tc>
                  <a:txBody>
                    <a:bodyPr/>
                    <a:lstStyle/>
                    <a:p>
                      <a:pPr algn="l" fontAlgn="ctr"/>
                      <a:r>
                        <a:rPr lang="cs-CZ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Místní komunikace Újezda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55270">
                <a:tc>
                  <a:txBody>
                    <a:bodyPr/>
                    <a:lstStyle/>
                    <a:p>
                      <a:pPr algn="l" fontAlgn="ctr"/>
                      <a:r>
                        <a:rPr lang="cs-CZ" sz="16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Místní komunikace k jídelně a školní bytovce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55270">
                <a:tc>
                  <a:txBody>
                    <a:bodyPr/>
                    <a:lstStyle/>
                    <a:p>
                      <a:pPr algn="l" fontAlgn="ctr"/>
                      <a:r>
                        <a:rPr lang="cs-CZ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Rekonstrukce veřejného osvětlení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55270">
                <a:tc>
                  <a:txBody>
                    <a:bodyPr/>
                    <a:lstStyle/>
                    <a:p>
                      <a:pPr algn="l" fontAlgn="ctr"/>
                      <a:r>
                        <a:rPr lang="cs-CZ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Cesta na Horní Paseky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55270">
                <a:tc>
                  <a:txBody>
                    <a:bodyPr/>
                    <a:lstStyle/>
                    <a:p>
                      <a:pPr algn="l" fontAlgn="ctr"/>
                      <a:r>
                        <a:rPr lang="cs-CZ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Oprava mostu na Zábraní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55270">
                <a:tc>
                  <a:txBody>
                    <a:bodyPr/>
                    <a:lstStyle/>
                    <a:p>
                      <a:pPr algn="l" fontAlgn="ctr"/>
                      <a:r>
                        <a:rPr lang="cs-CZ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Oprava mostu k ČOV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55270">
                <a:tc>
                  <a:txBody>
                    <a:bodyPr/>
                    <a:lstStyle/>
                    <a:p>
                      <a:pPr algn="l" fontAlgn="ctr"/>
                      <a:r>
                        <a:rPr lang="cs-CZ" sz="16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Místní komunikace za koupalištěm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graphicFrame>
        <p:nvGraphicFramePr>
          <p:cNvPr id="6" name="Tabulka 5"/>
          <p:cNvGraphicFramePr>
            <a:graphicFrameLocks noGrp="1"/>
          </p:cNvGraphicFramePr>
          <p:nvPr/>
        </p:nvGraphicFramePr>
        <p:xfrm>
          <a:off x="5258274" y="1556792"/>
          <a:ext cx="3885726" cy="5264748"/>
        </p:xfrm>
        <a:graphic>
          <a:graphicData uri="http://schemas.openxmlformats.org/drawingml/2006/table">
            <a:tbl>
              <a:tblPr/>
              <a:tblGrid>
                <a:gridCol w="3885726"/>
              </a:tblGrid>
              <a:tr h="214569">
                <a:tc>
                  <a:txBody>
                    <a:bodyPr/>
                    <a:lstStyle/>
                    <a:p>
                      <a:pPr algn="l" fontAlgn="ctr"/>
                      <a:r>
                        <a:rPr lang="cs-CZ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U koupaliště</a:t>
                      </a:r>
                    </a:p>
                  </a:txBody>
                  <a:tcPr marL="8006" marR="8006" marT="800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14569">
                <a:tc>
                  <a:txBody>
                    <a:bodyPr/>
                    <a:lstStyle/>
                    <a:p>
                      <a:pPr algn="l" fontAlgn="ctr"/>
                      <a:r>
                        <a:rPr lang="cs-CZ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K Vřesovicím</a:t>
                      </a:r>
                    </a:p>
                  </a:txBody>
                  <a:tcPr marL="8006" marR="8006" marT="800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14569">
                <a:tc>
                  <a:txBody>
                    <a:bodyPr/>
                    <a:lstStyle/>
                    <a:p>
                      <a:pPr algn="l" fontAlgn="ctr"/>
                      <a:r>
                        <a:rPr lang="cs-CZ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K Medlovicím</a:t>
                      </a:r>
                    </a:p>
                  </a:txBody>
                  <a:tcPr marL="8006" marR="8006" marT="800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14569">
                <a:tc>
                  <a:txBody>
                    <a:bodyPr/>
                    <a:lstStyle/>
                    <a:p>
                      <a:pPr algn="l" fontAlgn="ctr"/>
                      <a:r>
                        <a:rPr lang="cs-CZ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U benzinky</a:t>
                      </a:r>
                    </a:p>
                  </a:txBody>
                  <a:tcPr marL="8006" marR="8006" marT="800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14569">
                <a:tc>
                  <a:txBody>
                    <a:bodyPr/>
                    <a:lstStyle/>
                    <a:p>
                      <a:pPr algn="l" fontAlgn="ctr"/>
                      <a:r>
                        <a:rPr lang="cs-CZ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Rybníček u benzinky</a:t>
                      </a:r>
                    </a:p>
                  </a:txBody>
                  <a:tcPr marL="8006" marR="8006" marT="800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14569">
                <a:tc>
                  <a:txBody>
                    <a:bodyPr/>
                    <a:lstStyle/>
                    <a:p>
                      <a:pPr algn="l" fontAlgn="ctr"/>
                      <a:r>
                        <a:rPr lang="cs-CZ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Rekonstrukce vodovodního přivaděče</a:t>
                      </a:r>
                    </a:p>
                  </a:txBody>
                  <a:tcPr marL="8006" marR="8006" marT="800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14569">
                <a:tc>
                  <a:txBody>
                    <a:bodyPr/>
                    <a:lstStyle/>
                    <a:p>
                      <a:pPr algn="l" fontAlgn="ctr"/>
                      <a:r>
                        <a:rPr lang="cs-CZ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Vodovod –rekonstrukce k ČOV</a:t>
                      </a:r>
                    </a:p>
                  </a:txBody>
                  <a:tcPr marL="8006" marR="8006" marT="800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14569"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Suchý poldr u Vlčáku</a:t>
                      </a:r>
                    </a:p>
                  </a:txBody>
                  <a:tcPr marL="8006" marR="8006" marT="800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14569">
                <a:tc>
                  <a:txBody>
                    <a:bodyPr/>
                    <a:lstStyle/>
                    <a:p>
                      <a:pPr algn="just" fontAlgn="b"/>
                      <a:r>
                        <a:rPr lang="pl-PL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Plocha pro odpady na Zábraní</a:t>
                      </a:r>
                    </a:p>
                  </a:txBody>
                  <a:tcPr marL="8006" marR="8006" marT="800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14569"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Sociální byt v nevyužitých prostorách pošty</a:t>
                      </a:r>
                    </a:p>
                  </a:txBody>
                  <a:tcPr marL="8006" marR="8006" marT="800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14569">
                <a:tc>
                  <a:txBody>
                    <a:bodyPr/>
                    <a:lstStyle/>
                    <a:p>
                      <a:pPr algn="l" fontAlgn="ctr"/>
                      <a:r>
                        <a:rPr lang="cs-CZ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Oprava okolí kapličky</a:t>
                      </a:r>
                    </a:p>
                  </a:txBody>
                  <a:tcPr marL="8006" marR="8006" marT="800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15448">
                <a:tc>
                  <a:txBody>
                    <a:bodyPr/>
                    <a:lstStyle/>
                    <a:p>
                      <a:pPr algn="l" fontAlgn="ctr"/>
                      <a:r>
                        <a:rPr lang="cs-CZ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Sv.Kliment- přístupové cesty, úprava u Gorazdovy studánky, zázemí pro poutníky</a:t>
                      </a:r>
                    </a:p>
                  </a:txBody>
                  <a:tcPr marL="8006" marR="8006" marT="800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14569">
                <a:tc>
                  <a:txBody>
                    <a:bodyPr/>
                    <a:lstStyle/>
                    <a:p>
                      <a:pPr algn="l" fontAlgn="ctr"/>
                      <a:r>
                        <a:rPr lang="cs-CZ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Oprava křížů</a:t>
                      </a:r>
                    </a:p>
                  </a:txBody>
                  <a:tcPr marL="8006" marR="8006" marT="800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14569">
                <a:tc>
                  <a:txBody>
                    <a:bodyPr/>
                    <a:lstStyle/>
                    <a:p>
                      <a:pPr algn="l" fontAlgn="ctr"/>
                      <a:r>
                        <a:rPr lang="pl-PL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Oprava sklepních prostor na faře</a:t>
                      </a:r>
                    </a:p>
                  </a:txBody>
                  <a:tcPr marL="8006" marR="8006" marT="800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15448">
                <a:tc>
                  <a:txBody>
                    <a:bodyPr/>
                    <a:lstStyle/>
                    <a:p>
                      <a:pPr algn="l" fontAlgn="ctr"/>
                      <a:r>
                        <a:rPr lang="cs-CZ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Rekonstrukce bývalých stájí na faře, komunitní centrum,turistická ubytovna</a:t>
                      </a:r>
                    </a:p>
                  </a:txBody>
                  <a:tcPr marL="8006" marR="8006" marT="800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14569">
                <a:tc>
                  <a:txBody>
                    <a:bodyPr/>
                    <a:lstStyle/>
                    <a:p>
                      <a:pPr algn="l" fontAlgn="ctr"/>
                      <a:r>
                        <a:rPr lang="cs-CZ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Rekonstrukce domu služeb</a:t>
                      </a:r>
                    </a:p>
                  </a:txBody>
                  <a:tcPr marL="8006" marR="8006" marT="800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14569">
                <a:tc>
                  <a:txBody>
                    <a:bodyPr/>
                    <a:lstStyle/>
                    <a:p>
                      <a:pPr algn="l" fontAlgn="ctr"/>
                      <a:r>
                        <a:rPr lang="cs-CZ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Rekonstrukce sociálního zařízení  a přísálí na obecním úřadě</a:t>
                      </a:r>
                    </a:p>
                  </a:txBody>
                  <a:tcPr marL="8006" marR="8006" marT="8006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14569">
                <a:tc>
                  <a:txBody>
                    <a:bodyPr/>
                    <a:lstStyle/>
                    <a:p>
                      <a:pPr algn="just" fontAlgn="b"/>
                      <a:r>
                        <a:rPr lang="cs-CZ" sz="16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Oprava střechy školy </a:t>
                      </a:r>
                    </a:p>
                  </a:txBody>
                  <a:tcPr marL="8006" marR="8006" marT="800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cxnSp>
        <p:nvCxnSpPr>
          <p:cNvPr id="7" name="Přímá spojovací čára 6"/>
          <p:cNvCxnSpPr/>
          <p:nvPr/>
        </p:nvCxnSpPr>
        <p:spPr>
          <a:xfrm>
            <a:off x="323528" y="3861048"/>
            <a:ext cx="424847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Přímá spojovací čára 7"/>
          <p:cNvCxnSpPr/>
          <p:nvPr/>
        </p:nvCxnSpPr>
        <p:spPr>
          <a:xfrm>
            <a:off x="179512" y="6741368"/>
            <a:ext cx="424847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Přímá spojovací čára 8"/>
          <p:cNvCxnSpPr/>
          <p:nvPr/>
        </p:nvCxnSpPr>
        <p:spPr>
          <a:xfrm>
            <a:off x="4788024" y="2564904"/>
            <a:ext cx="424847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Přímá spojovací čára 9"/>
          <p:cNvCxnSpPr/>
          <p:nvPr/>
        </p:nvCxnSpPr>
        <p:spPr>
          <a:xfrm>
            <a:off x="4716016" y="3573016"/>
            <a:ext cx="424847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Přímá spojovací čára 10"/>
          <p:cNvCxnSpPr/>
          <p:nvPr/>
        </p:nvCxnSpPr>
        <p:spPr>
          <a:xfrm>
            <a:off x="4716016" y="3861048"/>
            <a:ext cx="424847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Přímá spojovací čára 11"/>
          <p:cNvCxnSpPr/>
          <p:nvPr/>
        </p:nvCxnSpPr>
        <p:spPr>
          <a:xfrm>
            <a:off x="4644008" y="4077072"/>
            <a:ext cx="424847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2123728" y="404664"/>
            <a:ext cx="374441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3600" b="1" cap="all" dirty="0" smtClean="0">
                <a:ln w="9000" cmpd="sng">
                  <a:solidFill>
                    <a:srgbClr val="AA4214"/>
                  </a:solidFill>
                  <a:prstDash val="solid"/>
                </a:ln>
                <a:solidFill>
                  <a:srgbClr val="33CC33"/>
                </a:solidFill>
                <a:effectLst>
                  <a:reflection blurRad="12700" stA="28000" endPos="45000" dist="1000" dir="5400000" sy="-100000" algn="bl" rotWithShape="0"/>
                </a:effectLst>
                <a:latin typeface="+mj-lt"/>
                <a:ea typeface="+mj-ea"/>
                <a:cs typeface="+mj-cs"/>
              </a:rPr>
              <a:t>Osvětimany</a:t>
            </a:r>
            <a:endParaRPr lang="cs-CZ" sz="3600" b="1" cap="all" dirty="0">
              <a:ln w="9000" cmpd="sng">
                <a:solidFill>
                  <a:srgbClr val="AA4214"/>
                </a:solidFill>
                <a:prstDash val="solid"/>
              </a:ln>
              <a:solidFill>
                <a:srgbClr val="33CC33"/>
              </a:solidFill>
              <a:effectLst>
                <a:reflection blurRad="12700" stA="28000" endPos="45000" dist="1000" dir="5400000" sy="-100000" algn="bl" rotWithShape="0"/>
              </a:effectLst>
              <a:latin typeface="+mj-lt"/>
              <a:ea typeface="+mj-ea"/>
              <a:cs typeface="+mj-cs"/>
            </a:endParaRPr>
          </a:p>
        </p:txBody>
      </p:sp>
      <p:pic>
        <p:nvPicPr>
          <p:cNvPr id="3" name="Picture 3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332656"/>
            <a:ext cx="1051589" cy="1296144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graphicFrame>
        <p:nvGraphicFramePr>
          <p:cNvPr id="5" name="Tabulka 4"/>
          <p:cNvGraphicFramePr>
            <a:graphicFrameLocks noGrp="1"/>
          </p:cNvGraphicFramePr>
          <p:nvPr/>
        </p:nvGraphicFramePr>
        <p:xfrm>
          <a:off x="827584" y="2492896"/>
          <a:ext cx="6840760" cy="1872210"/>
        </p:xfrm>
        <a:graphic>
          <a:graphicData uri="http://schemas.openxmlformats.org/drawingml/2006/table">
            <a:tbl>
              <a:tblPr/>
              <a:tblGrid>
                <a:gridCol w="5400600"/>
                <a:gridCol w="1440160"/>
              </a:tblGrid>
              <a:tr h="64678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800" b="1" dirty="0">
                          <a:latin typeface="Calibri"/>
                          <a:ea typeface="Calibri"/>
                          <a:cs typeface="Times New Roman"/>
                        </a:rPr>
                        <a:t>Celkový počet záměrů			</a:t>
                      </a:r>
                      <a:endParaRPr lang="cs-CZ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800" b="1">
                          <a:latin typeface="Calibri"/>
                          <a:ea typeface="Calibri"/>
                          <a:cs typeface="Times New Roman"/>
                        </a:rPr>
                        <a:t>30</a:t>
                      </a:r>
                      <a:endParaRPr lang="cs-CZ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448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800" b="1" dirty="0">
                          <a:latin typeface="Calibri"/>
                          <a:ea typeface="Calibri"/>
                          <a:cs typeface="Times New Roman"/>
                        </a:rPr>
                        <a:t>Celkový finanční objem záměrů	</a:t>
                      </a:r>
                      <a:endParaRPr lang="cs-CZ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800" b="1">
                          <a:latin typeface="Calibri"/>
                          <a:ea typeface="Calibri"/>
                          <a:cs typeface="Times New Roman"/>
                        </a:rPr>
                        <a:t>85 mil. Kč</a:t>
                      </a:r>
                      <a:endParaRPr lang="cs-CZ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2094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800" b="1" dirty="0">
                          <a:latin typeface="Calibri"/>
                          <a:ea typeface="Calibri"/>
                          <a:cs typeface="Times New Roman"/>
                        </a:rPr>
                        <a:t>Průměrný finanční objem záměrů na 1 obyvatele (0,12)</a:t>
                      </a:r>
                      <a:endParaRPr lang="cs-CZ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41275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800" b="1" dirty="0">
                          <a:latin typeface="Calibri"/>
                          <a:ea typeface="Calibri"/>
                          <a:cs typeface="Times New Roman"/>
                        </a:rPr>
                        <a:t>0,1 mil. Kč</a:t>
                      </a:r>
                      <a:endParaRPr lang="cs-CZ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251520" y="548680"/>
            <a:ext cx="374441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3600" b="1" cap="all" dirty="0" smtClean="0">
                <a:ln w="9000" cmpd="sng">
                  <a:solidFill>
                    <a:srgbClr val="AA4214"/>
                  </a:solidFill>
                  <a:prstDash val="solid"/>
                </a:ln>
                <a:solidFill>
                  <a:srgbClr val="33CC33"/>
                </a:solidFill>
                <a:effectLst>
                  <a:reflection blurRad="12700" stA="28000" endPos="45000" dist="1000" dir="5400000" sy="-100000" algn="bl" rotWithShape="0"/>
                </a:effectLst>
                <a:latin typeface="+mj-lt"/>
                <a:ea typeface="+mj-ea"/>
                <a:cs typeface="+mj-cs"/>
              </a:rPr>
              <a:t>Hostějov</a:t>
            </a:r>
            <a:endParaRPr lang="cs-CZ" sz="3600" b="1" cap="all" dirty="0">
              <a:ln w="9000" cmpd="sng">
                <a:solidFill>
                  <a:srgbClr val="AA4214"/>
                </a:solidFill>
                <a:prstDash val="solid"/>
              </a:ln>
              <a:solidFill>
                <a:srgbClr val="33CC33"/>
              </a:solidFill>
              <a:effectLst>
                <a:reflection blurRad="12700" stA="28000" endPos="45000" dist="1000" dir="5400000" sy="-100000" algn="bl" rotWithShape="0"/>
              </a:effectLst>
              <a:latin typeface="+mj-lt"/>
              <a:ea typeface="+mj-ea"/>
              <a:cs typeface="+mj-cs"/>
            </a:endParaRPr>
          </a:p>
        </p:txBody>
      </p:sp>
      <p:graphicFrame>
        <p:nvGraphicFramePr>
          <p:cNvPr id="5" name="Tabulka 4"/>
          <p:cNvGraphicFramePr>
            <a:graphicFrameLocks noGrp="1"/>
          </p:cNvGraphicFramePr>
          <p:nvPr/>
        </p:nvGraphicFramePr>
        <p:xfrm>
          <a:off x="323528" y="1484780"/>
          <a:ext cx="7632848" cy="4968558"/>
        </p:xfrm>
        <a:graphic>
          <a:graphicData uri="http://schemas.openxmlformats.org/drawingml/2006/table">
            <a:tbl>
              <a:tblPr/>
              <a:tblGrid>
                <a:gridCol w="7632848"/>
              </a:tblGrid>
              <a:tr h="354897">
                <a:tc>
                  <a:txBody>
                    <a:bodyPr/>
                    <a:lstStyle/>
                    <a:p>
                      <a:pPr algn="l" fontAlgn="ctr"/>
                      <a:r>
                        <a:rPr lang="cs-CZ" sz="1800" b="1" i="0" u="none" strike="noStrike" dirty="0">
                          <a:solidFill>
                            <a:srgbClr val="FF0000"/>
                          </a:solidFill>
                          <a:latin typeface="Times New Roman"/>
                        </a:rPr>
                        <a:t>Zateplení OÚ a KD, rekonstrukce hasičské zbrojnice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54897">
                <a:tc>
                  <a:txBody>
                    <a:bodyPr/>
                    <a:lstStyle/>
                    <a:p>
                      <a:pPr algn="l" fontAlgn="ctr"/>
                      <a:r>
                        <a:rPr lang="cs-CZ" sz="1800" b="1" i="0" u="none" strike="noStrike">
                          <a:solidFill>
                            <a:srgbClr val="FF0000"/>
                          </a:solidFill>
                          <a:latin typeface="Times New Roman"/>
                        </a:rPr>
                        <a:t>Revitalizace veřejné zeleně – dolní park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54897">
                <a:tc>
                  <a:txBody>
                    <a:bodyPr/>
                    <a:lstStyle/>
                    <a:p>
                      <a:pPr algn="l" fontAlgn="ctr"/>
                      <a:r>
                        <a:rPr lang="cs-CZ" sz="1800" b="1" i="0" u="none" strike="noStrike">
                          <a:solidFill>
                            <a:srgbClr val="FF0000"/>
                          </a:solidFill>
                          <a:latin typeface="Times New Roman"/>
                        </a:rPr>
                        <a:t>Cyklostezky – Osvětimany, Syrovín, Žeravice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54897">
                <a:tc>
                  <a:txBody>
                    <a:bodyPr/>
                    <a:lstStyle/>
                    <a:p>
                      <a:pPr algn="l" fontAlgn="ctr"/>
                      <a:r>
                        <a:rPr lang="cs-CZ" sz="1800" b="1" i="0" u="none" strike="noStrike" dirty="0">
                          <a:solidFill>
                            <a:srgbClr val="FF0000"/>
                          </a:solidFill>
                          <a:latin typeface="Times New Roman"/>
                        </a:rPr>
                        <a:t>Opravy místních komunikací, úpravy veřejného prostranství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54897">
                <a:tc>
                  <a:txBody>
                    <a:bodyPr/>
                    <a:lstStyle/>
                    <a:p>
                      <a:pPr algn="l" fontAlgn="ctr"/>
                      <a:r>
                        <a:rPr lang="cs-CZ" sz="1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Rozšíření odpočinkové zóny za kulturním domem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54897">
                <a:tc>
                  <a:txBody>
                    <a:bodyPr/>
                    <a:lstStyle/>
                    <a:p>
                      <a:pPr algn="l" fontAlgn="ctr"/>
                      <a:r>
                        <a:rPr lang="cs-CZ" sz="1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Cyklostezka na Osvětimany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54897">
                <a:tc>
                  <a:txBody>
                    <a:bodyPr/>
                    <a:lstStyle/>
                    <a:p>
                      <a:pPr algn="l" fontAlgn="ctr"/>
                      <a:r>
                        <a:rPr lang="cs-CZ" sz="1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Cyklostezka na Syrovín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54897">
                <a:tc>
                  <a:txBody>
                    <a:bodyPr/>
                    <a:lstStyle/>
                    <a:p>
                      <a:pPr algn="l" fontAlgn="ctr"/>
                      <a:r>
                        <a:rPr lang="cs-CZ" sz="1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Cyklostezka Žeravice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54897">
                <a:tc>
                  <a:txBody>
                    <a:bodyPr/>
                    <a:lstStyle/>
                    <a:p>
                      <a:pPr algn="l" fontAlgn="ctr"/>
                      <a:r>
                        <a:rPr lang="cs-CZ" sz="1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Za humny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54897">
                <a:tc>
                  <a:txBody>
                    <a:bodyPr/>
                    <a:lstStyle/>
                    <a:p>
                      <a:pPr algn="l" fontAlgn="ctr"/>
                      <a:r>
                        <a:rPr lang="cs-CZ" sz="1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Před obcí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54897">
                <a:tc>
                  <a:txBody>
                    <a:bodyPr/>
                    <a:lstStyle/>
                    <a:p>
                      <a:pPr algn="l" fontAlgn="ctr"/>
                      <a:r>
                        <a:rPr lang="cs-CZ" sz="1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Větrolam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54897">
                <a:tc>
                  <a:txBody>
                    <a:bodyPr/>
                    <a:lstStyle/>
                    <a:p>
                      <a:pPr algn="l" fontAlgn="ctr"/>
                      <a:r>
                        <a:rPr lang="cs-CZ" sz="1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Plocha pro tříděný odpad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54897">
                <a:tc>
                  <a:txBody>
                    <a:bodyPr/>
                    <a:lstStyle/>
                    <a:p>
                      <a:pPr algn="l" fontAlgn="ctr"/>
                      <a:r>
                        <a:rPr lang="cs-CZ" sz="1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Naučná stezka (ptáci)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54897">
                <a:tc>
                  <a:txBody>
                    <a:bodyPr/>
                    <a:lstStyle/>
                    <a:p>
                      <a:pPr algn="l" fontAlgn="b"/>
                      <a:r>
                        <a:rPr lang="pl-PL" sz="18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Sportoviště a rekreační plocha za obecním domem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2123728" y="332656"/>
            <a:ext cx="374441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3600" b="1" cap="all" dirty="0" smtClean="0">
                <a:ln w="9000" cmpd="sng">
                  <a:solidFill>
                    <a:srgbClr val="AA4214"/>
                  </a:solidFill>
                  <a:prstDash val="solid"/>
                </a:ln>
                <a:solidFill>
                  <a:srgbClr val="33CC33"/>
                </a:solidFill>
                <a:effectLst>
                  <a:reflection blurRad="12700" stA="28000" endPos="45000" dist="1000" dir="5400000" sy="-100000" algn="bl" rotWithShape="0"/>
                </a:effectLst>
                <a:latin typeface="+mj-lt"/>
                <a:ea typeface="+mj-ea"/>
                <a:cs typeface="+mj-cs"/>
              </a:rPr>
              <a:t>Hostějov</a:t>
            </a:r>
            <a:endParaRPr lang="cs-CZ" sz="3600" b="1" cap="all" dirty="0">
              <a:ln w="9000" cmpd="sng">
                <a:solidFill>
                  <a:srgbClr val="AA4214"/>
                </a:solidFill>
                <a:prstDash val="solid"/>
              </a:ln>
              <a:solidFill>
                <a:srgbClr val="33CC33"/>
              </a:solidFill>
              <a:effectLst>
                <a:reflection blurRad="12700" stA="28000" endPos="45000" dist="1000" dir="5400000" sy="-100000" algn="bl" rotWithShape="0"/>
              </a:effectLst>
              <a:latin typeface="+mj-lt"/>
              <a:ea typeface="+mj-ea"/>
              <a:cs typeface="+mj-cs"/>
            </a:endParaRPr>
          </a:p>
        </p:txBody>
      </p:sp>
      <p:pic>
        <p:nvPicPr>
          <p:cNvPr id="3" name="Picture 1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332656"/>
            <a:ext cx="1133847" cy="1178312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graphicFrame>
        <p:nvGraphicFramePr>
          <p:cNvPr id="5" name="Tabulka 4"/>
          <p:cNvGraphicFramePr>
            <a:graphicFrameLocks noGrp="1"/>
          </p:cNvGraphicFramePr>
          <p:nvPr/>
        </p:nvGraphicFramePr>
        <p:xfrm>
          <a:off x="467544" y="2204864"/>
          <a:ext cx="7992887" cy="2736304"/>
        </p:xfrm>
        <a:graphic>
          <a:graphicData uri="http://schemas.openxmlformats.org/drawingml/2006/table">
            <a:tbl>
              <a:tblPr/>
              <a:tblGrid>
                <a:gridCol w="6318997"/>
                <a:gridCol w="1673890"/>
              </a:tblGrid>
              <a:tr h="136815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800" b="1" dirty="0">
                          <a:latin typeface="Calibri"/>
                          <a:ea typeface="Calibri"/>
                          <a:cs typeface="Times New Roman"/>
                        </a:rPr>
                        <a:t>Celkový počet záměrů			</a:t>
                      </a:r>
                      <a:endParaRPr lang="cs-CZ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800" b="1">
                          <a:latin typeface="Calibri"/>
                          <a:ea typeface="Calibri"/>
                          <a:cs typeface="Times New Roman"/>
                        </a:rPr>
                        <a:t>13</a:t>
                      </a:r>
                      <a:endParaRPr lang="cs-CZ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8407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800" b="1" dirty="0">
                          <a:latin typeface="Calibri"/>
                          <a:ea typeface="Calibri"/>
                          <a:cs typeface="Times New Roman"/>
                        </a:rPr>
                        <a:t>Celkový finanční objem záměrů	</a:t>
                      </a:r>
                      <a:endParaRPr lang="cs-CZ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800" b="1">
                          <a:latin typeface="Calibri"/>
                          <a:ea typeface="Calibri"/>
                          <a:cs typeface="Times New Roman"/>
                        </a:rPr>
                        <a:t>30 mil. Kč</a:t>
                      </a:r>
                      <a:endParaRPr lang="cs-CZ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8407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800" b="1" dirty="0">
                          <a:latin typeface="Calibri"/>
                          <a:ea typeface="Calibri"/>
                          <a:cs typeface="Times New Roman"/>
                        </a:rPr>
                        <a:t>Průměrný finanční objem záměrů na 1 obyvatele (0,12)</a:t>
                      </a:r>
                      <a:endParaRPr lang="cs-CZ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175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800" b="1" dirty="0">
                          <a:latin typeface="Calibri"/>
                          <a:ea typeface="Calibri"/>
                          <a:cs typeface="Times New Roman"/>
                        </a:rPr>
                        <a:t>0,94 mil. Kč</a:t>
                      </a:r>
                      <a:endParaRPr lang="cs-CZ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323528" y="620688"/>
            <a:ext cx="374441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3600" b="1" cap="all" dirty="0" smtClean="0">
                <a:ln w="9000" cmpd="sng">
                  <a:solidFill>
                    <a:srgbClr val="AA4214"/>
                  </a:solidFill>
                  <a:prstDash val="solid"/>
                </a:ln>
                <a:solidFill>
                  <a:srgbClr val="33CC33"/>
                </a:solidFill>
                <a:effectLst>
                  <a:reflection blurRad="12700" stA="28000" endPos="45000" dist="1000" dir="5400000" sy="-100000" algn="bl" rotWithShape="0"/>
                </a:effectLst>
                <a:latin typeface="+mj-lt"/>
                <a:ea typeface="+mj-ea"/>
                <a:cs typeface="+mj-cs"/>
              </a:rPr>
              <a:t>Zlechov</a:t>
            </a:r>
            <a:endParaRPr lang="cs-CZ" sz="3600" b="1" cap="all" dirty="0">
              <a:ln w="9000" cmpd="sng">
                <a:solidFill>
                  <a:srgbClr val="AA4214"/>
                </a:solidFill>
                <a:prstDash val="solid"/>
              </a:ln>
              <a:solidFill>
                <a:srgbClr val="33CC33"/>
              </a:solidFill>
              <a:effectLst>
                <a:reflection blurRad="12700" stA="28000" endPos="45000" dist="1000" dir="5400000" sy="-100000" algn="bl" rotWithShape="0"/>
              </a:effectLst>
              <a:latin typeface="+mj-lt"/>
              <a:ea typeface="+mj-ea"/>
              <a:cs typeface="+mj-cs"/>
            </a:endParaRPr>
          </a:p>
        </p:txBody>
      </p:sp>
      <p:graphicFrame>
        <p:nvGraphicFramePr>
          <p:cNvPr id="5" name="Tabulka 4"/>
          <p:cNvGraphicFramePr>
            <a:graphicFrameLocks noGrp="1"/>
          </p:cNvGraphicFramePr>
          <p:nvPr/>
        </p:nvGraphicFramePr>
        <p:xfrm>
          <a:off x="251520" y="1412777"/>
          <a:ext cx="4622800" cy="5306178"/>
        </p:xfrm>
        <a:graphic>
          <a:graphicData uri="http://schemas.openxmlformats.org/drawingml/2006/table">
            <a:tbl>
              <a:tblPr/>
              <a:tblGrid>
                <a:gridCol w="4622800"/>
              </a:tblGrid>
              <a:tr h="626142">
                <a:tc>
                  <a:txBody>
                    <a:bodyPr/>
                    <a:lstStyle/>
                    <a:p>
                      <a:pPr algn="l" fontAlgn="ctr"/>
                      <a:r>
                        <a:rPr lang="cs-CZ" sz="1800" b="1" i="0" u="none" strike="noStrike" dirty="0">
                          <a:solidFill>
                            <a:srgbClr val="FF0000"/>
                          </a:solidFill>
                          <a:latin typeface="Times New Roman"/>
                        </a:rPr>
                        <a:t>Úprava návsi u Obecního </a:t>
                      </a:r>
                      <a:r>
                        <a:rPr lang="cs-CZ" sz="1800" b="1" i="0" u="none" strike="noStrike" dirty="0" smtClean="0">
                          <a:solidFill>
                            <a:srgbClr val="FF0000"/>
                          </a:solidFill>
                          <a:latin typeface="Times New Roman"/>
                        </a:rPr>
                        <a:t>úřadu</a:t>
                      </a:r>
                    </a:p>
                    <a:p>
                      <a:pPr algn="l" fontAlgn="ctr"/>
                      <a:endParaRPr lang="cs-CZ" sz="1800" b="1" i="0" u="none" strike="noStrike" dirty="0">
                        <a:solidFill>
                          <a:srgbClr val="FF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933870">
                <a:tc>
                  <a:txBody>
                    <a:bodyPr/>
                    <a:lstStyle/>
                    <a:p>
                      <a:pPr algn="l" fontAlgn="ctr"/>
                      <a:r>
                        <a:rPr lang="cs-CZ" sz="1800" b="1" i="0" u="none" strike="noStrike" dirty="0">
                          <a:solidFill>
                            <a:srgbClr val="FF0000"/>
                          </a:solidFill>
                          <a:latin typeface="Times New Roman"/>
                        </a:rPr>
                        <a:t>Výstavba víceúčelového kulturního a sportovního </a:t>
                      </a:r>
                      <a:r>
                        <a:rPr lang="cs-CZ" sz="1800" b="1" i="0" u="none" strike="noStrike" dirty="0" smtClean="0">
                          <a:solidFill>
                            <a:srgbClr val="FF0000"/>
                          </a:solidFill>
                          <a:latin typeface="Times New Roman"/>
                        </a:rPr>
                        <a:t>zařízení</a:t>
                      </a:r>
                    </a:p>
                    <a:p>
                      <a:pPr algn="l" fontAlgn="ctr"/>
                      <a:endParaRPr lang="cs-CZ" sz="1800" b="1" i="0" u="none" strike="noStrike" dirty="0">
                        <a:solidFill>
                          <a:srgbClr val="FF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933870">
                <a:tc>
                  <a:txBody>
                    <a:bodyPr/>
                    <a:lstStyle/>
                    <a:p>
                      <a:pPr algn="l" fontAlgn="ctr"/>
                      <a:r>
                        <a:rPr lang="cs-CZ" sz="1800" b="1" i="0" u="none" strike="noStrike" dirty="0">
                          <a:solidFill>
                            <a:srgbClr val="FF0000"/>
                          </a:solidFill>
                          <a:latin typeface="Times New Roman"/>
                        </a:rPr>
                        <a:t>Rekonstrukce komunikace včetně </a:t>
                      </a:r>
                      <a:endParaRPr lang="cs-CZ" sz="1800" b="1" i="0" u="none" strike="noStrike" dirty="0" smtClean="0">
                        <a:solidFill>
                          <a:srgbClr val="FF0000"/>
                        </a:solidFill>
                        <a:latin typeface="Times New Roman"/>
                      </a:endParaRPr>
                    </a:p>
                    <a:p>
                      <a:pPr algn="l" fontAlgn="ctr"/>
                      <a:r>
                        <a:rPr lang="cs-CZ" sz="1800" b="1" i="0" u="none" strike="noStrike" dirty="0" smtClean="0">
                          <a:solidFill>
                            <a:srgbClr val="FF0000"/>
                          </a:solidFill>
                          <a:latin typeface="Times New Roman"/>
                        </a:rPr>
                        <a:t>chodníků </a:t>
                      </a:r>
                      <a:r>
                        <a:rPr lang="cs-CZ" sz="1800" b="1" i="0" u="none" strike="noStrike" dirty="0">
                          <a:solidFill>
                            <a:srgbClr val="FF0000"/>
                          </a:solidFill>
                          <a:latin typeface="Times New Roman"/>
                        </a:rPr>
                        <a:t>a </a:t>
                      </a:r>
                      <a:r>
                        <a:rPr lang="cs-CZ" sz="1800" b="1" i="0" u="none" strike="noStrike" dirty="0" smtClean="0">
                          <a:solidFill>
                            <a:srgbClr val="FF0000"/>
                          </a:solidFill>
                          <a:latin typeface="Times New Roman"/>
                        </a:rPr>
                        <a:t>cyklostezky</a:t>
                      </a:r>
                    </a:p>
                    <a:p>
                      <a:pPr algn="l" fontAlgn="ctr"/>
                      <a:endParaRPr lang="cs-CZ" sz="1800" b="1" i="0" u="none" strike="noStrike" dirty="0">
                        <a:solidFill>
                          <a:srgbClr val="FF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18413">
                <a:tc>
                  <a:txBody>
                    <a:bodyPr/>
                    <a:lstStyle/>
                    <a:p>
                      <a:pPr algn="l" fontAlgn="ctr"/>
                      <a:r>
                        <a:rPr lang="cs-CZ" sz="1800" b="1" i="0" u="none" strike="noStrike" dirty="0">
                          <a:solidFill>
                            <a:srgbClr val="FF0000"/>
                          </a:solidFill>
                          <a:latin typeface="Times New Roman"/>
                        </a:rPr>
                        <a:t>Dům s pečovatelskou službou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626142">
                <a:tc>
                  <a:txBody>
                    <a:bodyPr/>
                    <a:lstStyle/>
                    <a:p>
                      <a:pPr algn="l" fontAlgn="ctr"/>
                      <a:r>
                        <a:rPr lang="cs-CZ" sz="18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Rekonstrukce veř. </a:t>
                      </a:r>
                      <a:r>
                        <a:rPr lang="cs-CZ" sz="18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Osvětlení</a:t>
                      </a:r>
                    </a:p>
                    <a:p>
                      <a:pPr algn="l" fontAlgn="ctr"/>
                      <a:endParaRPr lang="cs-CZ" sz="18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626142">
                <a:tc>
                  <a:txBody>
                    <a:bodyPr/>
                    <a:lstStyle/>
                    <a:p>
                      <a:pPr algn="l" fontAlgn="ctr"/>
                      <a:r>
                        <a:rPr lang="cs-CZ" sz="18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Chodníky po </a:t>
                      </a:r>
                      <a:r>
                        <a:rPr lang="cs-CZ" sz="18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obci</a:t>
                      </a:r>
                    </a:p>
                    <a:p>
                      <a:pPr algn="l" fontAlgn="ctr"/>
                      <a:endParaRPr lang="cs-CZ" sz="18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241599">
                <a:tc>
                  <a:txBody>
                    <a:bodyPr/>
                    <a:lstStyle/>
                    <a:p>
                      <a:pPr algn="l" fontAlgn="ctr"/>
                      <a:r>
                        <a:rPr lang="cs-CZ" sz="18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Rozšíření a úprava </a:t>
                      </a:r>
                      <a:r>
                        <a:rPr lang="cs-CZ" sz="18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hřbitova</a:t>
                      </a:r>
                    </a:p>
                    <a:p>
                      <a:pPr algn="l" fontAlgn="ctr"/>
                      <a:endParaRPr lang="cs-CZ" sz="1800" b="1" i="0" u="none" strike="noStrike" dirty="0" smtClean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  <a:p>
                      <a:pPr algn="l" fontAlgn="ctr"/>
                      <a:r>
                        <a:rPr lang="cs-CZ" sz="18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Zasíťování pozemků pro rodinné </a:t>
                      </a:r>
                    </a:p>
                    <a:p>
                      <a:pPr algn="l" fontAlgn="ctr"/>
                      <a:r>
                        <a:rPr lang="cs-CZ" sz="18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domky u hřiště</a:t>
                      </a:r>
                      <a:endParaRPr lang="cs-CZ" sz="18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graphicFrame>
        <p:nvGraphicFramePr>
          <p:cNvPr id="6" name="Tabulka 5"/>
          <p:cNvGraphicFramePr>
            <a:graphicFrameLocks noGrp="1"/>
          </p:cNvGraphicFramePr>
          <p:nvPr/>
        </p:nvGraphicFramePr>
        <p:xfrm>
          <a:off x="4211960" y="260648"/>
          <a:ext cx="4622800" cy="6513865"/>
        </p:xfrm>
        <a:graphic>
          <a:graphicData uri="http://schemas.openxmlformats.org/drawingml/2006/table">
            <a:tbl>
              <a:tblPr/>
              <a:tblGrid>
                <a:gridCol w="4622800"/>
              </a:tblGrid>
              <a:tr h="999146">
                <a:tc>
                  <a:txBody>
                    <a:bodyPr/>
                    <a:lstStyle/>
                    <a:p>
                      <a:pPr algn="l" fontAlgn="ctr"/>
                      <a:r>
                        <a:rPr lang="cs-CZ" sz="18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Zasíťování pozemků pro rodinné domky k </a:t>
                      </a:r>
                      <a:r>
                        <a:rPr lang="cs-CZ" sz="18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družstvu</a:t>
                      </a:r>
                    </a:p>
                    <a:p>
                      <a:pPr algn="l" fontAlgn="ctr"/>
                      <a:endParaRPr lang="cs-CZ" sz="18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999146">
                <a:tc>
                  <a:txBody>
                    <a:bodyPr/>
                    <a:lstStyle/>
                    <a:p>
                      <a:pPr algn="l" fontAlgn="ctr"/>
                      <a:r>
                        <a:rPr lang="cs-CZ" sz="18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Zasíťování pozemků pro rodinné domky </a:t>
                      </a:r>
                      <a:endParaRPr lang="cs-CZ" sz="1800" b="1" i="0" u="none" strike="noStrike" dirty="0" smtClean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  <a:p>
                      <a:pPr algn="l" fontAlgn="ctr"/>
                      <a:r>
                        <a:rPr lang="cs-CZ" sz="18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V zahradách</a:t>
                      </a:r>
                    </a:p>
                    <a:p>
                      <a:pPr algn="l" fontAlgn="ctr"/>
                      <a:endParaRPr lang="cs-CZ" sz="18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999146">
                <a:tc>
                  <a:txBody>
                    <a:bodyPr/>
                    <a:lstStyle/>
                    <a:p>
                      <a:pPr algn="l" fontAlgn="ctr"/>
                      <a:r>
                        <a:rPr lang="cs-CZ" sz="18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Zasíťování pozemků pro rodinné domky </a:t>
                      </a:r>
                      <a:r>
                        <a:rPr lang="cs-CZ" sz="1800" b="1" i="0" u="none" strike="noStrike" dirty="0" err="1" smtClean="0">
                          <a:solidFill>
                            <a:srgbClr val="000000"/>
                          </a:solidFill>
                          <a:latin typeface="Times New Roman"/>
                        </a:rPr>
                        <a:t>Chmatov</a:t>
                      </a:r>
                      <a:endParaRPr lang="cs-CZ" sz="1800" b="1" i="0" u="none" strike="noStrike" dirty="0" smtClean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  <a:p>
                      <a:pPr algn="l" fontAlgn="ctr"/>
                      <a:endParaRPr lang="cs-CZ" sz="18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39916">
                <a:tc>
                  <a:txBody>
                    <a:bodyPr/>
                    <a:lstStyle/>
                    <a:p>
                      <a:pPr algn="l" fontAlgn="ctr"/>
                      <a:r>
                        <a:rPr lang="cs-CZ" sz="1800" b="1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Rekonzervace</a:t>
                      </a:r>
                      <a:r>
                        <a:rPr lang="cs-CZ" sz="18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drobných </a:t>
                      </a:r>
                      <a:r>
                        <a:rPr lang="cs-CZ" sz="18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památek</a:t>
                      </a:r>
                    </a:p>
                    <a:p>
                      <a:pPr algn="l" fontAlgn="ctr"/>
                      <a:endParaRPr lang="cs-CZ" sz="18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669531">
                <a:tc>
                  <a:txBody>
                    <a:bodyPr/>
                    <a:lstStyle/>
                    <a:p>
                      <a:pPr algn="l" fontAlgn="ctr"/>
                      <a:r>
                        <a:rPr lang="cs-CZ" sz="18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Řešení okolí školy, sport, volnočasové aktivity, praktická výuka, </a:t>
                      </a:r>
                      <a:r>
                        <a:rPr lang="cs-CZ" sz="18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zahrada</a:t>
                      </a:r>
                    </a:p>
                    <a:p>
                      <a:pPr algn="l" fontAlgn="ctr"/>
                      <a:endParaRPr lang="cs-CZ" sz="18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39916">
                <a:tc>
                  <a:txBody>
                    <a:bodyPr/>
                    <a:lstStyle/>
                    <a:p>
                      <a:pPr algn="l" fontAlgn="ctr"/>
                      <a:r>
                        <a:rPr lang="cs-CZ" sz="1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Opravy budov holubářů a zahrádkářů 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39916">
                <a:tc>
                  <a:txBody>
                    <a:bodyPr/>
                    <a:lstStyle/>
                    <a:p>
                      <a:pPr algn="l" fontAlgn="ctr"/>
                      <a:r>
                        <a:rPr lang="cs-CZ" sz="18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Rekonstrukce </a:t>
                      </a:r>
                      <a:r>
                        <a:rPr lang="cs-CZ" sz="18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kabin SK Zlechov</a:t>
                      </a:r>
                    </a:p>
                    <a:p>
                      <a:pPr algn="l" fontAlgn="ctr"/>
                      <a:endParaRPr lang="cs-CZ" sz="18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39916">
                <a:tc>
                  <a:txBody>
                    <a:bodyPr/>
                    <a:lstStyle/>
                    <a:p>
                      <a:pPr algn="l" fontAlgn="ctr"/>
                      <a:r>
                        <a:rPr lang="cs-CZ" sz="18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Architektonická úprava obecního </a:t>
                      </a:r>
                      <a:r>
                        <a:rPr lang="cs-CZ" sz="18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úřadu</a:t>
                      </a:r>
                    </a:p>
                    <a:p>
                      <a:pPr algn="l" fontAlgn="ctr"/>
                      <a:endParaRPr lang="cs-CZ" sz="18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669531">
                <a:tc>
                  <a:txBody>
                    <a:bodyPr/>
                    <a:lstStyle/>
                    <a:p>
                      <a:pPr algn="l" fontAlgn="ctr"/>
                      <a:r>
                        <a:rPr lang="cs-CZ" sz="18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Obnova trávníku na dětském hřišti k </a:t>
                      </a:r>
                      <a:r>
                        <a:rPr lang="cs-CZ" sz="1800" b="1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Tupesům</a:t>
                      </a:r>
                      <a:endParaRPr lang="cs-CZ" sz="18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cxnSp>
        <p:nvCxnSpPr>
          <p:cNvPr id="8" name="Přímá spojovací čára 7"/>
          <p:cNvCxnSpPr/>
          <p:nvPr/>
        </p:nvCxnSpPr>
        <p:spPr>
          <a:xfrm>
            <a:off x="4427984" y="3861048"/>
            <a:ext cx="424847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2123728" y="908720"/>
            <a:ext cx="374441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3600" b="1" cap="all" dirty="0" smtClean="0">
                <a:ln w="9000" cmpd="sng">
                  <a:solidFill>
                    <a:srgbClr val="AA4214"/>
                  </a:solidFill>
                  <a:prstDash val="solid"/>
                </a:ln>
                <a:solidFill>
                  <a:srgbClr val="33CC33"/>
                </a:solidFill>
                <a:effectLst>
                  <a:reflection blurRad="12700" stA="28000" endPos="45000" dist="1000" dir="5400000" sy="-100000" algn="bl" rotWithShape="0"/>
                </a:effectLst>
                <a:latin typeface="+mj-lt"/>
                <a:ea typeface="+mj-ea"/>
                <a:cs typeface="+mj-cs"/>
              </a:rPr>
              <a:t>Zlechov</a:t>
            </a:r>
            <a:endParaRPr lang="cs-CZ" sz="3600" b="1" cap="all" dirty="0">
              <a:ln w="9000" cmpd="sng">
                <a:solidFill>
                  <a:srgbClr val="AA4214"/>
                </a:solidFill>
                <a:prstDash val="solid"/>
              </a:ln>
              <a:solidFill>
                <a:srgbClr val="33CC33"/>
              </a:solidFill>
              <a:effectLst>
                <a:reflection blurRad="12700" stA="28000" endPos="45000" dist="1000" dir="5400000" sy="-100000" algn="bl" rotWithShape="0"/>
              </a:effectLst>
              <a:latin typeface="+mj-lt"/>
              <a:ea typeface="+mj-ea"/>
              <a:cs typeface="+mj-cs"/>
            </a:endParaRPr>
          </a:p>
        </p:txBody>
      </p:sp>
      <p:pic>
        <p:nvPicPr>
          <p:cNvPr id="3" name="Picture 54"/>
          <p:cNvPicPr>
            <a:picLocks noChangeAspect="1" noChangeArrowheads="1"/>
          </p:cNvPicPr>
          <p:nvPr/>
        </p:nvPicPr>
        <p:blipFill>
          <a:blip r:embed="rId2" cstate="print"/>
          <a:srcRect l="4706" t="11051" r="84029" b="8624"/>
          <a:stretch>
            <a:fillRect/>
          </a:stretch>
        </p:blipFill>
        <p:spPr bwMode="auto">
          <a:xfrm>
            <a:off x="831738" y="404664"/>
            <a:ext cx="1129972" cy="115212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sp>
        <p:nvSpPr>
          <p:cNvPr id="4" name="TextovéPole 3"/>
          <p:cNvSpPr txBox="1"/>
          <p:nvPr/>
        </p:nvSpPr>
        <p:spPr>
          <a:xfrm>
            <a:off x="179512" y="4365104"/>
            <a:ext cx="878497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sz="3200" b="1" dirty="0" smtClean="0"/>
          </a:p>
          <a:p>
            <a:r>
              <a:rPr lang="cs-CZ" sz="2400" b="1" dirty="0" smtClean="0"/>
              <a:t>Trčící záměr Víceúčelové sportovní a kulturní zařízení  45 mil. Kč</a:t>
            </a:r>
          </a:p>
          <a:p>
            <a:endParaRPr lang="cs-CZ" sz="3200" b="1" dirty="0" smtClean="0"/>
          </a:p>
          <a:p>
            <a:r>
              <a:rPr lang="cs-CZ" sz="3200" b="1" dirty="0" smtClean="0"/>
              <a:t>	</a:t>
            </a:r>
          </a:p>
          <a:p>
            <a:endParaRPr lang="cs-CZ" sz="3200" b="1" dirty="0" smtClean="0"/>
          </a:p>
          <a:p>
            <a:endParaRPr lang="cs-CZ" sz="3200" b="1" dirty="0" smtClean="0"/>
          </a:p>
          <a:p>
            <a:endParaRPr lang="cs-CZ" sz="3200" dirty="0"/>
          </a:p>
        </p:txBody>
      </p:sp>
      <p:cxnSp>
        <p:nvCxnSpPr>
          <p:cNvPr id="5" name="Přímá spojovací šipka 4"/>
          <p:cNvCxnSpPr/>
          <p:nvPr/>
        </p:nvCxnSpPr>
        <p:spPr>
          <a:xfrm flipV="1">
            <a:off x="4067944" y="4293096"/>
            <a:ext cx="0" cy="432048"/>
          </a:xfrm>
          <a:prstGeom prst="straightConnector1">
            <a:avLst/>
          </a:prstGeom>
          <a:ln w="44450" cmpd="sng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6" name="Tabulka 5"/>
          <p:cNvGraphicFramePr>
            <a:graphicFrameLocks noGrp="1"/>
          </p:cNvGraphicFramePr>
          <p:nvPr/>
        </p:nvGraphicFramePr>
        <p:xfrm>
          <a:off x="683568" y="1988840"/>
          <a:ext cx="7200800" cy="2059433"/>
        </p:xfrm>
        <a:graphic>
          <a:graphicData uri="http://schemas.openxmlformats.org/drawingml/2006/table">
            <a:tbl>
              <a:tblPr/>
              <a:tblGrid>
                <a:gridCol w="5686557"/>
                <a:gridCol w="1514243"/>
              </a:tblGrid>
              <a:tr h="50405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800" b="1" dirty="0">
                          <a:latin typeface="Calibri"/>
                          <a:ea typeface="Calibri"/>
                          <a:cs typeface="Times New Roman"/>
                        </a:rPr>
                        <a:t>Celkový počet záměrů			</a:t>
                      </a:r>
                      <a:endParaRPr lang="cs-CZ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800" b="1">
                          <a:latin typeface="Calibri"/>
                          <a:ea typeface="Calibri"/>
                          <a:cs typeface="Times New Roman"/>
                        </a:rPr>
                        <a:t>17</a:t>
                      </a:r>
                      <a:endParaRPr lang="cs-CZ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845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800" b="1" dirty="0">
                          <a:latin typeface="Calibri"/>
                          <a:ea typeface="Calibri"/>
                          <a:cs typeface="Times New Roman"/>
                        </a:rPr>
                        <a:t>Celkový finanční objem záměrů	 </a:t>
                      </a:r>
                      <a:endParaRPr lang="cs-CZ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800" b="1">
                          <a:latin typeface="Calibri"/>
                          <a:ea typeface="Calibri"/>
                          <a:cs typeface="Times New Roman"/>
                        </a:rPr>
                        <a:t>188 mil. Kč</a:t>
                      </a:r>
                      <a:endParaRPr lang="cs-CZ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845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800" b="1" dirty="0">
                          <a:latin typeface="Calibri"/>
                          <a:ea typeface="Calibri"/>
                          <a:cs typeface="Times New Roman"/>
                        </a:rPr>
                        <a:t>Průměrný finanční objem záměrů na 1 obyvatele (0,12)</a:t>
                      </a:r>
                      <a:endParaRPr lang="cs-CZ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17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800" b="1">
                          <a:latin typeface="Calibri"/>
                          <a:ea typeface="Calibri"/>
                          <a:cs typeface="Times New Roman"/>
                        </a:rPr>
                        <a:t>0,11 mil. Kč</a:t>
                      </a:r>
                      <a:endParaRPr lang="cs-CZ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845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800" b="1" dirty="0">
                          <a:latin typeface="Calibri"/>
                          <a:ea typeface="Calibri"/>
                          <a:cs typeface="Times New Roman"/>
                        </a:rPr>
                        <a:t>po přepočtení</a:t>
                      </a:r>
                      <a:endParaRPr lang="cs-CZ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800" b="1" dirty="0">
                          <a:latin typeface="Calibri"/>
                          <a:ea typeface="Calibri"/>
                          <a:cs typeface="Times New Roman"/>
                        </a:rPr>
                        <a:t>0,08 mil.Kč</a:t>
                      </a:r>
                      <a:endParaRPr lang="cs-CZ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délník 2"/>
          <p:cNvSpPr/>
          <p:nvPr/>
        </p:nvSpPr>
        <p:spPr>
          <a:xfrm>
            <a:off x="0" y="332656"/>
            <a:ext cx="341987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cs-CZ" sz="3600" b="1" cap="all" dirty="0">
                <a:ln w="9000" cmpd="sng">
                  <a:solidFill>
                    <a:srgbClr val="AA4214"/>
                  </a:solidFill>
                  <a:prstDash val="solid"/>
                </a:ln>
                <a:solidFill>
                  <a:srgbClr val="33CC33"/>
                </a:solidFill>
                <a:effectLst>
                  <a:reflection blurRad="12700" stA="28000" endPos="45000" dist="1000" dir="5400000" sy="-100000" algn="bl" rotWithShape="0"/>
                </a:effectLst>
                <a:latin typeface="+mj-lt"/>
                <a:ea typeface="+mj-ea"/>
                <a:cs typeface="+mj-cs"/>
              </a:rPr>
              <a:t>Buchlovice</a:t>
            </a:r>
          </a:p>
        </p:txBody>
      </p:sp>
      <p:graphicFrame>
        <p:nvGraphicFramePr>
          <p:cNvPr id="5" name="Tabulka 4"/>
          <p:cNvGraphicFramePr>
            <a:graphicFrameLocks noGrp="1"/>
          </p:cNvGraphicFramePr>
          <p:nvPr/>
        </p:nvGraphicFramePr>
        <p:xfrm>
          <a:off x="323528" y="1988840"/>
          <a:ext cx="5904656" cy="4608510"/>
        </p:xfrm>
        <a:graphic>
          <a:graphicData uri="http://schemas.openxmlformats.org/drawingml/2006/table">
            <a:tbl>
              <a:tblPr/>
              <a:tblGrid>
                <a:gridCol w="5904656"/>
              </a:tblGrid>
              <a:tr h="307234">
                <a:tc>
                  <a:txBody>
                    <a:bodyPr/>
                    <a:lstStyle/>
                    <a:p>
                      <a:pPr algn="just" fontAlgn="t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Záchytné parkoviště u hřbitova pro autobusy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07234">
                <a:tc>
                  <a:txBody>
                    <a:bodyPr/>
                    <a:lstStyle/>
                    <a:p>
                      <a:pPr algn="just" fontAlgn="t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Záchytné parkoviště pro osobní auta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07234">
                <a:tc>
                  <a:txBody>
                    <a:bodyPr/>
                    <a:lstStyle/>
                    <a:p>
                      <a:pPr algn="just" fontAlgn="t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Velké záchytné parkoviště u silnice č. 50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07234">
                <a:tc>
                  <a:txBody>
                    <a:bodyPr/>
                    <a:lstStyle/>
                    <a:p>
                      <a:pPr algn="just" fontAlgn="t"/>
                      <a:r>
                        <a:rPr lang="cs-CZ" sz="14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Záchytné parkoviště u Buchlova</a:t>
                      </a:r>
                    </a:p>
                  </a:txBody>
                  <a:tcPr marL="9525" marR="9525" marT="9525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07234"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Revitalizace cihelny na veřejné prostranství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07234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Rekonstrukce hřbitova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07234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Veřejné prostranství Lázně Smraďavka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07234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Cyklostezka k Tupesům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07234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Cyklostezka Smraďavka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07234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Propojení Újezdů aTrnávek s intravilánem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07234">
                <a:tc>
                  <a:txBody>
                    <a:bodyPr/>
                    <a:lstStyle/>
                    <a:p>
                      <a:pPr algn="l" fontAlgn="b"/>
                      <a:r>
                        <a:rPr lang="pl-PL" sz="14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Lokalita Nové sady u Domova seniorů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07234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Odkanalizování Smraďavky, výtlak do  ČOV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07234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Rybník na Smraďvce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07234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Přírodní koupaliště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07234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Mokřad Pivní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graphicFrame>
        <p:nvGraphicFramePr>
          <p:cNvPr id="6" name="Tabulka 5"/>
          <p:cNvGraphicFramePr>
            <a:graphicFrameLocks noGrp="1"/>
          </p:cNvGraphicFramePr>
          <p:nvPr/>
        </p:nvGraphicFramePr>
        <p:xfrm>
          <a:off x="4139952" y="1916832"/>
          <a:ext cx="5616624" cy="4752528"/>
        </p:xfrm>
        <a:graphic>
          <a:graphicData uri="http://schemas.openxmlformats.org/drawingml/2006/table">
            <a:tbl>
              <a:tblPr/>
              <a:tblGrid>
                <a:gridCol w="5616624"/>
              </a:tblGrid>
              <a:tr h="297033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Vrt na pitnou vodu </a:t>
                      </a:r>
                      <a:r>
                        <a:rPr lang="cs-CZ" sz="1400" b="1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Smraďavka</a:t>
                      </a:r>
                      <a:endParaRPr lang="cs-CZ" sz="14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97033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Remízky v krajině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97033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Pastevní areály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97033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Suché poldry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97033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Zalesnění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97033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Čištění a obnova protipovodňových </a:t>
                      </a:r>
                      <a:r>
                        <a:rPr lang="cs-CZ" sz="14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příkopů</a:t>
                      </a:r>
                      <a:endParaRPr lang="cs-CZ" sz="14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97033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Obnova alejí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97033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Vybudování systému sběru a zpracování biologických odpadů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97033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Likvidace skládky Lipůvka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97033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Likvidace skládky Rechtorka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97033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Škola - výměna plynových kotlů, obnovitelné zdroje energie, FV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97033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FV budovy obce a kotle a další opatření 12 mil.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97033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Vinařský dvůr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97033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Muzeum lesnictví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97033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Rekonstrukce objektu pro tržnici a řemesla a cestovní ruch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97033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Dispoziční úpravy ve škole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cxnSp>
        <p:nvCxnSpPr>
          <p:cNvPr id="8" name="Přímá spojovací čára 7"/>
          <p:cNvCxnSpPr/>
          <p:nvPr/>
        </p:nvCxnSpPr>
        <p:spPr>
          <a:xfrm>
            <a:off x="467544" y="4221088"/>
            <a:ext cx="324036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Přímá spojovací čára 8"/>
          <p:cNvCxnSpPr/>
          <p:nvPr/>
        </p:nvCxnSpPr>
        <p:spPr>
          <a:xfrm>
            <a:off x="611560" y="3212976"/>
            <a:ext cx="324036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Přímá spojovací čára 9"/>
          <p:cNvCxnSpPr/>
          <p:nvPr/>
        </p:nvCxnSpPr>
        <p:spPr>
          <a:xfrm>
            <a:off x="467544" y="4797152"/>
            <a:ext cx="324036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Přímá spojovací čára 10"/>
          <p:cNvCxnSpPr/>
          <p:nvPr/>
        </p:nvCxnSpPr>
        <p:spPr>
          <a:xfrm>
            <a:off x="467544" y="5445224"/>
            <a:ext cx="324036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Přímá spojovací čára 11"/>
          <p:cNvCxnSpPr/>
          <p:nvPr/>
        </p:nvCxnSpPr>
        <p:spPr>
          <a:xfrm>
            <a:off x="3923928" y="2276872"/>
            <a:ext cx="324036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Přímá spojovací čára 12"/>
          <p:cNvCxnSpPr/>
          <p:nvPr/>
        </p:nvCxnSpPr>
        <p:spPr>
          <a:xfrm>
            <a:off x="3923928" y="4005064"/>
            <a:ext cx="324036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Přímá spojovací čára 13"/>
          <p:cNvCxnSpPr/>
          <p:nvPr/>
        </p:nvCxnSpPr>
        <p:spPr>
          <a:xfrm>
            <a:off x="3995936" y="4941168"/>
            <a:ext cx="324036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5" name="Tabulka 14"/>
          <p:cNvGraphicFramePr>
            <a:graphicFrameLocks noGrp="1"/>
          </p:cNvGraphicFramePr>
          <p:nvPr/>
        </p:nvGraphicFramePr>
        <p:xfrm>
          <a:off x="3491880" y="116632"/>
          <a:ext cx="5400600" cy="1512168"/>
        </p:xfrm>
        <a:graphic>
          <a:graphicData uri="http://schemas.openxmlformats.org/drawingml/2006/table">
            <a:tbl>
              <a:tblPr/>
              <a:tblGrid>
                <a:gridCol w="5400600"/>
              </a:tblGrid>
              <a:tr h="504056"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b="1" i="0" u="none" strike="noStrike" dirty="0">
                          <a:solidFill>
                            <a:srgbClr val="FF0000"/>
                          </a:solidFill>
                          <a:latin typeface="Times New Roman"/>
                        </a:rPr>
                        <a:t>Výstavba cyklostezky do průmyslové zóny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04056"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b="1" i="0" u="none" strike="noStrike" dirty="0" err="1" smtClean="0">
                          <a:solidFill>
                            <a:srgbClr val="FF0000"/>
                          </a:solidFill>
                          <a:latin typeface="Times New Roman"/>
                        </a:rPr>
                        <a:t>Rekonstr</a:t>
                      </a:r>
                      <a:r>
                        <a:rPr lang="cs-CZ" sz="1600" b="1" i="0" u="none" strike="noStrike" dirty="0" smtClean="0">
                          <a:solidFill>
                            <a:srgbClr val="FF0000"/>
                          </a:solidFill>
                          <a:latin typeface="Times New Roman"/>
                        </a:rPr>
                        <a:t>. kravína </a:t>
                      </a:r>
                      <a:r>
                        <a:rPr lang="cs-CZ" sz="1600" b="1" i="0" u="none" strike="noStrike" dirty="0">
                          <a:solidFill>
                            <a:srgbClr val="FF0000"/>
                          </a:solidFill>
                          <a:latin typeface="Times New Roman"/>
                        </a:rPr>
                        <a:t>pro provoz Služeb městyse </a:t>
                      </a:r>
                      <a:r>
                        <a:rPr lang="cs-CZ" sz="1600" b="1" i="0" u="none" strike="noStrike" dirty="0" smtClean="0">
                          <a:solidFill>
                            <a:srgbClr val="FF0000"/>
                          </a:solidFill>
                          <a:latin typeface="Times New Roman"/>
                        </a:rPr>
                        <a:t>Buchlovice</a:t>
                      </a:r>
                      <a:endParaRPr lang="cs-CZ" sz="1600" b="1" i="0" u="none" strike="noStrike" dirty="0">
                        <a:solidFill>
                          <a:srgbClr val="FF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04056"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b="1" i="0" u="none" strike="noStrike" dirty="0">
                          <a:solidFill>
                            <a:srgbClr val="FF0000"/>
                          </a:solidFill>
                          <a:latin typeface="Times New Roman"/>
                        </a:rPr>
                        <a:t>Výstavba víceúčelového sálu v prostoru bývalé cihelny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404664"/>
            <a:ext cx="1135824" cy="1368152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sp>
        <p:nvSpPr>
          <p:cNvPr id="3" name="Obdélník 2"/>
          <p:cNvSpPr/>
          <p:nvPr/>
        </p:nvSpPr>
        <p:spPr>
          <a:xfrm>
            <a:off x="1979712" y="692696"/>
            <a:ext cx="374441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cs-CZ" sz="3600" b="1" cap="all" dirty="0">
                <a:ln w="9000" cmpd="sng">
                  <a:solidFill>
                    <a:srgbClr val="AA4214"/>
                  </a:solidFill>
                  <a:prstDash val="solid"/>
                </a:ln>
                <a:solidFill>
                  <a:srgbClr val="33CC33"/>
                </a:solidFill>
                <a:effectLst>
                  <a:reflection blurRad="12700" stA="28000" endPos="45000" dist="1000" dir="5400000" sy="-100000" algn="bl" rotWithShape="0"/>
                </a:effectLst>
                <a:latin typeface="+mj-lt"/>
                <a:ea typeface="+mj-ea"/>
                <a:cs typeface="+mj-cs"/>
              </a:rPr>
              <a:t>Buchlovice</a:t>
            </a:r>
          </a:p>
        </p:txBody>
      </p:sp>
      <p:sp>
        <p:nvSpPr>
          <p:cNvPr id="13" name="TextovéPole 12"/>
          <p:cNvSpPr txBox="1"/>
          <p:nvPr/>
        </p:nvSpPr>
        <p:spPr>
          <a:xfrm>
            <a:off x="179512" y="3789040"/>
            <a:ext cx="878497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sz="3200" b="1" dirty="0" smtClean="0"/>
          </a:p>
          <a:p>
            <a:pPr algn="ctr"/>
            <a:endParaRPr lang="cs-CZ" sz="2400" b="1" dirty="0" smtClean="0"/>
          </a:p>
          <a:p>
            <a:pPr algn="ctr"/>
            <a:endParaRPr lang="cs-CZ" sz="2400" b="1" dirty="0" smtClean="0"/>
          </a:p>
          <a:p>
            <a:pPr algn="ctr"/>
            <a:endParaRPr lang="cs-CZ" sz="2400" b="1" dirty="0" smtClean="0"/>
          </a:p>
          <a:p>
            <a:pPr algn="ctr"/>
            <a:r>
              <a:rPr lang="cs-CZ" sz="2400" b="1" dirty="0" smtClean="0"/>
              <a:t>Trčící záměry Veř. Prostranství z cihelny 200 mil.Kč	+ Veřejné prostranství lázně 100 mil. Kč</a:t>
            </a:r>
          </a:p>
          <a:p>
            <a:endParaRPr lang="cs-CZ" sz="3200" b="1" dirty="0" smtClean="0"/>
          </a:p>
          <a:p>
            <a:endParaRPr lang="cs-CZ" sz="3200" dirty="0"/>
          </a:p>
        </p:txBody>
      </p:sp>
      <p:cxnSp>
        <p:nvCxnSpPr>
          <p:cNvPr id="15" name="Přímá spojovací šipka 14"/>
          <p:cNvCxnSpPr/>
          <p:nvPr/>
        </p:nvCxnSpPr>
        <p:spPr>
          <a:xfrm flipV="1">
            <a:off x="4788024" y="4653136"/>
            <a:ext cx="0" cy="432048"/>
          </a:xfrm>
          <a:prstGeom prst="straightConnector1">
            <a:avLst/>
          </a:prstGeom>
          <a:ln w="44450" cmpd="sng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6" name="Tabulka 5"/>
          <p:cNvGraphicFramePr>
            <a:graphicFrameLocks noGrp="1"/>
          </p:cNvGraphicFramePr>
          <p:nvPr/>
        </p:nvGraphicFramePr>
        <p:xfrm>
          <a:off x="827584" y="1988840"/>
          <a:ext cx="7056784" cy="2520279"/>
        </p:xfrm>
        <a:graphic>
          <a:graphicData uri="http://schemas.openxmlformats.org/drawingml/2006/table">
            <a:tbl>
              <a:tblPr/>
              <a:tblGrid>
                <a:gridCol w="4906344"/>
                <a:gridCol w="2150440"/>
              </a:tblGrid>
              <a:tr h="50405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800" b="1" dirty="0">
                          <a:latin typeface="Calibri"/>
                          <a:ea typeface="Calibri"/>
                          <a:cs typeface="Times New Roman"/>
                        </a:rPr>
                        <a:t>Celkový počet záměrů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175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800" b="1">
                          <a:latin typeface="Calibri"/>
                          <a:ea typeface="Calibri"/>
                          <a:cs typeface="Times New Roman"/>
                        </a:rPr>
                        <a:t>34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405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800" b="1" dirty="0">
                          <a:latin typeface="Calibri"/>
                          <a:ea typeface="Calibri"/>
                          <a:cs typeface="Times New Roman"/>
                        </a:rPr>
                        <a:t>Celkový finanční objem záměrů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508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800" b="1">
                          <a:latin typeface="Calibri"/>
                          <a:ea typeface="Calibri"/>
                          <a:cs typeface="Times New Roman"/>
                        </a:rPr>
                        <a:t>499 mil. Kč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0811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800" b="1" dirty="0">
                          <a:latin typeface="Calibri"/>
                          <a:ea typeface="Calibri"/>
                          <a:cs typeface="Times New Roman"/>
                        </a:rPr>
                        <a:t>Průměrný finanční objem záměrů na 1 obyvatele (0,12)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175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800" b="1" dirty="0">
                          <a:latin typeface="Calibri"/>
                          <a:ea typeface="Calibri"/>
                          <a:cs typeface="Times New Roman"/>
                        </a:rPr>
                        <a:t>0,20 mil. Kč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405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800" b="1" dirty="0">
                          <a:latin typeface="Calibri"/>
                          <a:ea typeface="Calibri"/>
                          <a:cs typeface="Times New Roman"/>
                        </a:rPr>
                        <a:t>- po přepočtení	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800" b="1" dirty="0">
                          <a:latin typeface="Calibri"/>
                          <a:ea typeface="Calibri"/>
                          <a:cs typeface="Times New Roman"/>
                        </a:rPr>
                        <a:t>0,1 mil.Kč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délník 2"/>
          <p:cNvSpPr/>
          <p:nvPr/>
        </p:nvSpPr>
        <p:spPr>
          <a:xfrm>
            <a:off x="251520" y="620688"/>
            <a:ext cx="374441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3600" b="1" cap="all" dirty="0" smtClean="0">
                <a:ln w="9000" cmpd="sng">
                  <a:solidFill>
                    <a:srgbClr val="AA4214"/>
                  </a:solidFill>
                  <a:prstDash val="solid"/>
                </a:ln>
                <a:solidFill>
                  <a:srgbClr val="33CC33"/>
                </a:solidFill>
                <a:effectLst>
                  <a:reflection blurRad="12700" stA="28000" endPos="45000" dist="1000" dir="5400000" sy="-100000" algn="bl" rotWithShape="0"/>
                </a:effectLst>
                <a:latin typeface="+mj-lt"/>
                <a:ea typeface="+mj-ea"/>
                <a:cs typeface="+mj-cs"/>
              </a:rPr>
              <a:t>Břestek</a:t>
            </a:r>
            <a:endParaRPr lang="cs-CZ" sz="3600" b="1" cap="all" dirty="0">
              <a:ln w="9000" cmpd="sng">
                <a:solidFill>
                  <a:srgbClr val="AA4214"/>
                </a:solidFill>
                <a:prstDash val="solid"/>
              </a:ln>
              <a:solidFill>
                <a:srgbClr val="33CC33"/>
              </a:solidFill>
              <a:effectLst>
                <a:reflection blurRad="12700" stA="28000" endPos="45000" dist="1000" dir="5400000" sy="-100000" algn="bl" rotWithShape="0"/>
              </a:effectLst>
              <a:latin typeface="+mj-lt"/>
              <a:ea typeface="+mj-ea"/>
              <a:cs typeface="+mj-cs"/>
            </a:endParaRPr>
          </a:p>
        </p:txBody>
      </p:sp>
      <p:graphicFrame>
        <p:nvGraphicFramePr>
          <p:cNvPr id="4" name="Tabulka 3"/>
          <p:cNvGraphicFramePr>
            <a:graphicFrameLocks noGrp="1"/>
          </p:cNvGraphicFramePr>
          <p:nvPr/>
        </p:nvGraphicFramePr>
        <p:xfrm>
          <a:off x="107504" y="1844824"/>
          <a:ext cx="4622800" cy="4680520"/>
        </p:xfrm>
        <a:graphic>
          <a:graphicData uri="http://schemas.openxmlformats.org/drawingml/2006/table">
            <a:tbl>
              <a:tblPr/>
              <a:tblGrid>
                <a:gridCol w="4622800"/>
              </a:tblGrid>
              <a:tr h="412409"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b="1" i="0" u="none" strike="noStrike" dirty="0">
                          <a:solidFill>
                            <a:srgbClr val="FF0000"/>
                          </a:solidFill>
                          <a:latin typeface="Times New Roman"/>
                        </a:rPr>
                        <a:t>Sportovní a oddechový areál za fotbalovým hřištěm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12409"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b="1" i="0" u="none" strike="noStrike" dirty="0">
                          <a:solidFill>
                            <a:srgbClr val="FF0000"/>
                          </a:solidFill>
                          <a:latin typeface="Times New Roman"/>
                        </a:rPr>
                        <a:t>Komunitní centrum Trnka – </a:t>
                      </a:r>
                      <a:r>
                        <a:rPr lang="cs-CZ" sz="1600" b="1" i="0" u="none" strike="noStrike" dirty="0" err="1">
                          <a:solidFill>
                            <a:srgbClr val="FF0000"/>
                          </a:solidFill>
                          <a:latin typeface="Times New Roman"/>
                        </a:rPr>
                        <a:t>rekonstrukcezahrádkářského</a:t>
                      </a:r>
                      <a:r>
                        <a:rPr lang="cs-CZ" sz="1600" b="1" i="0" u="none" strike="noStrike" dirty="0">
                          <a:solidFill>
                            <a:srgbClr val="FF0000"/>
                          </a:solidFill>
                          <a:latin typeface="Times New Roman"/>
                        </a:rPr>
                        <a:t> domku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12409"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b="1" i="0" u="none" strike="noStrike" dirty="0">
                          <a:solidFill>
                            <a:srgbClr val="FF0000"/>
                          </a:solidFill>
                          <a:latin typeface="Times New Roman"/>
                        </a:rPr>
                        <a:t>Startovací byty pro mladé rodiny – </a:t>
                      </a:r>
                      <a:r>
                        <a:rPr lang="cs-CZ" sz="1600" b="1" i="0" u="none" strike="noStrike" dirty="0" err="1">
                          <a:solidFill>
                            <a:srgbClr val="FF0000"/>
                          </a:solidFill>
                          <a:latin typeface="Times New Roman"/>
                        </a:rPr>
                        <a:t>rekonst.objektu</a:t>
                      </a:r>
                      <a:r>
                        <a:rPr lang="cs-CZ" sz="1600" b="1" i="0" u="none" strike="noStrike" dirty="0">
                          <a:solidFill>
                            <a:srgbClr val="FF0000"/>
                          </a:solidFill>
                          <a:latin typeface="Times New Roman"/>
                        </a:rPr>
                        <a:t> školy Chabaně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12409"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Úprava veřejného prostranství kolem zvonice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12409"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Úprava veřejného prostranství ve středu obce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12409"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Chodník s cyklostezkou kolem potoka a pak ke sportovní hale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12409"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Cyklostezka na Tupesy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12409"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Cyklostezka Chabaně-Velehrad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12409"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Vinohradnická cyklotrasa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12409"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Odstavné parkovací plochy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02042"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Dobudování a dovybavení amfiteátru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graphicFrame>
        <p:nvGraphicFramePr>
          <p:cNvPr id="5" name="Tabulka 4"/>
          <p:cNvGraphicFramePr>
            <a:graphicFrameLocks noGrp="1"/>
          </p:cNvGraphicFramePr>
          <p:nvPr/>
        </p:nvGraphicFramePr>
        <p:xfrm>
          <a:off x="5148064" y="1124750"/>
          <a:ext cx="4622800" cy="5616615"/>
        </p:xfrm>
        <a:graphic>
          <a:graphicData uri="http://schemas.openxmlformats.org/drawingml/2006/table">
            <a:tbl>
              <a:tblPr/>
              <a:tblGrid>
                <a:gridCol w="4622800"/>
              </a:tblGrid>
              <a:tr h="374441"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Záhumní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74441"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Za školou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74441"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Záuličí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74441"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Areál zem. družstva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74441"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Proluky v zastavěném území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74441"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Mokřady a  revitalizace území u cyklostezky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74441">
                <a:tc>
                  <a:txBody>
                    <a:bodyPr/>
                    <a:lstStyle/>
                    <a:p>
                      <a:pPr algn="l" fontAlgn="b"/>
                      <a:r>
                        <a:rPr lang="pl-PL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Vodní plocha na Chabaňském potoku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74441"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Záchytné vodní nádrže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74441"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Sanace sesuvů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74441"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Sanace sesuvů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74441"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Plochy krajinné zeleně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74441"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Po pozemkových úpravách výsadba alejí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74441"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Boží muka-obnova a putování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74441"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Naučné stezky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74441"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Dětské hřiště na Chabaních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cxnSp>
        <p:nvCxnSpPr>
          <p:cNvPr id="7" name="Přímá spojovací čára 6"/>
          <p:cNvCxnSpPr/>
          <p:nvPr/>
        </p:nvCxnSpPr>
        <p:spPr>
          <a:xfrm>
            <a:off x="0" y="3356992"/>
            <a:ext cx="424847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Přímá spojovací čára 7"/>
          <p:cNvCxnSpPr/>
          <p:nvPr/>
        </p:nvCxnSpPr>
        <p:spPr>
          <a:xfrm>
            <a:off x="0" y="4149080"/>
            <a:ext cx="424847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Přímá spojovací čára 8"/>
          <p:cNvCxnSpPr/>
          <p:nvPr/>
        </p:nvCxnSpPr>
        <p:spPr>
          <a:xfrm>
            <a:off x="0" y="5877272"/>
            <a:ext cx="424847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Přímá spojovací čára 9"/>
          <p:cNvCxnSpPr/>
          <p:nvPr/>
        </p:nvCxnSpPr>
        <p:spPr>
          <a:xfrm>
            <a:off x="4895528" y="3140968"/>
            <a:ext cx="424847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Přímá spojovací čára 10"/>
          <p:cNvCxnSpPr/>
          <p:nvPr/>
        </p:nvCxnSpPr>
        <p:spPr>
          <a:xfrm>
            <a:off x="4788024" y="5661248"/>
            <a:ext cx="424847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Přímá spojovací čára 11"/>
          <p:cNvCxnSpPr/>
          <p:nvPr/>
        </p:nvCxnSpPr>
        <p:spPr>
          <a:xfrm>
            <a:off x="4895528" y="6093296"/>
            <a:ext cx="424847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délník 2"/>
          <p:cNvSpPr/>
          <p:nvPr/>
        </p:nvSpPr>
        <p:spPr>
          <a:xfrm>
            <a:off x="2123728" y="908720"/>
            <a:ext cx="374441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3600" b="1" cap="all" dirty="0" smtClean="0">
                <a:ln w="9000" cmpd="sng">
                  <a:solidFill>
                    <a:srgbClr val="AA4214"/>
                  </a:solidFill>
                  <a:prstDash val="solid"/>
                </a:ln>
                <a:solidFill>
                  <a:srgbClr val="33CC33"/>
                </a:solidFill>
                <a:effectLst>
                  <a:reflection blurRad="12700" stA="28000" endPos="45000" dist="1000" dir="5400000" sy="-100000" algn="bl" rotWithShape="0"/>
                </a:effectLst>
                <a:latin typeface="+mj-lt"/>
                <a:ea typeface="+mj-ea"/>
                <a:cs typeface="+mj-cs"/>
              </a:rPr>
              <a:t>Břestek</a:t>
            </a:r>
            <a:endParaRPr lang="cs-CZ" sz="3600" b="1" cap="all" dirty="0">
              <a:ln w="9000" cmpd="sng">
                <a:solidFill>
                  <a:srgbClr val="AA4214"/>
                </a:solidFill>
                <a:prstDash val="solid"/>
              </a:ln>
              <a:solidFill>
                <a:srgbClr val="33CC33"/>
              </a:solidFill>
              <a:effectLst>
                <a:reflection blurRad="12700" stA="28000" endPos="45000" dist="1000" dir="5400000" sy="-100000" algn="bl" rotWithShape="0"/>
              </a:effectLst>
              <a:latin typeface="+mj-lt"/>
              <a:ea typeface="+mj-ea"/>
              <a:cs typeface="+mj-cs"/>
            </a:endParaRPr>
          </a:p>
        </p:txBody>
      </p:sp>
      <p:pic>
        <p:nvPicPr>
          <p:cNvPr id="4" name="Picture 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1936" y="548680"/>
            <a:ext cx="1085658" cy="115212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graphicFrame>
        <p:nvGraphicFramePr>
          <p:cNvPr id="5" name="Tabulka 4"/>
          <p:cNvGraphicFramePr>
            <a:graphicFrameLocks noGrp="1"/>
          </p:cNvGraphicFramePr>
          <p:nvPr/>
        </p:nvGraphicFramePr>
        <p:xfrm>
          <a:off x="899592" y="2420888"/>
          <a:ext cx="6984776" cy="2736304"/>
        </p:xfrm>
        <a:graphic>
          <a:graphicData uri="http://schemas.openxmlformats.org/drawingml/2006/table">
            <a:tbl>
              <a:tblPr/>
              <a:tblGrid>
                <a:gridCol w="4856279"/>
                <a:gridCol w="2128497"/>
              </a:tblGrid>
              <a:tr h="75608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800" b="1" dirty="0">
                          <a:latin typeface="Calibri"/>
                          <a:ea typeface="Calibri"/>
                          <a:cs typeface="Times New Roman"/>
                        </a:rPr>
                        <a:t>Celkový počet záměrů</a:t>
                      </a:r>
                      <a:endParaRPr lang="cs-CZ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175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800" b="1">
                          <a:latin typeface="Calibri"/>
                          <a:ea typeface="Calibri"/>
                          <a:cs typeface="Times New Roman"/>
                        </a:rPr>
                        <a:t>27</a:t>
                      </a:r>
                      <a:endParaRPr lang="cs-CZ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5608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800" b="1" dirty="0">
                          <a:latin typeface="Calibri"/>
                          <a:ea typeface="Calibri"/>
                          <a:cs typeface="Times New Roman"/>
                        </a:rPr>
                        <a:t>Celkový finanční objem záměrů</a:t>
                      </a:r>
                      <a:endParaRPr lang="cs-CZ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508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800" b="1">
                          <a:latin typeface="Calibri"/>
                          <a:ea typeface="Calibri"/>
                          <a:cs typeface="Times New Roman"/>
                        </a:rPr>
                        <a:t>123 mil. Kč</a:t>
                      </a:r>
                      <a:endParaRPr lang="cs-CZ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2413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800" b="1" dirty="0">
                          <a:latin typeface="Calibri"/>
                          <a:ea typeface="Calibri"/>
                          <a:cs typeface="Times New Roman"/>
                        </a:rPr>
                        <a:t>Průměrný finanční objem záměrů na 1 obyvatele (0,12)</a:t>
                      </a:r>
                      <a:endParaRPr lang="cs-CZ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175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800" b="1" dirty="0">
                          <a:latin typeface="Calibri"/>
                          <a:ea typeface="Calibri"/>
                          <a:cs typeface="Times New Roman"/>
                        </a:rPr>
                        <a:t>0,15 mil. Kč</a:t>
                      </a:r>
                      <a:endParaRPr lang="cs-CZ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 l="18672" t="13406" r="72772" b="75632"/>
          <a:stretch>
            <a:fillRect/>
          </a:stretch>
        </p:blipFill>
        <p:spPr bwMode="auto">
          <a:xfrm>
            <a:off x="0" y="0"/>
            <a:ext cx="2483768" cy="19888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317500"/>
          </a:effectLst>
        </p:spPr>
      </p:pic>
      <p:pic>
        <p:nvPicPr>
          <p:cNvPr id="38914" name="Picture 2"/>
          <p:cNvPicPr>
            <a:picLocks noChangeAspect="1" noChangeArrowheads="1"/>
          </p:cNvPicPr>
          <p:nvPr/>
        </p:nvPicPr>
        <p:blipFill>
          <a:blip r:embed="rId3" cstate="print"/>
          <a:srcRect l="61114" t="28400" r="10401" b="34160"/>
          <a:stretch>
            <a:fillRect/>
          </a:stretch>
        </p:blipFill>
        <p:spPr bwMode="auto">
          <a:xfrm rot="5400000">
            <a:off x="4387416" y="1957400"/>
            <a:ext cx="4941168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 l="33800" t="28400" r="39249" b="34160"/>
          <a:stretch>
            <a:fillRect/>
          </a:stretch>
        </p:blipFill>
        <p:spPr bwMode="auto">
          <a:xfrm rot="5400000">
            <a:off x="-198276" y="1899084"/>
            <a:ext cx="4968552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ovéPole 5"/>
          <p:cNvSpPr txBox="1"/>
          <p:nvPr/>
        </p:nvSpPr>
        <p:spPr>
          <a:xfrm>
            <a:off x="2159224" y="188640"/>
            <a:ext cx="69847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3600" b="1" cap="all" dirty="0" smtClean="0">
                <a:ln w="9000" cmpd="sng">
                  <a:solidFill>
                    <a:srgbClr val="AA4214"/>
                  </a:solidFill>
                  <a:prstDash val="solid"/>
                </a:ln>
                <a:solidFill>
                  <a:srgbClr val="33CC33"/>
                </a:solidFill>
                <a:effectLst>
                  <a:reflection blurRad="12700" stA="28000" endPos="45000" dist="1000" dir="5400000" sy="-100000" algn="bl" rotWithShape="0"/>
                </a:effectLst>
                <a:latin typeface="+mj-lt"/>
                <a:ea typeface="+mj-ea"/>
                <a:cs typeface="+mj-cs"/>
              </a:rPr>
              <a:t>Přehled záměrů za MAS</a:t>
            </a:r>
            <a:endParaRPr lang="cs-CZ" sz="3600" b="1" cap="all" dirty="0">
              <a:ln w="9000" cmpd="sng">
                <a:solidFill>
                  <a:srgbClr val="AA4214"/>
                </a:solidFill>
                <a:prstDash val="solid"/>
              </a:ln>
              <a:solidFill>
                <a:srgbClr val="33CC33"/>
              </a:solidFill>
              <a:effectLst>
                <a:reflection blurRad="12700" stA="28000" endPos="45000" dist="1000" dir="5400000" sy="-100000" algn="bl" rotWithShape="0"/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7" name="TextovéPole 6"/>
          <p:cNvSpPr txBox="1"/>
          <p:nvPr/>
        </p:nvSpPr>
        <p:spPr>
          <a:xfrm>
            <a:off x="2159224" y="980728"/>
            <a:ext cx="69847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800" b="1" cap="all" dirty="0" smtClean="0">
                <a:ln w="9000" cmpd="sng">
                  <a:solidFill>
                    <a:srgbClr val="AA4214"/>
                  </a:solidFill>
                  <a:prstDash val="solid"/>
                </a:ln>
                <a:solidFill>
                  <a:srgbClr val="33CC33"/>
                </a:solidFill>
                <a:effectLst>
                  <a:reflection blurRad="12700" stA="28000" endPos="45000" dist="1000" dir="5400000" sy="-100000" algn="bl" rotWithShape="0"/>
                </a:effectLst>
                <a:latin typeface="+mj-lt"/>
                <a:ea typeface="+mj-ea"/>
                <a:cs typeface="+mj-cs"/>
              </a:rPr>
              <a:t>v mil. Kč</a:t>
            </a:r>
            <a:endParaRPr lang="cs-CZ" sz="2800" b="1" cap="all" dirty="0">
              <a:ln w="9000" cmpd="sng">
                <a:solidFill>
                  <a:srgbClr val="AA4214"/>
                </a:solidFill>
                <a:prstDash val="solid"/>
              </a:ln>
              <a:solidFill>
                <a:srgbClr val="33CC33"/>
              </a:solidFill>
              <a:effectLst>
                <a:reflection blurRad="12700" stA="28000" endPos="45000" dist="1000" dir="5400000" sy="-100000" algn="bl" rotWithShape="0"/>
              </a:effectLst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611560" y="908720"/>
            <a:ext cx="374441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3600" b="1" cap="all" dirty="0" smtClean="0">
                <a:ln w="9000" cmpd="sng">
                  <a:solidFill>
                    <a:srgbClr val="AA4214"/>
                  </a:solidFill>
                  <a:prstDash val="solid"/>
                </a:ln>
                <a:solidFill>
                  <a:srgbClr val="33CC33"/>
                </a:solidFill>
                <a:effectLst>
                  <a:reflection blurRad="12700" stA="28000" endPos="45000" dist="1000" dir="5400000" sy="-100000" algn="bl" rotWithShape="0"/>
                </a:effectLst>
                <a:latin typeface="+mj-lt"/>
                <a:ea typeface="+mj-ea"/>
                <a:cs typeface="+mj-cs"/>
              </a:rPr>
              <a:t>Staré Hutě</a:t>
            </a:r>
            <a:endParaRPr lang="cs-CZ" sz="3600" b="1" cap="all" dirty="0">
              <a:ln w="9000" cmpd="sng">
                <a:solidFill>
                  <a:srgbClr val="AA4214"/>
                </a:solidFill>
                <a:prstDash val="solid"/>
              </a:ln>
              <a:solidFill>
                <a:srgbClr val="33CC33"/>
              </a:solidFill>
              <a:effectLst>
                <a:reflection blurRad="12700" stA="28000" endPos="45000" dist="1000" dir="5400000" sy="-100000" algn="bl" rotWithShape="0"/>
              </a:effectLst>
              <a:latin typeface="+mj-lt"/>
              <a:ea typeface="+mj-ea"/>
              <a:cs typeface="+mj-cs"/>
            </a:endParaRPr>
          </a:p>
        </p:txBody>
      </p:sp>
      <p:graphicFrame>
        <p:nvGraphicFramePr>
          <p:cNvPr id="5" name="Tabulka 4"/>
          <p:cNvGraphicFramePr>
            <a:graphicFrameLocks noGrp="1"/>
          </p:cNvGraphicFramePr>
          <p:nvPr/>
        </p:nvGraphicFramePr>
        <p:xfrm>
          <a:off x="611560" y="2132856"/>
          <a:ext cx="7488832" cy="4205674"/>
        </p:xfrm>
        <a:graphic>
          <a:graphicData uri="http://schemas.openxmlformats.org/drawingml/2006/table">
            <a:tbl>
              <a:tblPr/>
              <a:tblGrid>
                <a:gridCol w="7488832"/>
              </a:tblGrid>
              <a:tr h="200025">
                <a:tc>
                  <a:txBody>
                    <a:bodyPr/>
                    <a:lstStyle/>
                    <a:p>
                      <a:pPr algn="l" fontAlgn="b">
                        <a:lnSpc>
                          <a:spcPct val="150000"/>
                        </a:lnSpc>
                      </a:pPr>
                      <a:r>
                        <a:rPr lang="cs-CZ" sz="2000" b="1" i="0" u="none" strike="noStrike" dirty="0">
                          <a:solidFill>
                            <a:srgbClr val="FF0000"/>
                          </a:solidFill>
                          <a:latin typeface="Times New Roman"/>
                        </a:rPr>
                        <a:t>Přestavba školy na turistickou ubytovnu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algn="l" fontAlgn="b">
                        <a:lnSpc>
                          <a:spcPct val="150000"/>
                        </a:lnSpc>
                      </a:pPr>
                      <a:r>
                        <a:rPr lang="cs-CZ" sz="2000" b="1" i="0" u="none" strike="noStrike" dirty="0">
                          <a:solidFill>
                            <a:srgbClr val="FF0000"/>
                          </a:solidFill>
                          <a:latin typeface="Times New Roman"/>
                        </a:rPr>
                        <a:t>Přestavba školy na DPS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algn="l" fontAlgn="b">
                        <a:lnSpc>
                          <a:spcPct val="150000"/>
                        </a:lnSpc>
                      </a:pPr>
                      <a:r>
                        <a:rPr lang="cs-CZ" sz="2000" b="1" i="0" u="none" strike="noStrike" dirty="0">
                          <a:solidFill>
                            <a:srgbClr val="FF0000"/>
                          </a:solidFill>
                          <a:latin typeface="Times New Roman"/>
                        </a:rPr>
                        <a:t>Výstavba protipovodňové nádrže na horním konci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algn="l" fontAlgn="b">
                        <a:lnSpc>
                          <a:spcPct val="150000"/>
                        </a:lnSpc>
                      </a:pPr>
                      <a:r>
                        <a:rPr lang="pl-PL" sz="2000" b="1" i="0" u="none" strike="noStrike" dirty="0">
                          <a:solidFill>
                            <a:srgbClr val="FF0000"/>
                          </a:solidFill>
                          <a:latin typeface="Times New Roman"/>
                        </a:rPr>
                        <a:t>Rekonstrukce zábradlí a zdí podél potoka v obci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algn="l" fontAlgn="b">
                        <a:lnSpc>
                          <a:spcPct val="150000"/>
                        </a:lnSpc>
                      </a:pPr>
                      <a:r>
                        <a:rPr lang="cs-CZ" sz="20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Komunikace Ve žlíbkách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algn="l" fontAlgn="b">
                        <a:lnSpc>
                          <a:spcPct val="150000"/>
                        </a:lnSpc>
                      </a:pPr>
                      <a:r>
                        <a:rPr lang="pt-BR" sz="20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Předláždění prostoru u OU - náves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algn="l" fontAlgn="b">
                        <a:lnSpc>
                          <a:spcPct val="150000"/>
                        </a:lnSpc>
                      </a:pPr>
                      <a:r>
                        <a:rPr lang="cs-CZ" sz="20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Oprava místní komunikace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algn="l" fontAlgn="b">
                        <a:lnSpc>
                          <a:spcPct val="150000"/>
                        </a:lnSpc>
                      </a:pPr>
                      <a:r>
                        <a:rPr lang="cs-CZ" sz="20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Žlíbky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algn="l" fontAlgn="b">
                        <a:lnSpc>
                          <a:spcPct val="150000"/>
                        </a:lnSpc>
                      </a:pPr>
                      <a:r>
                        <a:rPr lang="cs-CZ" sz="20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U koupaliště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algn="l" fontAlgn="b">
                        <a:lnSpc>
                          <a:spcPct val="150000"/>
                        </a:lnSpc>
                      </a:pPr>
                      <a:r>
                        <a:rPr lang="cs-CZ" sz="20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Oprava kapličky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algn="l" fontAlgn="b">
                        <a:lnSpc>
                          <a:spcPct val="150000"/>
                        </a:lnSpc>
                      </a:pPr>
                      <a:r>
                        <a:rPr lang="pl-PL" sz="20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Rekonstrukce instalací a zateplení obchodu a hospody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2123728" y="908720"/>
            <a:ext cx="374441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3600" b="1" cap="all" dirty="0" smtClean="0">
                <a:ln w="9000" cmpd="sng">
                  <a:solidFill>
                    <a:srgbClr val="AA4214"/>
                  </a:solidFill>
                  <a:prstDash val="solid"/>
                </a:ln>
                <a:solidFill>
                  <a:srgbClr val="33CC33"/>
                </a:solidFill>
                <a:effectLst>
                  <a:reflection blurRad="12700" stA="28000" endPos="45000" dist="1000" dir="5400000" sy="-100000" algn="bl" rotWithShape="0"/>
                </a:effectLst>
                <a:latin typeface="+mj-lt"/>
                <a:ea typeface="+mj-ea"/>
                <a:cs typeface="+mj-cs"/>
              </a:rPr>
              <a:t>Staré Hutě</a:t>
            </a:r>
            <a:endParaRPr lang="cs-CZ" sz="3600" b="1" cap="all" dirty="0">
              <a:ln w="9000" cmpd="sng">
                <a:solidFill>
                  <a:srgbClr val="AA4214"/>
                </a:solidFill>
                <a:prstDash val="solid"/>
              </a:ln>
              <a:solidFill>
                <a:srgbClr val="33CC33"/>
              </a:solidFill>
              <a:effectLst>
                <a:reflection blurRad="12700" stA="28000" endPos="45000" dist="1000" dir="5400000" sy="-100000" algn="bl" rotWithShape="0"/>
              </a:effectLst>
              <a:latin typeface="+mj-lt"/>
              <a:ea typeface="+mj-ea"/>
              <a:cs typeface="+mj-cs"/>
            </a:endParaRPr>
          </a:p>
        </p:txBody>
      </p:sp>
      <p:pic>
        <p:nvPicPr>
          <p:cNvPr id="3" name="Picture 3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404664"/>
            <a:ext cx="1086913" cy="115212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graphicFrame>
        <p:nvGraphicFramePr>
          <p:cNvPr id="5" name="Tabulka 4"/>
          <p:cNvGraphicFramePr>
            <a:graphicFrameLocks noGrp="1"/>
          </p:cNvGraphicFramePr>
          <p:nvPr/>
        </p:nvGraphicFramePr>
        <p:xfrm>
          <a:off x="683568" y="2204865"/>
          <a:ext cx="7560840" cy="2808310"/>
        </p:xfrm>
        <a:graphic>
          <a:graphicData uri="http://schemas.openxmlformats.org/drawingml/2006/table">
            <a:tbl>
              <a:tblPr/>
              <a:tblGrid>
                <a:gridCol w="4003402"/>
                <a:gridCol w="3557438"/>
              </a:tblGrid>
              <a:tr h="112332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800" b="1" dirty="0">
                          <a:latin typeface="Calibri"/>
                          <a:ea typeface="Calibri"/>
                          <a:cs typeface="Times New Roman"/>
                        </a:rPr>
                        <a:t>Celkový počet záměrů		</a:t>
                      </a:r>
                      <a:endParaRPr lang="cs-CZ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800" b="1" dirty="0">
                          <a:latin typeface="Calibri"/>
                          <a:ea typeface="Calibri"/>
                          <a:cs typeface="Times New Roman"/>
                        </a:rPr>
                        <a:t>11</a:t>
                      </a:r>
                      <a:endParaRPr lang="cs-CZ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166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800" b="1" dirty="0">
                          <a:latin typeface="Calibri"/>
                          <a:ea typeface="Calibri"/>
                          <a:cs typeface="Times New Roman"/>
                        </a:rPr>
                        <a:t>Celkový finanční objem záměrů	</a:t>
                      </a:r>
                      <a:endParaRPr lang="cs-CZ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800" b="1" dirty="0">
                          <a:latin typeface="Calibri"/>
                          <a:ea typeface="Calibri"/>
                          <a:cs typeface="Times New Roman"/>
                        </a:rPr>
                        <a:t>43 mil. Kč</a:t>
                      </a:r>
                      <a:endParaRPr lang="cs-CZ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2332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800" b="1" dirty="0">
                          <a:latin typeface="Calibri"/>
                          <a:ea typeface="Calibri"/>
                          <a:cs typeface="Times New Roman"/>
                        </a:rPr>
                        <a:t>Průměrný finanční objem  záměrů na 1 obyvatele (0,12)</a:t>
                      </a:r>
                      <a:endParaRPr lang="cs-CZ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60325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800" b="1" dirty="0">
                          <a:latin typeface="Calibri"/>
                          <a:ea typeface="Calibri"/>
                          <a:cs typeface="Times New Roman"/>
                        </a:rPr>
                        <a:t>0,33 mil. Kč</a:t>
                      </a:r>
                      <a:endParaRPr lang="cs-CZ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467544" y="836712"/>
            <a:ext cx="374441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3600" b="1" cap="all" dirty="0" smtClean="0">
                <a:ln w="9000" cmpd="sng">
                  <a:solidFill>
                    <a:srgbClr val="AA4214"/>
                  </a:solidFill>
                  <a:prstDash val="solid"/>
                </a:ln>
                <a:solidFill>
                  <a:srgbClr val="33CC33"/>
                </a:solidFill>
                <a:effectLst>
                  <a:reflection blurRad="12700" stA="28000" endPos="45000" dist="1000" dir="5400000" sy="-100000" algn="bl" rotWithShape="0"/>
                </a:effectLst>
                <a:latin typeface="+mj-lt"/>
                <a:ea typeface="+mj-ea"/>
                <a:cs typeface="+mj-cs"/>
              </a:rPr>
              <a:t>Stupava</a:t>
            </a:r>
            <a:endParaRPr lang="cs-CZ" sz="3600" b="1" cap="all" dirty="0">
              <a:ln w="9000" cmpd="sng">
                <a:solidFill>
                  <a:srgbClr val="AA4214"/>
                </a:solidFill>
                <a:prstDash val="solid"/>
              </a:ln>
              <a:solidFill>
                <a:srgbClr val="33CC33"/>
              </a:solidFill>
              <a:effectLst>
                <a:reflection blurRad="12700" stA="28000" endPos="45000" dist="1000" dir="5400000" sy="-100000" algn="bl" rotWithShape="0"/>
              </a:effectLst>
              <a:latin typeface="+mj-lt"/>
              <a:ea typeface="+mj-ea"/>
              <a:cs typeface="+mj-cs"/>
            </a:endParaRPr>
          </a:p>
        </p:txBody>
      </p:sp>
      <p:graphicFrame>
        <p:nvGraphicFramePr>
          <p:cNvPr id="5" name="Tabulka 4"/>
          <p:cNvGraphicFramePr>
            <a:graphicFrameLocks noGrp="1"/>
          </p:cNvGraphicFramePr>
          <p:nvPr/>
        </p:nvGraphicFramePr>
        <p:xfrm>
          <a:off x="467544" y="1556794"/>
          <a:ext cx="8424936" cy="4915211"/>
        </p:xfrm>
        <a:graphic>
          <a:graphicData uri="http://schemas.openxmlformats.org/drawingml/2006/table">
            <a:tbl>
              <a:tblPr/>
              <a:tblGrid>
                <a:gridCol w="8424936"/>
              </a:tblGrid>
              <a:tr h="372401">
                <a:tc>
                  <a:txBody>
                    <a:bodyPr/>
                    <a:lstStyle/>
                    <a:p>
                      <a:pPr algn="l" fontAlgn="b">
                        <a:lnSpc>
                          <a:spcPct val="150000"/>
                        </a:lnSpc>
                      </a:pPr>
                      <a:r>
                        <a:rPr lang="cs-CZ" sz="1800" b="1" i="0" u="none" strike="noStrike" dirty="0">
                          <a:solidFill>
                            <a:srgbClr val="FF0000"/>
                          </a:solidFill>
                          <a:latin typeface="Times New Roman"/>
                        </a:rPr>
                        <a:t>Kulturní dům, fasáda, rekonstrukce, zeleň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54281">
                <a:tc>
                  <a:txBody>
                    <a:bodyPr/>
                    <a:lstStyle/>
                    <a:p>
                      <a:pPr algn="l" fontAlgn="ctr">
                        <a:lnSpc>
                          <a:spcPct val="150000"/>
                        </a:lnSpc>
                      </a:pPr>
                      <a:r>
                        <a:rPr lang="cs-CZ" sz="1800" b="1" i="0" u="none" strike="noStrike">
                          <a:solidFill>
                            <a:srgbClr val="FF0000"/>
                          </a:solidFill>
                          <a:latin typeface="Times New Roman"/>
                        </a:rPr>
                        <a:t>Cyklostezka směrem k motorestu Tramp, rekonstrukce altánu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54281">
                <a:tc>
                  <a:txBody>
                    <a:bodyPr/>
                    <a:lstStyle/>
                    <a:p>
                      <a:pPr algn="l" fontAlgn="ctr">
                        <a:lnSpc>
                          <a:spcPct val="150000"/>
                        </a:lnSpc>
                      </a:pPr>
                      <a:r>
                        <a:rPr lang="cs-CZ" sz="1800" b="1" i="0" u="none" strike="noStrike" dirty="0">
                          <a:solidFill>
                            <a:srgbClr val="FF0000"/>
                          </a:solidFill>
                          <a:latin typeface="Times New Roman"/>
                        </a:rPr>
                        <a:t>Oprava </a:t>
                      </a:r>
                      <a:r>
                        <a:rPr lang="cs-CZ" sz="1800" b="1" i="0" u="none" strike="noStrike" dirty="0" err="1">
                          <a:solidFill>
                            <a:srgbClr val="FF0000"/>
                          </a:solidFill>
                          <a:latin typeface="Times New Roman"/>
                        </a:rPr>
                        <a:t>hasičárny</a:t>
                      </a:r>
                      <a:r>
                        <a:rPr lang="cs-CZ" sz="1800" b="1" i="0" u="none" strike="noStrike" dirty="0">
                          <a:solidFill>
                            <a:srgbClr val="FF0000"/>
                          </a:solidFill>
                          <a:latin typeface="Times New Roman"/>
                        </a:rPr>
                        <a:t> - </a:t>
                      </a:r>
                      <a:r>
                        <a:rPr lang="cs-CZ" sz="1800" b="1" i="0" u="none" strike="noStrike" dirty="0" smtClean="0">
                          <a:solidFill>
                            <a:srgbClr val="FF0000"/>
                          </a:solidFill>
                          <a:latin typeface="Times New Roman"/>
                        </a:rPr>
                        <a:t>dokončení</a:t>
                      </a:r>
                      <a:endParaRPr lang="cs-CZ" sz="1800" b="1" i="0" u="none" strike="noStrike" dirty="0">
                        <a:solidFill>
                          <a:srgbClr val="FF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54281">
                <a:tc>
                  <a:txBody>
                    <a:bodyPr/>
                    <a:lstStyle/>
                    <a:p>
                      <a:pPr algn="l" fontAlgn="ctr">
                        <a:lnSpc>
                          <a:spcPct val="150000"/>
                        </a:lnSpc>
                      </a:pPr>
                      <a:r>
                        <a:rPr lang="cs-CZ" sz="1800" b="1" i="0" u="none" strike="noStrike" dirty="0">
                          <a:solidFill>
                            <a:srgbClr val="FF0000"/>
                          </a:solidFill>
                          <a:latin typeface="Times New Roman"/>
                        </a:rPr>
                        <a:t>Komunikace k </a:t>
                      </a:r>
                      <a:r>
                        <a:rPr lang="cs-CZ" sz="1800" b="1" i="0" u="none" strike="noStrike" dirty="0" err="1">
                          <a:solidFill>
                            <a:srgbClr val="FF0000"/>
                          </a:solidFill>
                          <a:latin typeface="Times New Roman"/>
                        </a:rPr>
                        <a:t>Lošanovému</a:t>
                      </a:r>
                      <a:r>
                        <a:rPr lang="cs-CZ" sz="1800" b="1" i="0" u="none" strike="noStrike" dirty="0">
                          <a:solidFill>
                            <a:srgbClr val="FF0000"/>
                          </a:solidFill>
                          <a:latin typeface="Times New Roman"/>
                        </a:rPr>
                        <a:t> 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54281">
                <a:tc>
                  <a:txBody>
                    <a:bodyPr/>
                    <a:lstStyle/>
                    <a:p>
                      <a:pPr algn="l" fontAlgn="ctr">
                        <a:lnSpc>
                          <a:spcPct val="150000"/>
                        </a:lnSpc>
                      </a:pPr>
                      <a:r>
                        <a:rPr lang="cs-CZ" sz="18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Multifunkční sportovní hřiště u kulturního domu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54281">
                <a:tc>
                  <a:txBody>
                    <a:bodyPr/>
                    <a:lstStyle/>
                    <a:p>
                      <a:pPr algn="l" fontAlgn="ctr">
                        <a:lnSpc>
                          <a:spcPct val="150000"/>
                        </a:lnSpc>
                      </a:pPr>
                      <a:r>
                        <a:rPr lang="pl-PL" sz="1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Revitalizace zeleně u kulturního  domu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54281">
                <a:tc>
                  <a:txBody>
                    <a:bodyPr/>
                    <a:lstStyle/>
                    <a:p>
                      <a:pPr algn="l" fontAlgn="ctr">
                        <a:lnSpc>
                          <a:spcPct val="150000"/>
                        </a:lnSpc>
                      </a:pPr>
                      <a:r>
                        <a:rPr lang="cs-CZ" sz="18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Oprava komunikace Za Ohradou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54281">
                <a:tc>
                  <a:txBody>
                    <a:bodyPr/>
                    <a:lstStyle/>
                    <a:p>
                      <a:pPr algn="l" fontAlgn="ctr">
                        <a:lnSpc>
                          <a:spcPct val="150000"/>
                        </a:lnSpc>
                      </a:pPr>
                      <a:r>
                        <a:rPr lang="cs-CZ" sz="18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Komunikace k </a:t>
                      </a:r>
                      <a:r>
                        <a:rPr lang="cs-CZ" sz="1800" b="1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Mrázovému</a:t>
                      </a:r>
                      <a:r>
                        <a:rPr lang="cs-CZ" sz="18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, součást cyklostezky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54281">
                <a:tc>
                  <a:txBody>
                    <a:bodyPr/>
                    <a:lstStyle/>
                    <a:p>
                      <a:pPr algn="l" fontAlgn="ctr">
                        <a:lnSpc>
                          <a:spcPct val="150000"/>
                        </a:lnSpc>
                      </a:pPr>
                      <a:r>
                        <a:rPr lang="cs-CZ" sz="18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Rekonstrukce altánu na cyklostezce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54281">
                <a:tc>
                  <a:txBody>
                    <a:bodyPr/>
                    <a:lstStyle/>
                    <a:p>
                      <a:pPr algn="l" fontAlgn="ctr">
                        <a:lnSpc>
                          <a:spcPct val="150000"/>
                        </a:lnSpc>
                      </a:pPr>
                      <a:r>
                        <a:rPr lang="cs-CZ" sz="18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Úpravy na hřbitově, chodníky, kolumbárium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54281">
                <a:tc>
                  <a:txBody>
                    <a:bodyPr/>
                    <a:lstStyle/>
                    <a:p>
                      <a:pPr algn="l" fontAlgn="ctr">
                        <a:lnSpc>
                          <a:spcPct val="150000"/>
                        </a:lnSpc>
                      </a:pPr>
                      <a:r>
                        <a:rPr lang="cs-CZ" sz="18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Dům pokojného </a:t>
                      </a:r>
                      <a:r>
                        <a:rPr lang="cs-CZ" sz="18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stáří - </a:t>
                      </a:r>
                      <a:r>
                        <a:rPr lang="cs-CZ" sz="18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na místě  staré hospody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délník 2"/>
          <p:cNvSpPr/>
          <p:nvPr/>
        </p:nvSpPr>
        <p:spPr>
          <a:xfrm>
            <a:off x="2195736" y="620688"/>
            <a:ext cx="374441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3600" b="1" cap="all" dirty="0" smtClean="0">
                <a:ln w="9000" cmpd="sng">
                  <a:solidFill>
                    <a:srgbClr val="AA4214"/>
                  </a:solidFill>
                  <a:prstDash val="solid"/>
                </a:ln>
                <a:solidFill>
                  <a:srgbClr val="33CC33"/>
                </a:solidFill>
                <a:effectLst>
                  <a:reflection blurRad="12700" stA="28000" endPos="45000" dist="1000" dir="5400000" sy="-100000" algn="bl" rotWithShape="0"/>
                </a:effectLst>
                <a:latin typeface="+mj-lt"/>
                <a:ea typeface="+mj-ea"/>
                <a:cs typeface="+mj-cs"/>
              </a:rPr>
              <a:t>Stupava</a:t>
            </a:r>
            <a:endParaRPr lang="cs-CZ" sz="3600" b="1" cap="all" dirty="0">
              <a:ln w="9000" cmpd="sng">
                <a:solidFill>
                  <a:srgbClr val="AA4214"/>
                </a:solidFill>
                <a:prstDash val="solid"/>
              </a:ln>
              <a:solidFill>
                <a:srgbClr val="33CC33"/>
              </a:solidFill>
              <a:effectLst>
                <a:reflection blurRad="12700" stA="28000" endPos="45000" dist="1000" dir="5400000" sy="-100000" algn="bl" rotWithShape="0"/>
              </a:effectLst>
              <a:latin typeface="+mj-lt"/>
              <a:ea typeface="+mj-ea"/>
              <a:cs typeface="+mj-cs"/>
            </a:endParaRPr>
          </a:p>
        </p:txBody>
      </p:sp>
      <p:pic>
        <p:nvPicPr>
          <p:cNvPr id="4" name="Picture 4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476672"/>
            <a:ext cx="1086913" cy="115212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graphicFrame>
        <p:nvGraphicFramePr>
          <p:cNvPr id="5" name="Tabulka 4"/>
          <p:cNvGraphicFramePr>
            <a:graphicFrameLocks noGrp="1"/>
          </p:cNvGraphicFramePr>
          <p:nvPr/>
        </p:nvGraphicFramePr>
        <p:xfrm>
          <a:off x="827584" y="2060848"/>
          <a:ext cx="7704856" cy="3240360"/>
        </p:xfrm>
        <a:graphic>
          <a:graphicData uri="http://schemas.openxmlformats.org/drawingml/2006/table">
            <a:tbl>
              <a:tblPr/>
              <a:tblGrid>
                <a:gridCol w="5311335"/>
                <a:gridCol w="2393521"/>
              </a:tblGrid>
              <a:tr h="81009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2000" b="1" dirty="0">
                          <a:latin typeface="Calibri"/>
                          <a:ea typeface="Calibri"/>
                          <a:cs typeface="Times New Roman"/>
                        </a:rPr>
                        <a:t>Celkový počet záměrů</a:t>
                      </a:r>
                      <a:endParaRPr lang="cs-CZ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508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2000" b="1" dirty="0">
                          <a:latin typeface="Calibri"/>
                          <a:ea typeface="Calibri"/>
                          <a:cs typeface="Times New Roman"/>
                        </a:rPr>
                        <a:t>11</a:t>
                      </a:r>
                      <a:endParaRPr lang="cs-CZ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1009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2000" b="1" dirty="0">
                          <a:latin typeface="Calibri"/>
                          <a:ea typeface="Calibri"/>
                          <a:cs typeface="Times New Roman"/>
                        </a:rPr>
                        <a:t>Celkový finanční objem záměrů</a:t>
                      </a:r>
                      <a:endParaRPr lang="cs-CZ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6985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2000" b="1" dirty="0">
                          <a:latin typeface="Calibri"/>
                          <a:ea typeface="Calibri"/>
                          <a:cs typeface="Times New Roman"/>
                        </a:rPr>
                        <a:t>29 mil. Kč</a:t>
                      </a:r>
                      <a:endParaRPr lang="cs-CZ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2018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2000" b="1" dirty="0">
                          <a:latin typeface="Calibri"/>
                          <a:ea typeface="Calibri"/>
                          <a:cs typeface="Times New Roman"/>
                        </a:rPr>
                        <a:t>Průměrný finanční objem záměrů </a:t>
                      </a:r>
                      <a:r>
                        <a:rPr lang="cs-CZ" sz="2000" b="1" dirty="0" smtClean="0">
                          <a:latin typeface="Calibri"/>
                          <a:ea typeface="Calibri"/>
                          <a:cs typeface="Times New Roman"/>
                        </a:rPr>
                        <a:t>na </a:t>
                      </a:r>
                      <a:r>
                        <a:rPr lang="cs-CZ" sz="2000" b="1" dirty="0">
                          <a:latin typeface="Calibri"/>
                          <a:ea typeface="Calibri"/>
                          <a:cs typeface="Times New Roman"/>
                        </a:rPr>
                        <a:t>1 obyvatele (0,12)</a:t>
                      </a:r>
                      <a:endParaRPr lang="cs-CZ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50800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2000" b="1" dirty="0">
                          <a:latin typeface="Calibri"/>
                          <a:ea typeface="Calibri"/>
                          <a:cs typeface="Times New Roman"/>
                        </a:rPr>
                        <a:t>0,20 mil. Kč</a:t>
                      </a:r>
                      <a:endParaRPr lang="cs-CZ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/>
          <p:cNvSpPr txBox="1"/>
          <p:nvPr/>
        </p:nvSpPr>
        <p:spPr>
          <a:xfrm>
            <a:off x="755576" y="2564904"/>
            <a:ext cx="69847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3600" b="1" cap="all" dirty="0" smtClean="0">
                <a:ln w="9000" cmpd="sng">
                  <a:solidFill>
                    <a:srgbClr val="AA4214"/>
                  </a:solidFill>
                  <a:prstDash val="solid"/>
                </a:ln>
                <a:solidFill>
                  <a:srgbClr val="33CC33"/>
                </a:solidFill>
                <a:effectLst>
                  <a:reflection blurRad="12700" stA="28000" endPos="45000" dist="1000" dir="5400000" sy="-100000" algn="bl" rotWithShape="0"/>
                </a:effectLst>
                <a:latin typeface="+mj-lt"/>
                <a:ea typeface="+mj-ea"/>
                <a:cs typeface="+mj-cs"/>
              </a:rPr>
              <a:t>Děkujeme za pozornost.</a:t>
            </a:r>
            <a:endParaRPr lang="cs-CZ" sz="3600" b="1" cap="all" dirty="0">
              <a:ln w="9000" cmpd="sng">
                <a:solidFill>
                  <a:srgbClr val="AA4214"/>
                </a:solidFill>
                <a:prstDash val="solid"/>
              </a:ln>
              <a:solidFill>
                <a:srgbClr val="33CC33"/>
              </a:solidFill>
              <a:effectLst>
                <a:reflection blurRad="12700" stA="28000" endPos="45000" dist="1000" dir="5400000" sy="-100000" algn="bl" rotWithShape="0"/>
              </a:effectLst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 l="18672" t="13406" r="72772" b="75632"/>
          <a:stretch>
            <a:fillRect/>
          </a:stretch>
        </p:blipFill>
        <p:spPr bwMode="auto">
          <a:xfrm>
            <a:off x="0" y="0"/>
            <a:ext cx="2483768" cy="19888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317500"/>
          </a:effectLst>
        </p:spPr>
      </p:pic>
      <p:sp>
        <p:nvSpPr>
          <p:cNvPr id="3" name="TextovéPole 2"/>
          <p:cNvSpPr txBox="1"/>
          <p:nvPr/>
        </p:nvSpPr>
        <p:spPr>
          <a:xfrm>
            <a:off x="1979712" y="836712"/>
            <a:ext cx="69847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3600" b="1" cap="all" dirty="0" smtClean="0">
                <a:ln w="9000" cmpd="sng">
                  <a:solidFill>
                    <a:srgbClr val="AA4214"/>
                  </a:solidFill>
                  <a:prstDash val="solid"/>
                </a:ln>
                <a:solidFill>
                  <a:srgbClr val="33CC33"/>
                </a:solidFill>
                <a:effectLst>
                  <a:reflection blurRad="12700" stA="28000" endPos="45000" dist="1000" dir="5400000" sy="-100000" algn="bl" rotWithShape="0"/>
                </a:effectLst>
                <a:latin typeface="+mj-lt"/>
                <a:ea typeface="+mj-ea"/>
                <a:cs typeface="+mj-cs"/>
              </a:rPr>
              <a:t>Záměry za MAS podle počtu</a:t>
            </a:r>
            <a:endParaRPr lang="cs-CZ" sz="3600" b="1" cap="all" dirty="0">
              <a:ln w="9000" cmpd="sng">
                <a:solidFill>
                  <a:srgbClr val="AA4214"/>
                </a:solidFill>
                <a:prstDash val="solid"/>
              </a:ln>
              <a:solidFill>
                <a:srgbClr val="33CC33"/>
              </a:solidFill>
              <a:effectLst>
                <a:reflection blurRad="12700" stA="28000" endPos="45000" dist="1000" dir="5400000" sy="-100000" algn="bl" rotWithShape="0"/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4" name="TextovéPole 3"/>
          <p:cNvSpPr txBox="1"/>
          <p:nvPr/>
        </p:nvSpPr>
        <p:spPr>
          <a:xfrm>
            <a:off x="1979712" y="1772816"/>
            <a:ext cx="6984776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AutoNum type="arabicPeriod"/>
            </a:pPr>
            <a:r>
              <a:rPr lang="cs-CZ" sz="3200" b="1" dirty="0" smtClean="0"/>
              <a:t>Komunikace				54</a:t>
            </a:r>
            <a:endParaRPr lang="cs-CZ" sz="3200" dirty="0" smtClean="0"/>
          </a:p>
          <a:p>
            <a:pPr marL="514350" indent="-514350">
              <a:buAutoNum type="arabicPeriod"/>
            </a:pPr>
            <a:r>
              <a:rPr lang="cs-CZ" sz="3200" b="1" dirty="0" smtClean="0"/>
              <a:t>Životní prostředí			34</a:t>
            </a:r>
          </a:p>
          <a:p>
            <a:pPr marL="514350" indent="-514350">
              <a:buAutoNum type="arabicPeriod"/>
            </a:pPr>
            <a:r>
              <a:rPr lang="cs-CZ" sz="3200" b="1" dirty="0" smtClean="0"/>
              <a:t>Infrastruktura pro RD		29</a:t>
            </a:r>
          </a:p>
          <a:p>
            <a:pPr marL="514350" indent="-514350">
              <a:buAutoNum type="arabicPeriod"/>
            </a:pPr>
            <a:r>
              <a:rPr lang="cs-CZ" sz="3200" b="1" dirty="0" smtClean="0"/>
              <a:t>Veřejná prostranství		27</a:t>
            </a:r>
          </a:p>
          <a:p>
            <a:pPr marL="514350" indent="-514350">
              <a:buAutoNum type="arabicPeriod"/>
            </a:pPr>
            <a:r>
              <a:rPr lang="cs-CZ" sz="3200" b="1" dirty="0" smtClean="0"/>
              <a:t>Společenský život			25</a:t>
            </a:r>
          </a:p>
          <a:p>
            <a:pPr marL="514350" indent="-514350">
              <a:buAutoNum type="arabicPeriod"/>
            </a:pPr>
            <a:r>
              <a:rPr lang="cs-CZ" sz="3200" b="1" dirty="0" smtClean="0"/>
              <a:t>Rybníky a mokřady		22</a:t>
            </a:r>
          </a:p>
          <a:p>
            <a:pPr marL="514350" indent="-514350">
              <a:buAutoNum type="arabicPeriod"/>
            </a:pPr>
            <a:r>
              <a:rPr lang="cs-CZ" sz="3200" b="1" dirty="0" smtClean="0"/>
              <a:t>Cyklostezky				21</a:t>
            </a:r>
          </a:p>
          <a:p>
            <a:pPr marL="514350" indent="-514350">
              <a:buAutoNum type="arabicPeriod"/>
            </a:pPr>
            <a:r>
              <a:rPr lang="cs-CZ" sz="3200" b="1" dirty="0" smtClean="0"/>
              <a:t>Obecní majetek			19</a:t>
            </a:r>
          </a:p>
          <a:p>
            <a:pPr marL="514350" indent="-514350">
              <a:buAutoNum type="arabicPeriod"/>
            </a:pPr>
            <a:r>
              <a:rPr lang="cs-CZ" sz="3200" b="1" dirty="0" smtClean="0"/>
              <a:t>Protipovodňová ochrana	17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467544" y="332656"/>
            <a:ext cx="79208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3600" b="1" cap="all" dirty="0" smtClean="0">
                <a:ln w="9000" cmpd="sng">
                  <a:solidFill>
                    <a:srgbClr val="AA4214"/>
                  </a:solidFill>
                  <a:prstDash val="solid"/>
                </a:ln>
                <a:solidFill>
                  <a:srgbClr val="33CC33"/>
                </a:solidFill>
                <a:effectLst>
                  <a:reflection blurRad="12700" stA="28000" endPos="45000" dist="1000" dir="5400000" sy="-100000" algn="bl" rotWithShape="0"/>
                </a:effectLst>
                <a:latin typeface="+mj-lt"/>
                <a:ea typeface="+mj-ea"/>
                <a:cs typeface="+mj-cs"/>
              </a:rPr>
              <a:t>Záměry jednotlivých obcí</a:t>
            </a:r>
            <a:endParaRPr lang="cs-CZ" sz="3600" b="1" cap="all" dirty="0">
              <a:ln w="9000" cmpd="sng">
                <a:solidFill>
                  <a:srgbClr val="AA4214"/>
                </a:solidFill>
                <a:prstDash val="solid"/>
              </a:ln>
              <a:solidFill>
                <a:srgbClr val="33CC33"/>
              </a:solidFill>
              <a:effectLst>
                <a:reflection blurRad="12700" stA="28000" endPos="45000" dist="1000" dir="5400000" sy="-100000" algn="bl" rotWithShape="0"/>
              </a:effectLst>
              <a:latin typeface="+mj-lt"/>
              <a:ea typeface="+mj-ea"/>
              <a:cs typeface="+mj-cs"/>
            </a:endParaRPr>
          </a:p>
        </p:txBody>
      </p:sp>
      <p:pic>
        <p:nvPicPr>
          <p:cNvPr id="1026" name="obrázek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35696" y="1542651"/>
            <a:ext cx="5472608" cy="53153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611560" y="836712"/>
            <a:ext cx="374441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3600" b="1" cap="all" dirty="0" smtClean="0">
                <a:ln w="9000" cmpd="sng">
                  <a:solidFill>
                    <a:srgbClr val="AA4214"/>
                  </a:solidFill>
                  <a:prstDash val="solid"/>
                </a:ln>
                <a:solidFill>
                  <a:srgbClr val="33CC33"/>
                </a:solidFill>
                <a:effectLst>
                  <a:reflection blurRad="12700" stA="28000" endPos="45000" dist="1000" dir="5400000" sy="-100000" algn="bl" rotWithShape="0"/>
                </a:effectLst>
                <a:latin typeface="+mj-lt"/>
                <a:ea typeface="+mj-ea"/>
                <a:cs typeface="+mj-cs"/>
              </a:rPr>
              <a:t>Velehrad</a:t>
            </a:r>
            <a:endParaRPr lang="cs-CZ" sz="3600" b="1" cap="all" dirty="0">
              <a:ln w="9000" cmpd="sng">
                <a:solidFill>
                  <a:srgbClr val="AA4214"/>
                </a:solidFill>
                <a:prstDash val="solid"/>
              </a:ln>
              <a:solidFill>
                <a:srgbClr val="33CC33"/>
              </a:solidFill>
              <a:effectLst>
                <a:reflection blurRad="12700" stA="28000" endPos="45000" dist="1000" dir="5400000" sy="-100000" algn="bl" rotWithShape="0"/>
              </a:effectLst>
              <a:latin typeface="+mj-lt"/>
              <a:ea typeface="+mj-ea"/>
              <a:cs typeface="+mj-cs"/>
            </a:endParaRPr>
          </a:p>
        </p:txBody>
      </p:sp>
      <p:graphicFrame>
        <p:nvGraphicFramePr>
          <p:cNvPr id="5" name="Tabulka 4"/>
          <p:cNvGraphicFramePr>
            <a:graphicFrameLocks noGrp="1"/>
          </p:cNvGraphicFramePr>
          <p:nvPr/>
        </p:nvGraphicFramePr>
        <p:xfrm>
          <a:off x="539552" y="2060848"/>
          <a:ext cx="8604448" cy="4200525"/>
        </p:xfrm>
        <a:graphic>
          <a:graphicData uri="http://schemas.openxmlformats.org/drawingml/2006/table">
            <a:tbl>
              <a:tblPr/>
              <a:tblGrid>
                <a:gridCol w="8604448"/>
              </a:tblGrid>
              <a:tr h="200025">
                <a:tc>
                  <a:txBody>
                    <a:bodyPr/>
                    <a:lstStyle/>
                    <a:p>
                      <a:pPr algn="l" fontAlgn="ctr">
                        <a:lnSpc>
                          <a:spcPct val="150000"/>
                        </a:lnSpc>
                      </a:pPr>
                      <a:r>
                        <a:rPr lang="cs-CZ" sz="2000" b="1" i="0" u="none" strike="noStrike" dirty="0">
                          <a:solidFill>
                            <a:srgbClr val="FF0000"/>
                          </a:solidFill>
                          <a:latin typeface="Times New Roman"/>
                        </a:rPr>
                        <a:t>Rozšíření hřbitova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algn="l" fontAlgn="ctr">
                        <a:lnSpc>
                          <a:spcPct val="150000"/>
                        </a:lnSpc>
                      </a:pPr>
                      <a:r>
                        <a:rPr lang="cs-CZ" sz="2000" b="1" i="0" u="none" strike="noStrike" dirty="0">
                          <a:solidFill>
                            <a:srgbClr val="FF0000"/>
                          </a:solidFill>
                          <a:latin typeface="Times New Roman"/>
                        </a:rPr>
                        <a:t>Parková úprava u turistického centra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algn="l" fontAlgn="ctr">
                        <a:lnSpc>
                          <a:spcPct val="150000"/>
                        </a:lnSpc>
                      </a:pPr>
                      <a:r>
                        <a:rPr lang="cs-CZ" sz="2000" b="1" i="0" u="none" strike="noStrike" dirty="0">
                          <a:solidFill>
                            <a:srgbClr val="FF0000"/>
                          </a:solidFill>
                          <a:latin typeface="Times New Roman"/>
                        </a:rPr>
                        <a:t>Obnova kulturních památek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algn="l" fontAlgn="b">
                        <a:lnSpc>
                          <a:spcPct val="150000"/>
                        </a:lnSpc>
                      </a:pPr>
                      <a:r>
                        <a:rPr lang="cs-CZ" sz="2000" b="1" i="0" u="none" strike="noStrike" dirty="0">
                          <a:solidFill>
                            <a:srgbClr val="FF0000"/>
                          </a:solidFill>
                          <a:latin typeface="Times New Roman"/>
                        </a:rPr>
                        <a:t>Příprava ploch pro bydlení: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algn="l" fontAlgn="b">
                        <a:lnSpc>
                          <a:spcPct val="150000"/>
                        </a:lnSpc>
                      </a:pPr>
                      <a:r>
                        <a:rPr lang="cs-CZ" sz="20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Směrem na Salaš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algn="l" fontAlgn="b">
                        <a:lnSpc>
                          <a:spcPct val="150000"/>
                        </a:lnSpc>
                      </a:pPr>
                      <a:r>
                        <a:rPr lang="cs-CZ" sz="20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Ve Vinohradech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algn="l" fontAlgn="b">
                        <a:lnSpc>
                          <a:spcPct val="150000"/>
                        </a:lnSpc>
                      </a:pPr>
                      <a:r>
                        <a:rPr lang="cs-CZ" sz="20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Sítě v Úvozu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algn="l" fontAlgn="b">
                        <a:lnSpc>
                          <a:spcPct val="150000"/>
                        </a:lnSpc>
                      </a:pPr>
                      <a:r>
                        <a:rPr lang="cs-CZ" sz="20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Dokončení kanalizace na Hrádku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algn="l" fontAlgn="b">
                        <a:lnSpc>
                          <a:spcPct val="150000"/>
                        </a:lnSpc>
                      </a:pPr>
                      <a:r>
                        <a:rPr lang="cs-CZ" sz="20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Údržba areálu školy, obnova podlah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délník 2"/>
          <p:cNvSpPr/>
          <p:nvPr/>
        </p:nvSpPr>
        <p:spPr>
          <a:xfrm>
            <a:off x="2123728" y="908720"/>
            <a:ext cx="374441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3600" b="1" cap="all" dirty="0" smtClean="0">
                <a:ln w="9000" cmpd="sng">
                  <a:solidFill>
                    <a:srgbClr val="AA4214"/>
                  </a:solidFill>
                  <a:prstDash val="solid"/>
                </a:ln>
                <a:solidFill>
                  <a:srgbClr val="33CC33"/>
                </a:solidFill>
                <a:effectLst>
                  <a:reflection blurRad="12700" stA="28000" endPos="45000" dist="1000" dir="5400000" sy="-100000" algn="bl" rotWithShape="0"/>
                </a:effectLst>
                <a:latin typeface="+mj-lt"/>
                <a:ea typeface="+mj-ea"/>
                <a:cs typeface="+mj-cs"/>
              </a:rPr>
              <a:t>Velehrad</a:t>
            </a:r>
            <a:endParaRPr lang="cs-CZ" sz="3600" b="1" cap="all" dirty="0">
              <a:ln w="9000" cmpd="sng">
                <a:solidFill>
                  <a:srgbClr val="AA4214"/>
                </a:solidFill>
                <a:prstDash val="solid"/>
              </a:ln>
              <a:solidFill>
                <a:srgbClr val="33CC33"/>
              </a:solidFill>
              <a:effectLst>
                <a:reflection blurRad="12700" stA="28000" endPos="45000" dist="1000" dir="5400000" sy="-100000" algn="bl" rotWithShape="0"/>
              </a:effectLst>
              <a:latin typeface="+mj-lt"/>
              <a:ea typeface="+mj-ea"/>
              <a:cs typeface="+mj-cs"/>
            </a:endParaRPr>
          </a:p>
        </p:txBody>
      </p:sp>
      <p:pic>
        <p:nvPicPr>
          <p:cNvPr id="4" name="Picture 5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548680"/>
            <a:ext cx="997034" cy="108012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graphicFrame>
        <p:nvGraphicFramePr>
          <p:cNvPr id="5" name="Tabulka 4"/>
          <p:cNvGraphicFramePr>
            <a:graphicFrameLocks noGrp="1"/>
          </p:cNvGraphicFramePr>
          <p:nvPr/>
        </p:nvGraphicFramePr>
        <p:xfrm>
          <a:off x="683568" y="2636912"/>
          <a:ext cx="7344816" cy="2448272"/>
        </p:xfrm>
        <a:graphic>
          <a:graphicData uri="http://schemas.openxmlformats.org/drawingml/2006/table">
            <a:tbl>
              <a:tblPr/>
              <a:tblGrid>
                <a:gridCol w="5276106"/>
                <a:gridCol w="2068710"/>
              </a:tblGrid>
              <a:tr h="82294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800" b="1" dirty="0">
                          <a:latin typeface="Calibri"/>
                          <a:ea typeface="Calibri"/>
                          <a:cs typeface="Times New Roman"/>
                        </a:rPr>
                        <a:t>Celkový počet záměrů</a:t>
                      </a:r>
                      <a:endParaRPr lang="cs-CZ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2225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800" b="1">
                          <a:latin typeface="Calibri"/>
                          <a:ea typeface="Calibri"/>
                          <a:cs typeface="Times New Roman"/>
                        </a:rPr>
                        <a:t>8</a:t>
                      </a:r>
                      <a:endParaRPr lang="cs-CZ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6122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800" b="1" dirty="0">
                          <a:latin typeface="Calibri"/>
                          <a:ea typeface="Calibri"/>
                          <a:cs typeface="Times New Roman"/>
                        </a:rPr>
                        <a:t>Celkový finanční objem záměrů</a:t>
                      </a:r>
                      <a:endParaRPr lang="cs-CZ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41275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800" b="1">
                          <a:latin typeface="Calibri"/>
                          <a:ea typeface="Calibri"/>
                          <a:cs typeface="Times New Roman"/>
                        </a:rPr>
                        <a:t>117 mil. Kč</a:t>
                      </a:r>
                      <a:endParaRPr lang="cs-CZ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6409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800" b="1" dirty="0">
                          <a:latin typeface="Calibri"/>
                          <a:ea typeface="Calibri"/>
                          <a:cs typeface="Times New Roman"/>
                        </a:rPr>
                        <a:t>Průměrný finanční objem záměrů na 1 obyvatele (0,12)</a:t>
                      </a:r>
                      <a:endParaRPr lang="cs-CZ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2225"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800" b="1" dirty="0">
                          <a:latin typeface="Calibri"/>
                          <a:ea typeface="Calibri"/>
                          <a:cs typeface="Times New Roman"/>
                        </a:rPr>
                        <a:t>0,1 mil. Kč</a:t>
                      </a:r>
                      <a:endParaRPr lang="cs-CZ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323528" y="692696"/>
            <a:ext cx="374441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3600" b="1" cap="all" dirty="0" smtClean="0">
                <a:ln w="9000" cmpd="sng">
                  <a:solidFill>
                    <a:srgbClr val="AA4214"/>
                  </a:solidFill>
                  <a:prstDash val="solid"/>
                </a:ln>
                <a:solidFill>
                  <a:srgbClr val="33CC33"/>
                </a:solidFill>
                <a:effectLst>
                  <a:reflection blurRad="12700" stA="28000" endPos="45000" dist="1000" dir="5400000" sy="-100000" algn="bl" rotWithShape="0"/>
                </a:effectLst>
                <a:latin typeface="+mj-lt"/>
                <a:ea typeface="+mj-ea"/>
                <a:cs typeface="+mj-cs"/>
              </a:rPr>
              <a:t>Salaš</a:t>
            </a:r>
            <a:endParaRPr lang="cs-CZ" sz="3600" b="1" cap="all" dirty="0">
              <a:ln w="9000" cmpd="sng">
                <a:solidFill>
                  <a:srgbClr val="AA4214"/>
                </a:solidFill>
                <a:prstDash val="solid"/>
              </a:ln>
              <a:solidFill>
                <a:srgbClr val="33CC33"/>
              </a:solidFill>
              <a:effectLst>
                <a:reflection blurRad="12700" stA="28000" endPos="45000" dist="1000" dir="5400000" sy="-100000" algn="bl" rotWithShape="0"/>
              </a:effectLst>
              <a:latin typeface="+mj-lt"/>
              <a:ea typeface="+mj-ea"/>
              <a:cs typeface="+mj-cs"/>
            </a:endParaRPr>
          </a:p>
        </p:txBody>
      </p:sp>
      <p:graphicFrame>
        <p:nvGraphicFramePr>
          <p:cNvPr id="5" name="Tabulka 4"/>
          <p:cNvGraphicFramePr>
            <a:graphicFrameLocks noGrp="1"/>
          </p:cNvGraphicFramePr>
          <p:nvPr/>
        </p:nvGraphicFramePr>
        <p:xfrm>
          <a:off x="251520" y="1844824"/>
          <a:ext cx="4032448" cy="4019654"/>
        </p:xfrm>
        <a:graphic>
          <a:graphicData uri="http://schemas.openxmlformats.org/drawingml/2006/table">
            <a:tbl>
              <a:tblPr/>
              <a:tblGrid>
                <a:gridCol w="4032448"/>
              </a:tblGrid>
              <a:tr h="961019">
                <a:tc>
                  <a:txBody>
                    <a:bodyPr/>
                    <a:lstStyle/>
                    <a:p>
                      <a:pPr algn="l" fontAlgn="ctr"/>
                      <a:r>
                        <a:rPr lang="pl-PL" sz="2000" b="1" i="0" u="none" strike="noStrike" dirty="0">
                          <a:solidFill>
                            <a:srgbClr val="FF0000"/>
                          </a:solidFill>
                          <a:latin typeface="Times New Roman"/>
                        </a:rPr>
                        <a:t>Dokončení chodníků a rekonstrukce místních komunikací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87902">
                <a:tc>
                  <a:txBody>
                    <a:bodyPr/>
                    <a:lstStyle/>
                    <a:p>
                      <a:pPr algn="l" fontAlgn="ctr"/>
                      <a:r>
                        <a:rPr lang="cs-CZ" sz="2000" b="1" i="0" u="none" strike="noStrike" dirty="0">
                          <a:solidFill>
                            <a:srgbClr val="FF0000"/>
                          </a:solidFill>
                          <a:latin typeface="Times New Roman"/>
                        </a:rPr>
                        <a:t>Přestavba bývalé školy na malometrážní byty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87902">
                <a:tc>
                  <a:txBody>
                    <a:bodyPr/>
                    <a:lstStyle/>
                    <a:p>
                      <a:pPr algn="l" fontAlgn="ctr"/>
                      <a:r>
                        <a:rPr lang="cs-CZ" sz="2000" b="1" i="0" u="none" strike="noStrike" dirty="0">
                          <a:solidFill>
                            <a:srgbClr val="FF0000"/>
                          </a:solidFill>
                          <a:latin typeface="Times New Roman"/>
                        </a:rPr>
                        <a:t>Výměna autobusových zastávek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87902">
                <a:tc>
                  <a:txBody>
                    <a:bodyPr/>
                    <a:lstStyle/>
                    <a:p>
                      <a:pPr algn="l" fontAlgn="ctr"/>
                      <a:r>
                        <a:rPr lang="cs-CZ" sz="2000" b="1" i="0" u="none" strike="noStrike" dirty="0">
                          <a:solidFill>
                            <a:srgbClr val="FF0000"/>
                          </a:solidFill>
                          <a:latin typeface="Times New Roman"/>
                        </a:rPr>
                        <a:t>Rekonstrukce mostu na točnu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87902">
                <a:tc>
                  <a:txBody>
                    <a:bodyPr/>
                    <a:lstStyle/>
                    <a:p>
                      <a:pPr algn="l" fontAlgn="ctr"/>
                      <a:r>
                        <a:rPr lang="cs-CZ" sz="20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Za </a:t>
                      </a:r>
                      <a:r>
                        <a:rPr lang="cs-CZ" sz="2000" b="1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Zůbkovým</a:t>
                      </a:r>
                      <a:r>
                        <a:rPr lang="cs-CZ" sz="20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, nová </a:t>
                      </a:r>
                      <a:r>
                        <a:rPr lang="cs-CZ" sz="20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MK</a:t>
                      </a:r>
                      <a:endParaRPr lang="cs-CZ" sz="20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87902">
                <a:tc>
                  <a:txBody>
                    <a:bodyPr/>
                    <a:lstStyle/>
                    <a:p>
                      <a:pPr algn="l" fontAlgn="ctr"/>
                      <a:r>
                        <a:rPr lang="cs-CZ" sz="20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Místní komunikace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87902">
                <a:tc>
                  <a:txBody>
                    <a:bodyPr/>
                    <a:lstStyle/>
                    <a:p>
                      <a:pPr algn="l" fontAlgn="ctr"/>
                      <a:r>
                        <a:rPr lang="cs-CZ" sz="20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MK mezi </a:t>
                      </a:r>
                      <a:r>
                        <a:rPr lang="cs-CZ" sz="20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Daňkovým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graphicFrame>
        <p:nvGraphicFramePr>
          <p:cNvPr id="6" name="Tabulka 5"/>
          <p:cNvGraphicFramePr>
            <a:graphicFrameLocks noGrp="1"/>
          </p:cNvGraphicFramePr>
          <p:nvPr/>
        </p:nvGraphicFramePr>
        <p:xfrm>
          <a:off x="4572000" y="1916831"/>
          <a:ext cx="4406776" cy="4350992"/>
        </p:xfrm>
        <a:graphic>
          <a:graphicData uri="http://schemas.openxmlformats.org/drawingml/2006/table">
            <a:tbl>
              <a:tblPr/>
              <a:tblGrid>
                <a:gridCol w="4406776"/>
              </a:tblGrid>
              <a:tr h="624273">
                <a:tc>
                  <a:txBody>
                    <a:bodyPr/>
                    <a:lstStyle/>
                    <a:p>
                      <a:pPr algn="l" fontAlgn="ctr"/>
                      <a:r>
                        <a:rPr lang="cs-CZ" sz="20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Zasíťování,kanalizace,voda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624273">
                <a:tc>
                  <a:txBody>
                    <a:bodyPr/>
                    <a:lstStyle/>
                    <a:p>
                      <a:pPr algn="l" fontAlgn="ctr"/>
                      <a:r>
                        <a:rPr lang="cs-CZ" sz="20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Chodníky v obci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624273">
                <a:tc>
                  <a:txBody>
                    <a:bodyPr/>
                    <a:lstStyle/>
                    <a:p>
                      <a:pPr algn="l" fontAlgn="ctr"/>
                      <a:r>
                        <a:rPr lang="cs-CZ" sz="20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Mokřad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229627">
                <a:tc>
                  <a:txBody>
                    <a:bodyPr/>
                    <a:lstStyle/>
                    <a:p>
                      <a:pPr algn="l" fontAlgn="ctr"/>
                      <a:r>
                        <a:rPr lang="cs-CZ" sz="20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2x rybníky s klidovou zónou, protipovodňová funkce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624273">
                <a:tc>
                  <a:txBody>
                    <a:bodyPr/>
                    <a:lstStyle/>
                    <a:p>
                      <a:pPr algn="l" fontAlgn="b"/>
                      <a:r>
                        <a:rPr lang="cs-CZ" sz="20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Ovocný sad původních odrůd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624273">
                <a:tc>
                  <a:txBody>
                    <a:bodyPr/>
                    <a:lstStyle/>
                    <a:p>
                      <a:pPr algn="l" fontAlgn="ctr"/>
                      <a:r>
                        <a:rPr lang="cs-CZ" sz="20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Bývalá škola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2123728" y="908720"/>
            <a:ext cx="374441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3600" b="1" cap="all" dirty="0" smtClean="0">
                <a:ln w="9000" cmpd="sng">
                  <a:solidFill>
                    <a:srgbClr val="AA4214"/>
                  </a:solidFill>
                  <a:prstDash val="solid"/>
                </a:ln>
                <a:solidFill>
                  <a:srgbClr val="33CC33"/>
                </a:solidFill>
                <a:effectLst>
                  <a:reflection blurRad="12700" stA="28000" endPos="45000" dist="1000" dir="5400000" sy="-100000" algn="bl" rotWithShape="0"/>
                </a:effectLst>
                <a:latin typeface="+mj-lt"/>
                <a:ea typeface="+mj-ea"/>
                <a:cs typeface="+mj-cs"/>
              </a:rPr>
              <a:t>Salaš</a:t>
            </a:r>
            <a:endParaRPr lang="cs-CZ" sz="3600" b="1" cap="all" dirty="0">
              <a:ln w="9000" cmpd="sng">
                <a:solidFill>
                  <a:srgbClr val="AA4214"/>
                </a:solidFill>
                <a:prstDash val="solid"/>
              </a:ln>
              <a:solidFill>
                <a:srgbClr val="33CC33"/>
              </a:solidFill>
              <a:effectLst>
                <a:reflection blurRad="12700" stA="28000" endPos="45000" dist="1000" dir="5400000" sy="-100000" algn="bl" rotWithShape="0"/>
              </a:effectLst>
              <a:latin typeface="+mj-lt"/>
              <a:ea typeface="+mj-ea"/>
              <a:cs typeface="+mj-cs"/>
            </a:endParaRPr>
          </a:p>
        </p:txBody>
      </p:sp>
      <p:pic>
        <p:nvPicPr>
          <p:cNvPr id="3" name="Picture 3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9652" y="476672"/>
            <a:ext cx="1086913" cy="115212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graphicFrame>
        <p:nvGraphicFramePr>
          <p:cNvPr id="5" name="Tabulka 4"/>
          <p:cNvGraphicFramePr>
            <a:graphicFrameLocks noGrp="1"/>
          </p:cNvGraphicFramePr>
          <p:nvPr/>
        </p:nvGraphicFramePr>
        <p:xfrm>
          <a:off x="467545" y="2564904"/>
          <a:ext cx="7776864" cy="2088232"/>
        </p:xfrm>
        <a:graphic>
          <a:graphicData uri="http://schemas.openxmlformats.org/drawingml/2006/table">
            <a:tbl>
              <a:tblPr/>
              <a:tblGrid>
                <a:gridCol w="6047141"/>
                <a:gridCol w="1729723"/>
              </a:tblGrid>
              <a:tr h="79208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800" b="1" dirty="0">
                          <a:latin typeface="Calibri"/>
                          <a:ea typeface="Calibri"/>
                          <a:cs typeface="Times New Roman"/>
                        </a:rPr>
                        <a:t>Celkový počet záměrů			</a:t>
                      </a:r>
                      <a:endParaRPr lang="cs-CZ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800" b="1">
                          <a:latin typeface="Calibri"/>
                          <a:ea typeface="Calibri"/>
                          <a:cs typeface="Times New Roman"/>
                        </a:rPr>
                        <a:t>12</a:t>
                      </a:r>
                      <a:endParaRPr lang="cs-CZ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4807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800" b="1" dirty="0">
                          <a:latin typeface="Calibri"/>
                          <a:ea typeface="Calibri"/>
                          <a:cs typeface="Times New Roman"/>
                        </a:rPr>
                        <a:t>Celkový finanční objem záměrů	</a:t>
                      </a:r>
                      <a:endParaRPr lang="cs-CZ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800" b="1" dirty="0">
                          <a:latin typeface="Calibri"/>
                          <a:ea typeface="Calibri"/>
                          <a:cs typeface="Times New Roman"/>
                        </a:rPr>
                        <a:t>28 mil. Kč</a:t>
                      </a:r>
                      <a:endParaRPr lang="cs-CZ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4807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800" b="1" dirty="0">
                          <a:latin typeface="Calibri"/>
                          <a:ea typeface="Calibri"/>
                          <a:cs typeface="Times New Roman"/>
                        </a:rPr>
                        <a:t>Průměrný finanční objem záměrů na 1 obyvatele (0,12)</a:t>
                      </a:r>
                      <a:endParaRPr lang="cs-CZ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800" b="1" dirty="0">
                          <a:latin typeface="Calibri"/>
                          <a:ea typeface="Calibri"/>
                          <a:cs typeface="Times New Roman"/>
                        </a:rPr>
                        <a:t>0,07 mil. Kč</a:t>
                      </a:r>
                      <a:endParaRPr lang="cs-CZ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ady Office">
  <a:themeElements>
    <a:clrScheme name="Stupně šedi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1187</TotalTime>
  <Words>1804</Words>
  <Application>Microsoft Office PowerPoint</Application>
  <PresentationFormat>Předvádění na obrazovce (4:3)</PresentationFormat>
  <Paragraphs>458</Paragraphs>
  <Slides>34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34</vt:i4>
      </vt:variant>
    </vt:vector>
  </HeadingPairs>
  <TitlesOfParts>
    <vt:vector size="35" baseType="lpstr">
      <vt:lpstr>Motiv sady Office</vt:lpstr>
      <vt:lpstr>Snímek 1</vt:lpstr>
      <vt:lpstr>Snímek 2</vt:lpstr>
      <vt:lpstr>Snímek 3</vt:lpstr>
      <vt:lpstr>Snímek 4</vt:lpstr>
      <vt:lpstr>Snímek 5</vt:lpstr>
      <vt:lpstr>Snímek 6</vt:lpstr>
      <vt:lpstr>Snímek 7</vt:lpstr>
      <vt:lpstr>Snímek 8</vt:lpstr>
      <vt:lpstr>Snímek 9</vt:lpstr>
      <vt:lpstr>Snímek 10</vt:lpstr>
      <vt:lpstr>Snímek 11</vt:lpstr>
      <vt:lpstr>Snímek 12</vt:lpstr>
      <vt:lpstr>Snímek 13</vt:lpstr>
      <vt:lpstr>Snímek 14</vt:lpstr>
      <vt:lpstr>Snímek 15</vt:lpstr>
      <vt:lpstr>Snímek 16</vt:lpstr>
      <vt:lpstr>Snímek 17</vt:lpstr>
      <vt:lpstr>Snímek 18</vt:lpstr>
      <vt:lpstr>Snímek 19</vt:lpstr>
      <vt:lpstr>Snímek 20</vt:lpstr>
      <vt:lpstr>Snímek 21</vt:lpstr>
      <vt:lpstr>Snímek 22</vt:lpstr>
      <vt:lpstr>Snímek 23</vt:lpstr>
      <vt:lpstr>Snímek 24</vt:lpstr>
      <vt:lpstr>Snímek 25</vt:lpstr>
      <vt:lpstr>Snímek 26</vt:lpstr>
      <vt:lpstr>Snímek 27</vt:lpstr>
      <vt:lpstr>Snímek 28</vt:lpstr>
      <vt:lpstr>Snímek 29</vt:lpstr>
      <vt:lpstr>Snímek 30</vt:lpstr>
      <vt:lpstr>Snímek 31</vt:lpstr>
      <vt:lpstr>Snímek 32</vt:lpstr>
      <vt:lpstr>Snímek 33</vt:lpstr>
      <vt:lpstr>Snímek 34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2B</dc:creator>
  <cp:lastModifiedBy>Hanka</cp:lastModifiedBy>
  <cp:revision>46</cp:revision>
  <dcterms:created xsi:type="dcterms:W3CDTF">2014-05-19T06:46:50Z</dcterms:created>
  <dcterms:modified xsi:type="dcterms:W3CDTF">2014-06-24T10:11:55Z</dcterms:modified>
</cp:coreProperties>
</file>