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71" r:id="rId6"/>
    <p:sldId id="308" r:id="rId7"/>
    <p:sldId id="272" r:id="rId8"/>
    <p:sldId id="273" r:id="rId9"/>
    <p:sldId id="274" r:id="rId10"/>
    <p:sldId id="275" r:id="rId11"/>
    <p:sldId id="309" r:id="rId12"/>
    <p:sldId id="307" r:id="rId13"/>
    <p:sldId id="276" r:id="rId14"/>
  </p:sldIdLst>
  <p:sldSz cx="12192000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9911" autoAdjust="0"/>
  </p:normalViewPr>
  <p:slideViewPr>
    <p:cSldViewPr snapToGrid="0">
      <p:cViewPr>
        <p:scale>
          <a:sx n="90" d="100"/>
          <a:sy n="90" d="100"/>
        </p:scale>
        <p:origin x="1308" y="552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0" d="100"/>
          <a:sy n="70" d="100"/>
        </p:scale>
        <p:origin x="413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FA54479-069A-44D1-81AA-A530B04B29A1}" type="datetime1">
              <a:rPr lang="cs-CZ" smtClean="0"/>
              <a:t>04.01.2024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E2DD2B2-DDEB-4FFE-A021-6E01126D45CE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2674CE4-FBD8-4481-AEFB-CA53E599A74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b="1"/>
              <a:t>Příklady cílů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cs-CZ"/>
              <a:t>Na konci této lekce budete umět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ukládat soubory na webový server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přesouvat soubory do různých míst na webovém serveru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sdílet soubory na webovém serveru týmu.</a:t>
            </a:r>
          </a:p>
          <a:p>
            <a:pPr rtl="0"/>
            <a:endParaRPr lang="cs-CZ"/>
          </a:p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58367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Zástupný symbol pro obrázek snímku 1">
            <a:extLst>
              <a:ext uri="{FF2B5EF4-FFF2-40B4-BE49-F238E27FC236}">
                <a16:creationId xmlns:a16="http://schemas.microsoft.com/office/drawing/2014/main" id="{25FFF53E-7CCB-5548-2825-F0B0DA4D53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Zástupný symbol pro poznámky 2">
            <a:extLst>
              <a:ext uri="{FF2B5EF4-FFF2-40B4-BE49-F238E27FC236}">
                <a16:creationId xmlns:a16="http://schemas.microsoft.com/office/drawing/2014/main" id="{80955072-28CF-24C9-ED93-4ECEA3E00A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71684" name="Zástupný symbol pro číslo snímku 3">
            <a:extLst>
              <a:ext uri="{FF2B5EF4-FFF2-40B4-BE49-F238E27FC236}">
                <a16:creationId xmlns:a16="http://schemas.microsoft.com/office/drawing/2014/main" id="{4AB8095A-999D-F94E-C716-A433C492B82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B8AFB13-14FA-4B5E-88D5-D5E5E0B851A6}" type="slidenum">
              <a:rPr lang="cs-CZ" altLang="cs-CZ" smtClean="0"/>
              <a:pPr/>
              <a:t>12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b="1"/>
              <a:t>Příklady cílů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cs-CZ"/>
              <a:t>Na konci této lekce budete umět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ukládat soubory na webový server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přesouvat soubory do různých míst na webovém serveru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sdílet soubory na webovém serveru týmu.</a:t>
            </a:r>
          </a:p>
          <a:p>
            <a:pPr rtl="0"/>
            <a:endParaRPr lang="cs-CZ"/>
          </a:p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5256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 dirty="0"/>
              <a:t>Čím bude prezentace pro posluchače prospěšná: Dospělí posluchači se o předmět více zajímají, pokud vědí, v čem a proč je pro ně důležitý.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 dirty="0"/>
              <a:t>Úroveň odborných znalostí prezentujícího v tomto předmětu: Uveďte stručně svoje zkušenosti a znalosti v této oblasti nebo vysvětlete, proč by vám měli účastníci naslouchat.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dirty="0"/>
              <a:t>Popisy lekcí by měly být stručné.</a:t>
            </a:r>
          </a:p>
          <a:p>
            <a:pPr rt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5871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b="1"/>
              <a:t>Příklady cílů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cs-CZ"/>
              <a:t>Na konci této lekce budete umět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ukládat soubory na webový server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přesouvat soubory do různých míst na webovém serveru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sdílet soubory na webovém serveru týmu.</a:t>
            </a:r>
          </a:p>
          <a:p>
            <a:pPr rtl="0"/>
            <a:endParaRPr lang="cs-CZ"/>
          </a:p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9441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b="1"/>
              <a:t>Příklady cílů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cs-CZ"/>
              <a:t>Na konci této lekce budete umět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ukládat soubory na webový server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přesouvat soubory do různých míst na webovém serveru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sdílet soubory na webovém serveru týmu.</a:t>
            </a:r>
          </a:p>
          <a:p>
            <a:pPr rtl="0"/>
            <a:endParaRPr lang="cs-CZ"/>
          </a:p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8840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b="1"/>
              <a:t>Příklady cílů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cs-CZ"/>
              <a:t>Na konci této lekce budete umět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ukládat soubory na webový server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přesouvat soubory do různých míst na webovém serveru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sdílet soubory na webovém serveru týmu.</a:t>
            </a:r>
          </a:p>
          <a:p>
            <a:pPr rtl="0"/>
            <a:endParaRPr lang="cs-CZ"/>
          </a:p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304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b="1"/>
              <a:t>Příklady cílů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cs-CZ"/>
              <a:t>Na konci této lekce budete umět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ukládat soubory na webový server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přesouvat soubory do různých míst na webovém serveru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sdílet soubory na webovém serveru týmu.</a:t>
            </a:r>
          </a:p>
          <a:p>
            <a:pPr rtl="0"/>
            <a:endParaRPr lang="cs-CZ"/>
          </a:p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65181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b="1"/>
              <a:t>Příklady cílů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cs-CZ"/>
              <a:t>Na konci této lekce budete umět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ukládat soubory na webový server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přesouvat soubory do různých míst na webovém serveru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sdílet soubory na webovém serveru týmu.</a:t>
            </a:r>
          </a:p>
          <a:p>
            <a:pPr rtl="0"/>
            <a:endParaRPr lang="cs-CZ"/>
          </a:p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90376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b="1"/>
              <a:t>Příklady cílů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cs-CZ"/>
              <a:t>Na konci této lekce budete umět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ukládat soubory na webový server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přesouvat soubory do různých míst na webovém serveru týmu,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cs-CZ"/>
              <a:t>sdílet soubory na webovém serveru týmu.</a:t>
            </a:r>
          </a:p>
          <a:p>
            <a:pPr rtl="0"/>
            <a:endParaRPr lang="cs-CZ"/>
          </a:p>
          <a:p>
            <a:pPr rt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3275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3" name="Obdélník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4" name="Obdélník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5" name="Obdélník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6" name="Obdélník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7" name="Obdélník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10" name="Obdélník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11" name="Obdélník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 rtl="0"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cs-CZ" noProof="0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27A903AE-B6CE-455D-9ACE-43F9DA04C494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kumimoji="0"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40022C-BF89-449A-87EC-BAACBF411EA3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noProof="0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kumimoji="0"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FF1073-C122-4931-9A63-C7846EF5DA33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kumimoji="0" lang="cs-CZ" noProof="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49CD74-80BB-4552-966C-9850EF9CD624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 rtl="0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cs-CZ"/>
              <a:t>Kliknutím lze upravit styl.</a:t>
            </a:r>
            <a:endParaRPr kumimoji="0"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7E6321-F7E2-40A5-ACFF-F8E360EFD4FB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noProof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kumimoji="0"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kumimoji="0"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B0BDC6-6115-4254-AE3E-E0888EC53C94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 rtl="0">
              <a:defRPr sz="4000" b="0" i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kumimoji="0"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kumimoji="0" lang="cs-CZ" noProof="0" dirty="0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3EEDF7-66BC-4C36-A294-71B26E6C8DEA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 rtl="0"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cs-CZ" noProof="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fld id="{07D01386-F3DE-4DB9-94B4-9BA565257EDA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8A9488-9070-4E1D-8DEB-4158A85E7BCA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 rtl="0">
              <a:buNone/>
              <a:defRPr sz="1800" b="1"/>
            </a:lvl1pPr>
          </a:lstStyle>
          <a:p>
            <a:pPr rtl="0"/>
            <a:r>
              <a:rPr lang="cs-CZ"/>
              <a:t>Kliknutím lze upravit styl.</a:t>
            </a:r>
            <a:endParaRPr lang="cs-CZ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kumimoji="0"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B283B4-2B0E-4511-B0AE-B83927CD53C5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 rtl="0">
              <a:buNone/>
              <a:defRPr sz="2000" b="1"/>
            </a:lvl1pPr>
          </a:lstStyle>
          <a:p>
            <a:pPr rtl="0"/>
            <a:r>
              <a:rPr lang="cs-CZ"/>
              <a:t>Kliknutím lze upravit styl.</a:t>
            </a:r>
            <a:endParaRPr lang="cs-CZ" noProof="0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 rtl="0">
              <a:buNone/>
              <a:defRPr sz="3200"/>
            </a:lvl1pPr>
          </a:lstStyle>
          <a:p>
            <a:pPr rt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72159B-712F-4EDC-83DB-D22AEEFC9B15}" type="datetime1">
              <a:rPr lang="cs-CZ" noProof="0" smtClean="0"/>
              <a:t>04.01.2024</a:t>
            </a:fld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0" name="Obdélník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1" name="Obdélník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2" name="Obdélník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5" name="Obdélník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6" name="Obdélník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7" name="Obdélník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8" name="Obdélník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39" name="Obdélník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40" name="Obdélník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cs-CZ" sz="1800" noProof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cs-CZ" noProof="0"/>
              <a:t>Přidejte zápatí.</a:t>
            </a:r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576FE093-3C04-4DEE-9D65-ABBA35A258B4}" type="datetime1">
              <a:rPr lang="cs-CZ" noProof="0" smtClean="0"/>
              <a:t>04.01.2024</a:t>
            </a:fld>
            <a:endParaRPr lang="cs-CZ" noProof="0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hablova@buchlov.cz" TargetMode="External"/><Relationship Id="rId4" Type="http://schemas.openxmlformats.org/officeDocument/2006/relationships/hyperlink" Target="mailto:gregorova@buchlov.cz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buchlov.cz/vyzvy-mas/aktualni-vyzvy/prv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cs-CZ" sz="6000" dirty="0"/>
              <a:t>CENOVÝ MARKETING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66E0B697-986C-CD86-26C4-5E5EBCBC70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844" y="6126163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713211"/>
            <a:ext cx="10972800" cy="744794"/>
          </a:xfrm>
        </p:spPr>
        <p:txBody>
          <a:bodyPr rtlCol="0">
            <a:noAutofit/>
          </a:bodyPr>
          <a:lstStyle/>
          <a:p>
            <a:pPr rtl="0"/>
            <a:r>
              <a:rPr lang="cs-CZ" sz="3400" b="1" dirty="0"/>
              <a:t>Dokládání aktualizované Žádosti o dotaci a příloh k VŘ/CM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578078"/>
            <a:ext cx="10972800" cy="4996458"/>
          </a:xfrm>
        </p:spPr>
        <p:txBody>
          <a:bodyPr rtlCol="0">
            <a:normAutofit lnSpcReduction="10000"/>
          </a:bodyPr>
          <a:lstStyle/>
          <a:p>
            <a:pPr marL="109728" indent="0" algn="just" rtl="0">
              <a:spcAft>
                <a:spcPts val="600"/>
              </a:spcAft>
              <a:buNone/>
            </a:pPr>
            <a:r>
              <a:rPr lang="cs-CZ" dirty="0"/>
              <a:t>Pokud žadatel zvolil při registraci žádosti o dotaci na RO SZIF řešení zakázek pouze malými cenovými marketingy (do 500 tis. Kč)</a:t>
            </a:r>
          </a:p>
          <a:p>
            <a:pPr marL="109728" indent="0" algn="just" rtl="0">
              <a:spcAft>
                <a:spcPts val="600"/>
              </a:spcAft>
              <a:buNone/>
            </a:pPr>
            <a:r>
              <a:rPr lang="cs-CZ" b="1" dirty="0"/>
              <a:t>NELZE</a:t>
            </a:r>
            <a:r>
              <a:rPr lang="cs-CZ" dirty="0"/>
              <a:t>: </a:t>
            </a:r>
          </a:p>
          <a:p>
            <a:pPr marL="530225" indent="-420688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doložit velký cenový marketing nebo výběrové řízení v otevřené výzvě </a:t>
            </a:r>
          </a:p>
          <a:p>
            <a:pPr marL="530225" indent="-420688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změnit dodatečně režim výběru dodavatele </a:t>
            </a:r>
          </a:p>
          <a:p>
            <a:pPr marL="109728" indent="0" algn="just" rtl="0">
              <a:spcAft>
                <a:spcPts val="600"/>
              </a:spcAft>
              <a:buNone/>
            </a:pPr>
            <a:r>
              <a:rPr lang="cs-CZ" b="1" dirty="0"/>
              <a:t>JE NUTNÉ: </a:t>
            </a:r>
          </a:p>
          <a:p>
            <a:pPr marL="530225" indent="-420688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aby i po výběru dodavatele zakázka splňovala stanovený limit 500 000 Kč bez DPH </a:t>
            </a:r>
          </a:p>
          <a:p>
            <a:pPr marL="530225" indent="-420688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pokud vítězná nabídka na zakázku tento limit překročí, jedná se o porušení pravidel a dotace nebude vyplacena</a:t>
            </a:r>
            <a:endParaRPr lang="cs-CZ" b="1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4906420-B52D-9900-D2FF-C9C5FA60E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126163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851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713211"/>
            <a:ext cx="10972800" cy="744794"/>
          </a:xfrm>
        </p:spPr>
        <p:txBody>
          <a:bodyPr rtlCol="0">
            <a:noAutofit/>
          </a:bodyPr>
          <a:lstStyle/>
          <a:p>
            <a:pPr rtl="0"/>
            <a:r>
              <a:rPr lang="cs-CZ" sz="3400" b="1" dirty="0"/>
              <a:t>Dokládání aktualizované Žádosti o dotaci a příloh k VŘ/CM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578078"/>
            <a:ext cx="10972800" cy="4548085"/>
          </a:xfrm>
        </p:spPr>
        <p:txBody>
          <a:bodyPr rtlCol="0">
            <a:normAutofit/>
          </a:bodyPr>
          <a:lstStyle/>
          <a:p>
            <a:pPr marL="109728" indent="0" algn="just" rtl="0">
              <a:spcAft>
                <a:spcPts val="600"/>
              </a:spcAft>
              <a:buNone/>
            </a:pPr>
            <a:r>
              <a:rPr lang="cs-CZ" dirty="0"/>
              <a:t>V případě, že žadatel má </a:t>
            </a:r>
            <a:r>
              <a:rPr lang="cs-CZ" dirty="0">
                <a:solidFill>
                  <a:srgbClr val="FF0000"/>
                </a:solidFill>
              </a:rPr>
              <a:t>zájem o dřívější kontrolu cenového marketingu </a:t>
            </a:r>
            <a:r>
              <a:rPr lang="cs-CZ" dirty="0"/>
              <a:t>a chce dokládat přílohy k cenovému marketingu </a:t>
            </a:r>
            <a:r>
              <a:rPr lang="cs-CZ" dirty="0">
                <a:solidFill>
                  <a:srgbClr val="FF0000"/>
                </a:solidFill>
              </a:rPr>
              <a:t>s předpokládanou hodnotou zakázky, která je nižší než 500 000 Kč bez DPH</a:t>
            </a:r>
            <a:r>
              <a:rPr lang="cs-CZ" dirty="0"/>
              <a:t>, stejně jako přílohy k cenovému marketingu/výběrovému/zadávacímu řízení s vyšší hodnotou, musí v Žádosti o dotaci </a:t>
            </a:r>
            <a:r>
              <a:rPr lang="cs-CZ" dirty="0">
                <a:solidFill>
                  <a:srgbClr val="FF0000"/>
                </a:solidFill>
              </a:rPr>
              <a:t>na straně B3 (pole B3/5) zvolit </a:t>
            </a:r>
            <a:r>
              <a:rPr lang="cs-CZ" dirty="0"/>
              <a:t>pro řešení zakázky cenový marketing s předpokládanou hodnotou zakázky, která je rovna nebo vyšší než 500 000 Kč bez DPH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4906420-B52D-9900-D2FF-C9C5FA60E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126163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203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Obrázek 1">
            <a:extLst>
              <a:ext uri="{FF2B5EF4-FFF2-40B4-BE49-F238E27FC236}">
                <a16:creationId xmlns:a16="http://schemas.microsoft.com/office/drawing/2014/main" id="{9FFF0463-57D6-FE8F-0F9B-E30E3876DB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05" t="162" r="46156" b="-162"/>
          <a:stretch>
            <a:fillRect/>
          </a:stretch>
        </p:blipFill>
        <p:spPr bwMode="auto">
          <a:xfrm>
            <a:off x="6862618" y="0"/>
            <a:ext cx="5329382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59" name="Nadpis 1">
            <a:extLst>
              <a:ext uri="{FF2B5EF4-FFF2-40B4-BE49-F238E27FC236}">
                <a16:creationId xmlns:a16="http://schemas.microsoft.com/office/drawing/2014/main" id="{1E8237BF-9717-B8CB-8F3B-74F8D9B60ED2}"/>
              </a:ext>
            </a:extLst>
          </p:cNvPr>
          <p:cNvSpPr txBox="1">
            <a:spLocks/>
          </p:cNvSpPr>
          <p:nvPr/>
        </p:nvSpPr>
        <p:spPr bwMode="auto">
          <a:xfrm>
            <a:off x="1368571" y="666752"/>
            <a:ext cx="3960812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3600" u="sng" dirty="0">
                <a:solidFill>
                  <a:srgbClr val="376092"/>
                </a:solidFill>
              </a:rPr>
              <a:t>KONTAKTY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cs-CZ" altLang="cs-CZ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rgbClr val="376092"/>
                </a:solidFill>
              </a:rPr>
              <a:t>Bc. Lenka Gregorová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rgbClr val="376092"/>
                </a:solidFill>
              </a:rPr>
              <a:t>Tel.: +420 775 340 349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rgbClr val="376092"/>
                </a:solidFill>
              </a:rPr>
              <a:t>E-mail: </a:t>
            </a:r>
            <a:r>
              <a:rPr lang="cs-CZ" altLang="cs-CZ" sz="2400" dirty="0">
                <a:solidFill>
                  <a:srgbClr val="376092"/>
                </a:solidFill>
                <a:hlinkClick r:id="rId4"/>
              </a:rPr>
              <a:t>gregorova@buchlov.cz</a:t>
            </a:r>
            <a:endParaRPr lang="cs-CZ" altLang="cs-CZ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rgbClr val="376092"/>
                </a:solidFill>
              </a:rPr>
              <a:t>Mgr.  Kristýna Háblová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rgbClr val="376092"/>
                </a:solidFill>
              </a:rPr>
              <a:t>Tel.: +420 775 554 470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dirty="0">
                <a:solidFill>
                  <a:srgbClr val="376092"/>
                </a:solidFill>
              </a:rPr>
              <a:t>E-mail: </a:t>
            </a:r>
            <a:r>
              <a:rPr lang="cs-CZ" altLang="cs-CZ" sz="2400" dirty="0">
                <a:solidFill>
                  <a:srgbClr val="376092"/>
                </a:solidFill>
                <a:hlinkClick r:id="rId5"/>
              </a:rPr>
              <a:t>hablova@buchlov.cz</a:t>
            </a:r>
            <a:r>
              <a:rPr lang="cs-CZ" altLang="cs-CZ" sz="2400" dirty="0">
                <a:solidFill>
                  <a:srgbClr val="376092"/>
                </a:solidFill>
              </a:rPr>
              <a:t> </a:t>
            </a:r>
            <a:endParaRPr lang="cs-CZ" altLang="cs-CZ" sz="2400" b="1" u="sng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 b="1" u="sng" dirty="0">
              <a:solidFill>
                <a:srgbClr val="37609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u="sng" dirty="0">
                <a:solidFill>
                  <a:srgbClr val="376092"/>
                </a:solidFill>
              </a:rPr>
              <a:t>Kancelář: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cs-CZ" sz="2400" dirty="0">
                <a:solidFill>
                  <a:srgbClr val="376092"/>
                </a:solidFill>
              </a:rPr>
              <a:t>MAS Buchlov, z.s.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cs-CZ" sz="2400" dirty="0">
                <a:solidFill>
                  <a:srgbClr val="376092"/>
                </a:solidFill>
              </a:rPr>
              <a:t>Masarykova 273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cs-CZ" sz="2400" dirty="0">
                <a:solidFill>
                  <a:srgbClr val="376092"/>
                </a:solidFill>
              </a:rPr>
              <a:t>687 08 Buchlovice</a:t>
            </a:r>
            <a:endParaRPr lang="cs-CZ" altLang="cs-CZ" sz="2400" dirty="0">
              <a:solidFill>
                <a:srgbClr val="376092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cs-CZ" altLang="cs-CZ" sz="2000" dirty="0">
              <a:solidFill>
                <a:srgbClr val="376092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cs-CZ" altLang="cs-CZ" sz="2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3056603"/>
            <a:ext cx="10972800" cy="744794"/>
          </a:xfrm>
        </p:spPr>
        <p:txBody>
          <a:bodyPr rtlCol="0">
            <a:noAutofit/>
          </a:bodyPr>
          <a:lstStyle/>
          <a:p>
            <a:pPr algn="ctr" rtl="0"/>
            <a:r>
              <a:rPr lang="cs-CZ" sz="3400" b="1" dirty="0"/>
              <a:t>Děkuji Vám za pozornost!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4906420-B52D-9900-D2FF-C9C5FA60E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126163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496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738909"/>
            <a:ext cx="10972800" cy="565802"/>
          </a:xfrm>
        </p:spPr>
        <p:txBody>
          <a:bodyPr rtlCol="0">
            <a:normAutofit fontScale="90000"/>
          </a:bodyPr>
          <a:lstStyle/>
          <a:p>
            <a:pPr rtl="0"/>
            <a:r>
              <a:rPr lang="cs-CZ" b="1" dirty="0"/>
              <a:t>Druhy zakázek a odpovídající způsob výběru dodavatele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422698"/>
            <a:ext cx="10972800" cy="4876502"/>
          </a:xfrm>
        </p:spPr>
        <p:txBody>
          <a:bodyPr rtlCol="0">
            <a:normAutofit fontScale="85000" lnSpcReduction="20000"/>
          </a:bodyPr>
          <a:lstStyle/>
          <a:p>
            <a:pPr marL="624078" indent="-514350" algn="just" rtl="0">
              <a:buFont typeface="+mj-lt"/>
              <a:buAutoNum type="arabicPeriod"/>
            </a:pPr>
            <a:r>
              <a:rPr lang="cs-CZ" b="1" dirty="0"/>
              <a:t>Zakázka do 20 tis. Kč bez DPH</a:t>
            </a:r>
          </a:p>
          <a:p>
            <a:pPr marL="1090613" indent="-457200" algn="just" rtl="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cs-CZ" dirty="0"/>
              <a:t>přímý nákup (v součtu max. 100 tis. na projekt) </a:t>
            </a:r>
          </a:p>
          <a:p>
            <a:pPr marL="624078" indent="-514350" algn="just" rtl="0">
              <a:buFont typeface="+mj-lt"/>
              <a:buAutoNum type="arabicPeriod" startAt="2"/>
            </a:pPr>
            <a:r>
              <a:rPr lang="cs-CZ" b="1" dirty="0"/>
              <a:t>Zakázka malého rozsahu do 500 000 Kč bez DPH </a:t>
            </a:r>
          </a:p>
          <a:p>
            <a:pPr marL="1076325" indent="-442913" algn="just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cs-CZ" dirty="0"/>
              <a:t>„malý“ cenový marketing – dokládá se při Žádosti o platbu</a:t>
            </a:r>
          </a:p>
          <a:p>
            <a:pPr marL="624078" indent="-514350" algn="just" rtl="0">
              <a:buFont typeface="+mj-lt"/>
              <a:buAutoNum type="arabicPeriod" startAt="3"/>
            </a:pPr>
            <a:r>
              <a:rPr lang="cs-CZ" b="1" dirty="0"/>
              <a:t>Zakázka malého rozsahu nad 500 000 Kč bez DPH </a:t>
            </a:r>
          </a:p>
          <a:p>
            <a:pPr marL="1076325" indent="-442913" algn="just">
              <a:buFont typeface="Wingdings" panose="05000000000000000000" pitchFamily="2" charset="2"/>
              <a:buChar char="§"/>
            </a:pPr>
            <a:r>
              <a:rPr lang="cs-CZ" dirty="0"/>
              <a:t>velký“ cenový marketing – dokládá se v rámci doplnění </a:t>
            </a:r>
            <a:r>
              <a:rPr lang="cs-CZ" dirty="0" err="1"/>
              <a:t>ŽoD</a:t>
            </a:r>
            <a:r>
              <a:rPr lang="cs-CZ" dirty="0"/>
              <a:t> </a:t>
            </a:r>
          </a:p>
          <a:p>
            <a:pPr marL="1076325" indent="-442913" algn="just" rtl="0">
              <a:buFont typeface="Wingdings" panose="05000000000000000000" pitchFamily="2" charset="2"/>
              <a:buChar char="§"/>
            </a:pPr>
            <a:r>
              <a:rPr lang="cs-CZ" dirty="0"/>
              <a:t>do 2 000 000 Kč bez DPH u zakázky na dodávky/služby </a:t>
            </a:r>
          </a:p>
          <a:p>
            <a:pPr marL="1076325" indent="-442913" algn="just" rtl="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cs-CZ" dirty="0"/>
              <a:t>do 6 000 000 Kč bez DPH u zakázky na stavební práce </a:t>
            </a:r>
          </a:p>
          <a:p>
            <a:pPr marL="624078" indent="-514350" algn="just" rtl="0">
              <a:buFont typeface="+mj-lt"/>
              <a:buAutoNum type="arabicPeriod" startAt="4"/>
            </a:pPr>
            <a:r>
              <a:rPr lang="cs-CZ" b="1" dirty="0"/>
              <a:t>Zakázka vyšší hodnoty: </a:t>
            </a:r>
          </a:p>
          <a:p>
            <a:pPr marL="1076325" indent="-442913" algn="just" rtl="0">
              <a:buFont typeface="Wingdings" panose="05000000000000000000" pitchFamily="2" charset="2"/>
              <a:buChar char="§"/>
            </a:pPr>
            <a:r>
              <a:rPr lang="cs-CZ" dirty="0"/>
              <a:t>nad 2 000 000 Kč bez DPH u zakázky na dodávky/služby </a:t>
            </a:r>
          </a:p>
          <a:p>
            <a:pPr marL="1076325" indent="-442913" algn="just" rtl="0">
              <a:buFont typeface="Wingdings" panose="05000000000000000000" pitchFamily="2" charset="2"/>
              <a:buChar char="§"/>
            </a:pPr>
            <a:r>
              <a:rPr lang="cs-CZ" dirty="0"/>
              <a:t>nad 6 000 000 Kč bez DPH u zakázky na stavební práce </a:t>
            </a:r>
          </a:p>
          <a:p>
            <a:pPr marL="1076325" indent="-442913" algn="just" rtl="0">
              <a:buFont typeface="Wingdings" panose="05000000000000000000" pitchFamily="2" charset="2"/>
              <a:buChar char="§"/>
            </a:pPr>
            <a:r>
              <a:rPr lang="cs-CZ" dirty="0"/>
              <a:t>Výběrové řízení mimo režim ZZVZ – podle Příručky pro zadávání zakázek </a:t>
            </a:r>
          </a:p>
          <a:p>
            <a:pPr marL="1076325" indent="-442913" algn="just" rtl="0">
              <a:buFont typeface="Wingdings" panose="05000000000000000000" pitchFamily="2" charset="2"/>
              <a:buChar char="§"/>
            </a:pPr>
            <a:r>
              <a:rPr lang="cs-CZ" dirty="0"/>
              <a:t>Zadavatelé dle §4 ZZVZ – řídí se ZZVZ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6FF0D9E-1061-80BB-72BD-2A146CC45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087132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943897"/>
            <a:ext cx="10972800" cy="749710"/>
          </a:xfrm>
        </p:spPr>
        <p:txBody>
          <a:bodyPr rtlCol="0">
            <a:normAutofit fontScale="90000"/>
          </a:bodyPr>
          <a:lstStyle/>
          <a:p>
            <a:pPr rtl="0"/>
            <a:r>
              <a:rPr lang="cs-CZ" b="1" dirty="0"/>
              <a:t>Způsob výběru dodavatele zakázky malého rozsahu: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902542"/>
            <a:ext cx="10972800" cy="4671994"/>
          </a:xfrm>
        </p:spPr>
        <p:txBody>
          <a:bodyPr rtlCol="0">
            <a:normAutofit fontScale="92500" lnSpcReduction="10000"/>
          </a:bodyPr>
          <a:lstStyle/>
          <a:p>
            <a:pPr algn="just" rtl="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dirty="0"/>
              <a:t>automatický průzkum trhu prostřednictvím Elektronického tržiště (zakázku není možné zadat napřímo). </a:t>
            </a:r>
          </a:p>
          <a:p>
            <a:pPr algn="just" rtl="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dirty="0"/>
              <a:t>zadavatel zadá zakázku nejnižší cenové nabídce vyplývající z cenového marketingu nebo Elektronického tržiště. </a:t>
            </a:r>
          </a:p>
          <a:p>
            <a:pPr algn="just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dirty="0"/>
              <a:t>doložení tabulky cenového marketingu (seznam dodavatelů a cen) s uvedením alespoň 3 dodavatelů s cenovým přehledem (tzv. cenový marketing) </a:t>
            </a:r>
          </a:p>
          <a:p>
            <a:pPr algn="just" rtl="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dirty="0"/>
              <a:t>údaje v tabulce musí být vždy podloženy písemnou nebo emailovou nabídkou dodavatele, nebo vytištěným údajem z internetové nabídky firmy. </a:t>
            </a:r>
          </a:p>
          <a:p>
            <a:pPr algn="just" rtl="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cs-CZ" dirty="0"/>
              <a:t>součástí dokládaných příloh k velkému CM je písemná smlouva s vybraným dodavatelem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DBCDB73E-D097-7D32-D132-72D7615F8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051634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86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651267"/>
            <a:ext cx="10972800" cy="744794"/>
          </a:xfrm>
        </p:spPr>
        <p:txBody>
          <a:bodyPr rtlCol="0"/>
          <a:lstStyle/>
          <a:p>
            <a:pPr rtl="0"/>
            <a:r>
              <a:rPr lang="cs-CZ" b="1" dirty="0"/>
              <a:t>Podmínky platného cenového marketingu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394176"/>
            <a:ext cx="10972800" cy="4914260"/>
          </a:xfrm>
        </p:spPr>
        <p:txBody>
          <a:bodyPr rtlCol="0">
            <a:normAutofit lnSpcReduction="10000"/>
          </a:bodyPr>
          <a:lstStyle/>
          <a:p>
            <a:pPr algn="just"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dodavatel zahrnutý do cenového marketingu </a:t>
            </a:r>
            <a:r>
              <a:rPr lang="cs-CZ" sz="2000" b="1" dirty="0"/>
              <a:t>nesmí být současně poddodavatelem</a:t>
            </a:r>
            <a:r>
              <a:rPr lang="cs-CZ" sz="2000" dirty="0"/>
              <a:t> jiného dodavatele v tomtéž cenovém marketingu</a:t>
            </a:r>
          </a:p>
          <a:p>
            <a:pPr algn="just"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dodavatel, který je zahrnut do cenového marketingu, </a:t>
            </a:r>
            <a:r>
              <a:rPr lang="cs-CZ" sz="2000" b="1" dirty="0"/>
              <a:t>nesmí být personálně ani majetkově propojen s jiným dodavatelem</a:t>
            </a:r>
            <a:r>
              <a:rPr lang="cs-CZ" sz="2000" dirty="0"/>
              <a:t> v tomtéž cenovém marketingu</a:t>
            </a:r>
          </a:p>
          <a:p>
            <a:pPr algn="just"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dodavatelem zahrnutým do cenového marketingu </a:t>
            </a:r>
            <a:r>
              <a:rPr lang="cs-CZ" sz="2000" b="1" dirty="0"/>
              <a:t>nesmí být osoba (FO, PO), která má vztah k žadateli, jako k zadavateli zakázky</a:t>
            </a:r>
            <a:r>
              <a:rPr lang="cs-CZ" sz="2000" dirty="0"/>
              <a:t>, tj. osoba blízká (§ 22, zákona č. 89/2012 Sb., občanský zákoník, ve znění pozdějších předpisů) nebo osoba, která je personálně nebo majetkově propojena s žadatelem/příjemcem dotace </a:t>
            </a:r>
            <a:r>
              <a:rPr lang="cs-CZ" sz="2000" b="1" dirty="0"/>
              <a:t>(platí i pro propojení osob zastoupených ve statutárních orgánech jednotlivých subjektů!) </a:t>
            </a:r>
          </a:p>
          <a:p>
            <a:pPr marL="109728" indent="0" algn="just" rtl="0">
              <a:spcAft>
                <a:spcPts val="600"/>
              </a:spcAft>
              <a:buNone/>
            </a:pPr>
            <a:r>
              <a:rPr lang="cs-CZ" sz="2000" i="1" dirty="0"/>
              <a:t>(neplatí při zveřejnění zakázky v otevřené výzvě prostřednictvím Portálu farmáře nebo v Národním elektronickém nástroji nebo na profilu zadavatele nebo na Elektronickém tržišti, případně ve Věstníku veřejných zakázek) – SZIF PŘESTO NEDOPORUČUJE PŘIJÍMAT NABÍDKY OD PROPOJENÝCH SUBJEKTŮ </a:t>
            </a:r>
          </a:p>
          <a:p>
            <a:pPr algn="just"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sz="2000" dirty="0"/>
              <a:t>pokud žadatel nemůže doložit výběr minimálně ze 3 dodavatelů, a současně nezveřejnil zakázku v otevřené výzvě, musí v těchto případech realizovat výběrové řízení v otevřené výzvě v souladu s Příručkou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6AC7BF5-2AF6-052A-CFE1-0F9043E68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024716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88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764957"/>
            <a:ext cx="10972800" cy="561407"/>
          </a:xfrm>
        </p:spPr>
        <p:txBody>
          <a:bodyPr rtlCol="0">
            <a:normAutofit fontScale="90000"/>
          </a:bodyPr>
          <a:lstStyle/>
          <a:p>
            <a:pPr rtl="0"/>
            <a:r>
              <a:rPr lang="cs-CZ" b="1" dirty="0"/>
              <a:t>Povinné náležitosti cenového marketingu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578078"/>
            <a:ext cx="10972800" cy="4514965"/>
          </a:xfrm>
        </p:spPr>
        <p:txBody>
          <a:bodyPr rtlCol="0">
            <a:normAutofit fontScale="85000" lnSpcReduction="20000"/>
          </a:bodyPr>
          <a:lstStyle/>
          <a:p>
            <a:pPr marL="109728" indent="0" rtl="0">
              <a:spcAft>
                <a:spcPts val="600"/>
              </a:spcAft>
              <a:buNone/>
            </a:pPr>
            <a:r>
              <a:rPr lang="cs-CZ" b="1" dirty="0"/>
              <a:t>Tabulka cenového marketingu – srovnatelný cenový přehled (viz nezávazný vzor na </a:t>
            </a:r>
            <a:r>
              <a:rPr lang="cs-CZ" b="1" dirty="0">
                <a:hlinkClick r:id="rId3"/>
              </a:rPr>
              <a:t>https://www.masbuchlov.cz/vyzvy-mas/aktualni-vyzvy/prv/</a:t>
            </a:r>
            <a:r>
              <a:rPr lang="cs-CZ" b="1" dirty="0"/>
              <a:t>:</a:t>
            </a:r>
          </a:p>
          <a:p>
            <a:pPr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identifikační údaje k žádosti o dotaci </a:t>
            </a:r>
          </a:p>
          <a:p>
            <a:pPr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název a číslo zakázky </a:t>
            </a:r>
          </a:p>
          <a:p>
            <a:pPr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stručný popis požadovaných parametrů v souladu s aktuální verzí žádosti o dotaci </a:t>
            </a:r>
          </a:p>
          <a:p>
            <a:pPr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minimálně 3 cenové nabídky včetně uvedení: </a:t>
            </a:r>
          </a:p>
          <a:p>
            <a:pPr marL="1268413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jmen účastníků cenového marketingu </a:t>
            </a:r>
          </a:p>
          <a:p>
            <a:pPr marL="1268413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IČO účastníků cenového marketingu </a:t>
            </a:r>
          </a:p>
          <a:p>
            <a:pPr marL="1268413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nabídkové ceny bez DPH </a:t>
            </a:r>
          </a:p>
          <a:p>
            <a:pPr marL="1268413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datum zpracování tabulky </a:t>
            </a:r>
          </a:p>
          <a:p>
            <a:pPr marL="1268413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jméno a podpis osoby, která tabulku zpracovala 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062F3BB-F8FA-BEFC-720F-8AC8D82B60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083182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738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9D9C2F3D-C450-455A-721F-ECED398A4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10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743527"/>
            <a:ext cx="10972800" cy="549564"/>
          </a:xfrm>
        </p:spPr>
        <p:txBody>
          <a:bodyPr rtlCol="0">
            <a:normAutofit fontScale="90000"/>
          </a:bodyPr>
          <a:lstStyle/>
          <a:p>
            <a:pPr rtl="0"/>
            <a:r>
              <a:rPr lang="cs-CZ" b="1" dirty="0"/>
              <a:t>Povinné náležitosti cenového marketingu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578078"/>
            <a:ext cx="10972800" cy="4536395"/>
          </a:xfrm>
        </p:spPr>
        <p:txBody>
          <a:bodyPr rtlCol="0">
            <a:normAutofit fontScale="85000" lnSpcReduction="20000"/>
          </a:bodyPr>
          <a:lstStyle/>
          <a:p>
            <a:pPr marL="109728" indent="0" rtl="0">
              <a:spcAft>
                <a:spcPts val="600"/>
              </a:spcAft>
              <a:buNone/>
            </a:pPr>
            <a:r>
              <a:rPr lang="cs-CZ" b="1" dirty="0"/>
              <a:t>Podklady pro tabulku</a:t>
            </a:r>
          </a:p>
          <a:p>
            <a:pPr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3 srovnatelné písemné cenové nabídky: </a:t>
            </a:r>
          </a:p>
          <a:p>
            <a:pPr marL="987425" indent="-354013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všechny musí splňovat požadované parametry </a:t>
            </a:r>
          </a:p>
          <a:p>
            <a:pPr marL="987425" indent="-354013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zařazené nabídky musí být doručeny před vystavením objednávky </a:t>
            </a:r>
          </a:p>
          <a:p>
            <a:pPr marL="987425" indent="-354013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zařazení účastníci cenového marketingu nesmí být personálně/majetkově propojeni </a:t>
            </a:r>
          </a:p>
          <a:p>
            <a:pPr marL="987425" indent="-354013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podklad pro poptávku </a:t>
            </a:r>
          </a:p>
          <a:p>
            <a:pPr marL="987425" indent="-354013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písemná smlouva/objednávka </a:t>
            </a:r>
          </a:p>
          <a:p>
            <a:pPr marL="109728" indent="0" rtl="0">
              <a:spcAft>
                <a:spcPts val="600"/>
              </a:spcAft>
              <a:buNone/>
            </a:pPr>
            <a:endParaRPr lang="cs-CZ" dirty="0"/>
          </a:p>
          <a:p>
            <a:pPr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doklad o uveřejnění smlouvy s vybraným dodavatelem v registru smluv dle zákona o registru smluv č. 340/2015 Sb. v případě, že smlouva musí být dle zákona o registru smluv povinně uveřejněna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307079E5-1675-BB26-CF5D-71D78ACF3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024716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672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831272"/>
            <a:ext cx="10972800" cy="552842"/>
          </a:xfrm>
        </p:spPr>
        <p:txBody>
          <a:bodyPr rtlCol="0">
            <a:normAutofit fontScale="90000"/>
          </a:bodyPr>
          <a:lstStyle/>
          <a:p>
            <a:pPr rtl="0"/>
            <a:r>
              <a:rPr lang="cs-CZ" b="1" dirty="0"/>
              <a:t>Uzavření smlouvy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578078"/>
            <a:ext cx="10972800" cy="4582577"/>
          </a:xfrm>
        </p:spPr>
        <p:txBody>
          <a:bodyPr rtlCol="0">
            <a:normAutofit fontScale="85000" lnSpcReduction="20000"/>
          </a:bodyPr>
          <a:lstStyle/>
          <a:p>
            <a:pPr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/>
              <a:t>smlouva musí mít písemnou formu a musí obsahovat minimálně tyto náležitosti: </a:t>
            </a:r>
          </a:p>
          <a:p>
            <a:pPr marL="811213" indent="-368300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označení smluvních stran včetně IČ a DIČ </a:t>
            </a:r>
          </a:p>
          <a:p>
            <a:pPr marL="811213" indent="-368300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předmět plnění – konkretizovaný kvantitativně i kvalitativně </a:t>
            </a:r>
          </a:p>
          <a:p>
            <a:pPr marL="811213" indent="-368300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cena bez DPH a informace, zda dodavatel je či není plátcem DPH </a:t>
            </a:r>
          </a:p>
          <a:p>
            <a:pPr marL="811213" indent="-368300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platební podmínky </a:t>
            </a:r>
          </a:p>
          <a:p>
            <a:pPr marL="811213" indent="-368300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doba a místo plnění </a:t>
            </a:r>
          </a:p>
          <a:p>
            <a:pPr marL="811213" indent="-368300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další náležitosti dle zákona č. 89/2012 Sb. občanského zákoníku </a:t>
            </a:r>
          </a:p>
          <a:p>
            <a:pPr marL="811213" indent="-368300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Fakturační podmínky tak, aby fakturace byla prováděna, případně fakturované dodávky, služby a stavební práce členěny způsobem, který umožní zařazení do jednotlivých položek výdajů dle Dohody. </a:t>
            </a:r>
          </a:p>
          <a:p>
            <a:pPr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/>
              <a:t>u malého cenového marketingu (do 500 tis. bez DPH) lze smlouvu s dodavatelem nahradit písemnou objednávkou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3DA134D8-DC08-ADC5-8576-3AB77F4A7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024716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69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703975"/>
            <a:ext cx="10972800" cy="744794"/>
          </a:xfrm>
        </p:spPr>
        <p:txBody>
          <a:bodyPr rtlCol="0">
            <a:noAutofit/>
          </a:bodyPr>
          <a:lstStyle/>
          <a:p>
            <a:pPr rtl="0"/>
            <a:r>
              <a:rPr lang="cs-CZ" sz="3400" b="1" dirty="0"/>
              <a:t>Dokládání aktualizované Žádosti o dotaci a příloh k VŘ/velkému CM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612583"/>
            <a:ext cx="10972800" cy="4996458"/>
          </a:xfrm>
        </p:spPr>
        <p:txBody>
          <a:bodyPr rtlCol="0">
            <a:normAutofit fontScale="92500" lnSpcReduction="10000"/>
          </a:bodyPr>
          <a:lstStyle/>
          <a:p>
            <a:pPr algn="just" rtl="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dirty="0"/>
              <a:t>kompletní dokumentace ke zrealizovanému VŘ/CM včetně: </a:t>
            </a:r>
          </a:p>
          <a:p>
            <a:pPr marL="987425" indent="-457200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i="1" dirty="0"/>
              <a:t>písemné smlouvy s vítězným dodavatelem (u zakázek nad 500 tis. Kč bez DPH) </a:t>
            </a:r>
          </a:p>
          <a:p>
            <a:pPr marL="987425" indent="-457200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i="1" dirty="0"/>
              <a:t>aktualizovaného formuláře žádosti o dotaci </a:t>
            </a:r>
          </a:p>
          <a:p>
            <a:pPr marL="987425" indent="-457200" algn="just" rtl="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i="1" dirty="0"/>
              <a:t>potvrzení o zveřejnění smlouvy, pokud má žadatel povinnost uveřejnění 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/>
              <a:t>na MAS: </a:t>
            </a:r>
            <a:r>
              <a:rPr lang="cs-CZ" dirty="0"/>
              <a:t>do 63. kalendářního dne od finálního data zaregistrování Žádosti o dotaci na RO SZIF uvedeného ve výzvě MAS </a:t>
            </a:r>
          </a:p>
          <a:p>
            <a:pPr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/>
              <a:t>na RO SZIF: </a:t>
            </a:r>
            <a:r>
              <a:rPr lang="cs-CZ" dirty="0"/>
              <a:t>po kontrole ze strany MAS a po potvrzení aktualizovaného formuláře </a:t>
            </a:r>
            <a:r>
              <a:rPr lang="cs-CZ" dirty="0" err="1"/>
              <a:t>ŽoD</a:t>
            </a:r>
            <a:r>
              <a:rPr lang="cs-CZ" dirty="0"/>
              <a:t> elektronickým podpisem MAS do 70. kalendářního dne od finálního data zaregistrování Žádosti o dotaci na RO SZIF uvedeného ve výzvě MAS - přes Portál farmáře</a:t>
            </a:r>
            <a:endParaRPr lang="cs-CZ" b="1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DC353D0-7985-DC4F-4D1B-55F26A65C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1444" y="6126163"/>
            <a:ext cx="4329112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2313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icí prezenta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618_TF03460604.potx" id="{DC841985-E3C2-4B73-9B4A-22548B7A9619}" vid="{22E296D9-1A1D-4DB9-8D36-DB933A7FAAA4}"/>
    </a:ext>
  </a:extLst>
</a:theme>
</file>

<file path=ppt/theme/theme2.xml><?xml version="1.0" encoding="utf-8"?>
<a:theme xmlns:a="http://schemas.openxmlformats.org/drawingml/2006/main" name="Motiv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75</TotalTime>
  <Words>1368</Words>
  <Application>Microsoft Office PowerPoint</Application>
  <PresentationFormat>Širokoúhlá obrazovka</PresentationFormat>
  <Paragraphs>145</Paragraphs>
  <Slides>13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Georgia</vt:lpstr>
      <vt:lpstr>Wingdings</vt:lpstr>
      <vt:lpstr>Wingdings 2</vt:lpstr>
      <vt:lpstr>Školicí prezentace</vt:lpstr>
      <vt:lpstr>CENOVÝ MARKETING</vt:lpstr>
      <vt:lpstr>Druhy zakázek a odpovídající způsob výběru dodavatele</vt:lpstr>
      <vt:lpstr>Způsob výběru dodavatele zakázky malého rozsahu: </vt:lpstr>
      <vt:lpstr>Podmínky platného cenového marketingu</vt:lpstr>
      <vt:lpstr>Povinné náležitosti cenového marketingu</vt:lpstr>
      <vt:lpstr>Prezentace aplikace PowerPoint</vt:lpstr>
      <vt:lpstr>Povinné náležitosti cenového marketingu</vt:lpstr>
      <vt:lpstr>Uzavření smlouvy</vt:lpstr>
      <vt:lpstr>Dokládání aktualizované Žádosti o dotaci a příloh k VŘ/velkému CM</vt:lpstr>
      <vt:lpstr>Dokládání aktualizované Žádosti o dotaci a příloh k VŘ/CM</vt:lpstr>
      <vt:lpstr>Dokládání aktualizované Žádosti o dotaci a příloh k VŘ/CM</vt:lpstr>
      <vt:lpstr>Prezentace aplikace PowerPoint</vt:lpstr>
      <vt:lpstr>Děkuji Vám za pozornost!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CENOVÝ MARKETING</dc:title>
  <dc:creator>Kristýna Háblová</dc:creator>
  <cp:lastModifiedBy>Kristýna Háblová</cp:lastModifiedBy>
  <cp:revision>4</cp:revision>
  <dcterms:created xsi:type="dcterms:W3CDTF">2023-08-04T10:56:23Z</dcterms:created>
  <dcterms:modified xsi:type="dcterms:W3CDTF">2024-01-04T08:53:21Z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