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71" r:id="rId6"/>
    <p:sldId id="308" r:id="rId7"/>
    <p:sldId id="272" r:id="rId8"/>
    <p:sldId id="273" r:id="rId9"/>
    <p:sldId id="274" r:id="rId10"/>
    <p:sldId id="275" r:id="rId11"/>
    <p:sldId id="309" r:id="rId12"/>
    <p:sldId id="307" r:id="rId13"/>
    <p:sldId id="276" r:id="rId1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911" autoAdjust="0"/>
  </p:normalViewPr>
  <p:slideViewPr>
    <p:cSldViewPr snapToGrid="0">
      <p:cViewPr>
        <p:scale>
          <a:sx n="90" d="100"/>
          <a:sy n="90" d="100"/>
        </p:scale>
        <p:origin x="1308" y="55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41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A54479-069A-44D1-81AA-A530B04B29A1}" type="datetime1">
              <a:rPr lang="cs-CZ" smtClean="0"/>
              <a:t>04.01.2024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2DD2B2-DDEB-4FFE-A021-6E01126D45CE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36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>
            <a:extLst>
              <a:ext uri="{FF2B5EF4-FFF2-40B4-BE49-F238E27FC236}">
                <a16:creationId xmlns:a16="http://schemas.microsoft.com/office/drawing/2014/main" id="{25FFF53E-7CCB-5548-2825-F0B0DA4D5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ro poznámky 2">
            <a:extLst>
              <a:ext uri="{FF2B5EF4-FFF2-40B4-BE49-F238E27FC236}">
                <a16:creationId xmlns:a16="http://schemas.microsoft.com/office/drawing/2014/main" id="{80955072-28CF-24C9-ED93-4ECEA3E00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684" name="Zástupný symbol pro číslo snímku 3">
            <a:extLst>
              <a:ext uri="{FF2B5EF4-FFF2-40B4-BE49-F238E27FC236}">
                <a16:creationId xmlns:a16="http://schemas.microsoft.com/office/drawing/2014/main" id="{4AB8095A-999D-F94E-C716-A433C492B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8AFB13-14FA-4B5E-88D5-D5E5E0B851A6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5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 dirty="0"/>
              <a:t>Čím bude prezentace pro posluchače prospěšná: Dospělí posluchači se o předmět více zajímají, pokud vědí, v čem a proč je pro ně důležitý.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 dirty="0"/>
              <a:t>Úroveň odborných znalostí prezentujícího v tomto předmětu: Uveďte stručně svoje zkušenosti a znalosti v této oblasti nebo vysvětlete, proč by vám měli účastníci naslouchat.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dirty="0"/>
              <a:t>Popisy lekcí by měly být stručné.</a:t>
            </a:r>
          </a:p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84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304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8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3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="1"/>
              <a:t>Příklady cílů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cs-CZ"/>
              <a:t>Na konci této lekce budete umět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ukládat soubory na webový server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přesouvat soubory do různých míst na webovém serveru týmu,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cs-CZ"/>
              <a:t>sdílet soubory na webovém serveru týmu.</a:t>
            </a:r>
          </a:p>
          <a:p>
            <a:pPr rtl="0"/>
            <a:endParaRPr lang="cs-CZ"/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7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 rtl="0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27A903AE-B6CE-455D-9ACE-43F9DA04C494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40022C-BF89-449A-87EC-BAACBF411EA3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F1073-C122-4931-9A63-C7846EF5DA33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49CD74-80BB-4552-966C-9850EF9CD624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 rtl="0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cs-CZ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7E6321-F7E2-40A5-ACFF-F8E360EFD4FB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B0BDC6-6115-4254-AE3E-E0888EC53C94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 rtl="0">
              <a:defRPr sz="4000" b="0" i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3EEDF7-66BC-4C36-A294-71B26E6C8DEA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 rtl="0"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07D01386-F3DE-4DB9-94B4-9BA565257EDA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8A9488-9070-4E1D-8DEB-4158A85E7BCA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 rtl="0">
              <a:buNone/>
              <a:defRPr sz="1800" b="1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283B4-2B0E-4511-B0AE-B83927CD53C5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 rtl="0">
              <a:buNone/>
              <a:defRPr sz="2000" b="1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 rtl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2159B-712F-4EDC-83DB-D22AEEFC9B15}" type="datetime1">
              <a:rPr lang="cs-CZ" noProof="0" smtClean="0"/>
              <a:t>04.01.2024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76FE093-3C04-4DEE-9D65-ABBA35A258B4}" type="datetime1">
              <a:rPr lang="cs-CZ" noProof="0" smtClean="0"/>
              <a:t>04.01.2024</a:t>
            </a:fld>
            <a:endParaRPr lang="cs-CZ" noProof="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hablova@buchlov.cz" TargetMode="External"/><Relationship Id="rId4" Type="http://schemas.openxmlformats.org/officeDocument/2006/relationships/hyperlink" Target="mailto:gregorova@buchlov.cz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buchlov.cz/vyzvy-mas/aktualni-vyzvy/pr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6000" dirty="0"/>
              <a:t>CENOVÝ MARKETING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66E0B697-986C-CD86-26C4-5E5EBCBC7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844" y="6126163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13211"/>
            <a:ext cx="10972800" cy="744794"/>
          </a:xfrm>
        </p:spPr>
        <p:txBody>
          <a:bodyPr rtlCol="0">
            <a:noAutofit/>
          </a:bodyPr>
          <a:lstStyle/>
          <a:p>
            <a:pPr rtl="0"/>
            <a:r>
              <a:rPr lang="cs-CZ" sz="3400" b="1" dirty="0"/>
              <a:t>Dokládání aktualizované Žádosti o dotaci a příloh k VŘ/CM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8078"/>
            <a:ext cx="10972800" cy="4996458"/>
          </a:xfrm>
        </p:spPr>
        <p:txBody>
          <a:bodyPr rtlCol="0">
            <a:normAutofit lnSpcReduction="10000"/>
          </a:bodyPr>
          <a:lstStyle/>
          <a:p>
            <a:pPr marL="109728" indent="0" algn="just" rtl="0">
              <a:spcAft>
                <a:spcPts val="600"/>
              </a:spcAft>
              <a:buNone/>
            </a:pPr>
            <a:r>
              <a:rPr lang="cs-CZ" dirty="0"/>
              <a:t>Pokud žadatel zvolil při registraci žádosti o dotaci na RO SZIF řešení zakázek pouze malými cenovými marketingy (do 500 tis. Kč)</a:t>
            </a:r>
          </a:p>
          <a:p>
            <a:pPr marL="109728" indent="0" algn="just" rtl="0">
              <a:spcAft>
                <a:spcPts val="600"/>
              </a:spcAft>
              <a:buNone/>
            </a:pPr>
            <a:r>
              <a:rPr lang="cs-CZ" b="1" dirty="0"/>
              <a:t>NELZE</a:t>
            </a:r>
            <a:r>
              <a:rPr lang="cs-CZ" dirty="0"/>
              <a:t>: </a:t>
            </a:r>
          </a:p>
          <a:p>
            <a:pPr marL="530225" indent="-420688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doložit velký cenový marketing nebo výběrové řízení v otevřené výzvě </a:t>
            </a:r>
          </a:p>
          <a:p>
            <a:pPr marL="530225" indent="-420688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změnit dodatečně režim výběru dodavatele </a:t>
            </a:r>
          </a:p>
          <a:p>
            <a:pPr marL="109728" indent="0" algn="just" rtl="0">
              <a:spcAft>
                <a:spcPts val="600"/>
              </a:spcAft>
              <a:buNone/>
            </a:pPr>
            <a:r>
              <a:rPr lang="cs-CZ" b="1" dirty="0"/>
              <a:t>JE NUTNÉ: </a:t>
            </a:r>
          </a:p>
          <a:p>
            <a:pPr marL="530225" indent="-420688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aby i po výběru dodavatele zakázka splňovala stanovený limit 500 000 Kč bez DPH </a:t>
            </a:r>
          </a:p>
          <a:p>
            <a:pPr marL="530225" indent="-420688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pokud vítězná nabídka na zakázku tento limit překročí, jedná se o porušení pravidel a dotace nebude vyplacena</a:t>
            </a:r>
            <a:endParaRPr lang="cs-CZ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906420-B52D-9900-D2FF-C9C5FA60E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126163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51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13211"/>
            <a:ext cx="10972800" cy="744794"/>
          </a:xfrm>
        </p:spPr>
        <p:txBody>
          <a:bodyPr rtlCol="0">
            <a:noAutofit/>
          </a:bodyPr>
          <a:lstStyle/>
          <a:p>
            <a:pPr rtl="0"/>
            <a:r>
              <a:rPr lang="cs-CZ" sz="3400" b="1" dirty="0"/>
              <a:t>Dokládání aktualizované Žádosti o dotaci a příloh k VŘ/CM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8078"/>
            <a:ext cx="10972800" cy="4548085"/>
          </a:xfrm>
        </p:spPr>
        <p:txBody>
          <a:bodyPr rtlCol="0">
            <a:normAutofit/>
          </a:bodyPr>
          <a:lstStyle/>
          <a:p>
            <a:pPr marL="109728" indent="0" algn="just" rtl="0">
              <a:spcAft>
                <a:spcPts val="600"/>
              </a:spcAft>
              <a:buNone/>
            </a:pPr>
            <a:r>
              <a:rPr lang="cs-CZ" dirty="0"/>
              <a:t>V případě, že žadatel má </a:t>
            </a:r>
            <a:r>
              <a:rPr lang="cs-CZ" dirty="0">
                <a:solidFill>
                  <a:srgbClr val="FF0000"/>
                </a:solidFill>
              </a:rPr>
              <a:t>zájem o dřívější kontrolu cenového marketingu </a:t>
            </a:r>
            <a:r>
              <a:rPr lang="cs-CZ" dirty="0"/>
              <a:t>a chce dokládat přílohy k cenovému marketingu </a:t>
            </a:r>
            <a:r>
              <a:rPr lang="cs-CZ" dirty="0">
                <a:solidFill>
                  <a:srgbClr val="FF0000"/>
                </a:solidFill>
              </a:rPr>
              <a:t>s předpokládanou hodnotou zakázky, která je nižší než 500 000 Kč bez DPH</a:t>
            </a:r>
            <a:r>
              <a:rPr lang="cs-CZ" dirty="0"/>
              <a:t>, stejně jako přílohy k cenovému marketingu/výběrovému/zadávacímu řízení s vyšší hodnotou, musí v Žádosti o dotaci </a:t>
            </a:r>
            <a:r>
              <a:rPr lang="cs-CZ" dirty="0">
                <a:solidFill>
                  <a:srgbClr val="FF0000"/>
                </a:solidFill>
              </a:rPr>
              <a:t>na straně B3 (pole B3/5) zvolit </a:t>
            </a:r>
            <a:r>
              <a:rPr lang="cs-CZ" dirty="0"/>
              <a:t>pro řešení zakázky cenový marketing s předpokládanou hodnotou zakázky, která je rovna nebo vyšší než 500 000 Kč bez DPH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906420-B52D-9900-D2FF-C9C5FA60E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126163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0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Obrázek 1">
            <a:extLst>
              <a:ext uri="{FF2B5EF4-FFF2-40B4-BE49-F238E27FC236}">
                <a16:creationId xmlns:a16="http://schemas.microsoft.com/office/drawing/2014/main" id="{9FFF0463-57D6-FE8F-0F9B-E30E3876D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5" t="162" r="46156" b="-162"/>
          <a:stretch>
            <a:fillRect/>
          </a:stretch>
        </p:blipFill>
        <p:spPr bwMode="auto">
          <a:xfrm>
            <a:off x="6862618" y="0"/>
            <a:ext cx="532938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Nadpis 1">
            <a:extLst>
              <a:ext uri="{FF2B5EF4-FFF2-40B4-BE49-F238E27FC236}">
                <a16:creationId xmlns:a16="http://schemas.microsoft.com/office/drawing/2014/main" id="{1E8237BF-9717-B8CB-8F3B-74F8D9B60ED2}"/>
              </a:ext>
            </a:extLst>
          </p:cNvPr>
          <p:cNvSpPr txBox="1">
            <a:spLocks/>
          </p:cNvSpPr>
          <p:nvPr/>
        </p:nvSpPr>
        <p:spPr bwMode="auto">
          <a:xfrm>
            <a:off x="1368571" y="666752"/>
            <a:ext cx="3960812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3600" u="sng" dirty="0">
                <a:solidFill>
                  <a:srgbClr val="376092"/>
                </a:solidFill>
              </a:rPr>
              <a:t>KONTAKTY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37609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Bc. Lenka Gregorová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Tel.: +420 775 340 349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E-mail: </a:t>
            </a:r>
            <a:r>
              <a:rPr lang="cs-CZ" altLang="cs-CZ" sz="2400" dirty="0">
                <a:solidFill>
                  <a:srgbClr val="376092"/>
                </a:solidFill>
                <a:hlinkClick r:id="rId4"/>
              </a:rPr>
              <a:t>gregorova@buchlov.cz</a:t>
            </a:r>
            <a:endParaRPr lang="cs-CZ" altLang="cs-CZ" sz="2400" dirty="0">
              <a:solidFill>
                <a:srgbClr val="37609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rgbClr val="37609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Mgr.  Kristýna Háblová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Tel.: +420 775 554 470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376092"/>
                </a:solidFill>
              </a:rPr>
              <a:t>E-mail: </a:t>
            </a:r>
            <a:r>
              <a:rPr lang="cs-CZ" altLang="cs-CZ" sz="2400" dirty="0">
                <a:solidFill>
                  <a:srgbClr val="376092"/>
                </a:solidFill>
                <a:hlinkClick r:id="rId5"/>
              </a:rPr>
              <a:t>hablova@buchlov.cz</a:t>
            </a:r>
            <a:r>
              <a:rPr lang="cs-CZ" altLang="cs-CZ" sz="2400" dirty="0">
                <a:solidFill>
                  <a:srgbClr val="376092"/>
                </a:solidFill>
              </a:rPr>
              <a:t> </a:t>
            </a:r>
            <a:endParaRPr lang="cs-CZ" altLang="cs-CZ" sz="2400" b="1" u="sng" dirty="0">
              <a:solidFill>
                <a:srgbClr val="37609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b="1" u="sng" dirty="0">
              <a:solidFill>
                <a:srgbClr val="37609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u="sng" dirty="0">
                <a:solidFill>
                  <a:srgbClr val="376092"/>
                </a:solidFill>
              </a:rPr>
              <a:t>Kancelář: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cs-CZ" sz="2400" dirty="0">
                <a:solidFill>
                  <a:srgbClr val="376092"/>
                </a:solidFill>
              </a:rPr>
              <a:t>MAS Buchlov, z.s.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cs-CZ" sz="2400" dirty="0">
                <a:solidFill>
                  <a:srgbClr val="376092"/>
                </a:solidFill>
              </a:rPr>
              <a:t>Masarykova 273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cs-CZ" sz="2400" dirty="0">
                <a:solidFill>
                  <a:srgbClr val="376092"/>
                </a:solidFill>
              </a:rPr>
              <a:t>687 08 Buchlovice</a:t>
            </a:r>
            <a:endParaRPr lang="cs-CZ" altLang="cs-CZ" sz="2400" dirty="0">
              <a:solidFill>
                <a:srgbClr val="37609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altLang="cs-CZ" sz="2000" dirty="0">
              <a:solidFill>
                <a:srgbClr val="37609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cs-CZ" altLang="cs-CZ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56603"/>
            <a:ext cx="10972800" cy="744794"/>
          </a:xfrm>
        </p:spPr>
        <p:txBody>
          <a:bodyPr rtlCol="0">
            <a:noAutofit/>
          </a:bodyPr>
          <a:lstStyle/>
          <a:p>
            <a:pPr algn="ctr" rtl="0"/>
            <a:r>
              <a:rPr lang="cs-CZ" sz="3400" b="1" dirty="0"/>
              <a:t>Děkuji Vám za pozornost!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906420-B52D-9900-D2FF-C9C5FA60E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126163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96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38909"/>
            <a:ext cx="10972800" cy="565802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Druhy zakázek a odpovídající způsob výběru dodavatele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22698"/>
            <a:ext cx="10972800" cy="4876502"/>
          </a:xfrm>
        </p:spPr>
        <p:txBody>
          <a:bodyPr rtlCol="0">
            <a:normAutofit fontScale="85000" lnSpcReduction="20000"/>
          </a:bodyPr>
          <a:lstStyle/>
          <a:p>
            <a:pPr marL="624078" indent="-514350" algn="just" rtl="0">
              <a:buFont typeface="+mj-lt"/>
              <a:buAutoNum type="arabicPeriod"/>
            </a:pPr>
            <a:r>
              <a:rPr lang="cs-CZ" b="1" dirty="0"/>
              <a:t>Zakázka do 20 tis. Kč bez DPH</a:t>
            </a:r>
          </a:p>
          <a:p>
            <a:pPr marL="1090613" indent="-457200" algn="just" rtl="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cs-CZ" dirty="0"/>
              <a:t>přímý nákup (v součtu max. 100 tis. na projekt) </a:t>
            </a:r>
          </a:p>
          <a:p>
            <a:pPr marL="624078" indent="-514350" algn="just" rtl="0">
              <a:buFont typeface="+mj-lt"/>
              <a:buAutoNum type="arabicPeriod" startAt="2"/>
            </a:pPr>
            <a:r>
              <a:rPr lang="cs-CZ" b="1" dirty="0"/>
              <a:t>Zakázka malého rozsahu do 500 000 Kč bez DPH </a:t>
            </a:r>
          </a:p>
          <a:p>
            <a:pPr marL="1076325" indent="-442913" algn="just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cs-CZ" dirty="0"/>
              <a:t>„malý“ cenový marketing – dokládá se při Žádosti o platbu</a:t>
            </a:r>
          </a:p>
          <a:p>
            <a:pPr marL="624078" indent="-514350" algn="just" rtl="0">
              <a:buFont typeface="+mj-lt"/>
              <a:buAutoNum type="arabicPeriod" startAt="3"/>
            </a:pPr>
            <a:r>
              <a:rPr lang="cs-CZ" b="1" dirty="0"/>
              <a:t>Zakázka malého rozsahu nad 500 000 Kč bez DPH </a:t>
            </a:r>
          </a:p>
          <a:p>
            <a:pPr marL="1076325" indent="-442913" algn="just">
              <a:buFont typeface="Wingdings" panose="05000000000000000000" pitchFamily="2" charset="2"/>
              <a:buChar char="§"/>
            </a:pPr>
            <a:r>
              <a:rPr lang="cs-CZ" dirty="0"/>
              <a:t>velký“ cenový marketing – dokládá se v rámci doplnění </a:t>
            </a:r>
            <a:r>
              <a:rPr lang="cs-CZ" dirty="0" err="1"/>
              <a:t>ŽoD</a:t>
            </a:r>
            <a:r>
              <a:rPr lang="cs-CZ" dirty="0"/>
              <a:t> </a:t>
            </a:r>
          </a:p>
          <a:p>
            <a:pPr marL="1076325" indent="-442913" algn="just" rtl="0">
              <a:buFont typeface="Wingdings" panose="05000000000000000000" pitchFamily="2" charset="2"/>
              <a:buChar char="§"/>
            </a:pPr>
            <a:r>
              <a:rPr lang="cs-CZ" dirty="0"/>
              <a:t>do 2 000 000 Kč bez DPH u zakázky na dodávky/služby </a:t>
            </a:r>
          </a:p>
          <a:p>
            <a:pPr marL="1076325" indent="-442913" algn="just" rtl="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cs-CZ" dirty="0"/>
              <a:t>do 6 000 000 Kč bez DPH u zakázky na stavební práce </a:t>
            </a:r>
          </a:p>
          <a:p>
            <a:pPr marL="624078" indent="-514350" algn="just" rtl="0">
              <a:buFont typeface="+mj-lt"/>
              <a:buAutoNum type="arabicPeriod" startAt="4"/>
            </a:pPr>
            <a:r>
              <a:rPr lang="cs-CZ" b="1" dirty="0"/>
              <a:t>Zakázka vyšší hodnoty: </a:t>
            </a:r>
          </a:p>
          <a:p>
            <a:pPr marL="1076325" indent="-442913" algn="just" rtl="0">
              <a:buFont typeface="Wingdings" panose="05000000000000000000" pitchFamily="2" charset="2"/>
              <a:buChar char="§"/>
            </a:pPr>
            <a:r>
              <a:rPr lang="cs-CZ" dirty="0"/>
              <a:t>nad 2 000 000 Kč bez DPH u zakázky na dodávky/služby </a:t>
            </a:r>
          </a:p>
          <a:p>
            <a:pPr marL="1076325" indent="-442913" algn="just" rtl="0">
              <a:buFont typeface="Wingdings" panose="05000000000000000000" pitchFamily="2" charset="2"/>
              <a:buChar char="§"/>
            </a:pPr>
            <a:r>
              <a:rPr lang="cs-CZ" dirty="0"/>
              <a:t>nad 6 000 000 Kč bez DPH u zakázky na stavební práce </a:t>
            </a:r>
          </a:p>
          <a:p>
            <a:pPr marL="1076325" indent="-442913" algn="just" rtl="0">
              <a:buFont typeface="Wingdings" panose="05000000000000000000" pitchFamily="2" charset="2"/>
              <a:buChar char="§"/>
            </a:pPr>
            <a:r>
              <a:rPr lang="cs-CZ" dirty="0"/>
              <a:t>Výběrové řízení mimo režim ZZVZ – podle Příručky pro zadávání zakázek </a:t>
            </a:r>
          </a:p>
          <a:p>
            <a:pPr marL="1076325" indent="-442913" algn="just" rtl="0">
              <a:buFont typeface="Wingdings" panose="05000000000000000000" pitchFamily="2" charset="2"/>
              <a:buChar char="§"/>
            </a:pPr>
            <a:r>
              <a:rPr lang="cs-CZ" dirty="0"/>
              <a:t>Zadavatelé dle §4 ZZVZ – řídí se ZZVZ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FF0D9E-1061-80BB-72BD-2A146CC45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87132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43897"/>
            <a:ext cx="10972800" cy="749710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Způsob výběru dodavatele zakázky malého rozsahu: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02542"/>
            <a:ext cx="10972800" cy="4671994"/>
          </a:xfrm>
        </p:spPr>
        <p:txBody>
          <a:bodyPr rtlCol="0">
            <a:normAutofit fontScale="92500" lnSpcReduction="10000"/>
          </a:bodyPr>
          <a:lstStyle/>
          <a:p>
            <a:pPr algn="just" rtl="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dirty="0"/>
              <a:t>automatický průzkum trhu prostřednictvím Elektronického tržiště (zakázku není možné zadat napřímo). </a:t>
            </a:r>
          </a:p>
          <a:p>
            <a:pPr algn="just" rtl="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dirty="0"/>
              <a:t>zadavatel zadá zakázku nejnižší cenové nabídce vyplývající z cenového marketingu nebo Elektronického tržiště. </a:t>
            </a:r>
          </a:p>
          <a:p>
            <a:pPr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dirty="0"/>
              <a:t>doložení tabulky cenového marketingu (seznam dodavatelů a cen) s uvedením alespoň 3 dodavatelů s cenovým přehledem (tzv. cenový marketing) </a:t>
            </a:r>
          </a:p>
          <a:p>
            <a:pPr algn="just" rtl="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dirty="0"/>
              <a:t>údaje v tabulce musí být vždy podloženy písemnou nebo emailovou nabídkou dodavatele, nebo vytištěným údajem z internetové nabídky firmy. </a:t>
            </a:r>
          </a:p>
          <a:p>
            <a:pPr algn="just" rtl="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dirty="0"/>
              <a:t>součástí dokládaných příloh k velkému CM je písemná smlouva s vybraným dodavatelem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BCDB73E-D097-7D32-D132-72D7615F8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51634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51267"/>
            <a:ext cx="10972800" cy="744794"/>
          </a:xfrm>
        </p:spPr>
        <p:txBody>
          <a:bodyPr rtlCol="0"/>
          <a:lstStyle/>
          <a:p>
            <a:pPr rtl="0"/>
            <a:r>
              <a:rPr lang="cs-CZ" b="1" dirty="0"/>
              <a:t>Podmínky platného cenového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394176"/>
            <a:ext cx="10972800" cy="4914260"/>
          </a:xfrm>
        </p:spPr>
        <p:txBody>
          <a:bodyPr rtlCol="0">
            <a:normAutofit lnSpcReduction="10000"/>
          </a:bodyPr>
          <a:lstStyle/>
          <a:p>
            <a:pPr algn="just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dodavatel zahrnutý do cenového marketingu </a:t>
            </a:r>
            <a:r>
              <a:rPr lang="cs-CZ" sz="2000" b="1" dirty="0"/>
              <a:t>nesmí být současně poddodavatelem</a:t>
            </a:r>
            <a:r>
              <a:rPr lang="cs-CZ" sz="2000" dirty="0"/>
              <a:t> jiného dodavatele v tomtéž cenovém marketingu</a:t>
            </a:r>
          </a:p>
          <a:p>
            <a:pPr algn="just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dodavatel, který je zahrnut do cenového marketingu, </a:t>
            </a:r>
            <a:r>
              <a:rPr lang="cs-CZ" sz="2000" b="1" dirty="0"/>
              <a:t>nesmí být personálně ani majetkově propojen s jiným dodavatelem</a:t>
            </a:r>
            <a:r>
              <a:rPr lang="cs-CZ" sz="2000" dirty="0"/>
              <a:t> v tomtéž cenovém marketingu</a:t>
            </a:r>
          </a:p>
          <a:p>
            <a:pPr algn="just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dodavatelem zahrnutým do cenového marketingu </a:t>
            </a:r>
            <a:r>
              <a:rPr lang="cs-CZ" sz="2000" b="1" dirty="0"/>
              <a:t>nesmí být osoba (FO, PO), která má vztah k žadateli, jako k zadavateli zakázky</a:t>
            </a:r>
            <a:r>
              <a:rPr lang="cs-CZ" sz="2000" dirty="0"/>
              <a:t>, tj. osoba blízká (§ 22, zákona č. 89/2012 Sb., občanský zákoník, ve znění pozdějších předpisů) nebo osoba, která je personálně nebo majetkově propojena s žadatelem/příjemcem dotace </a:t>
            </a:r>
            <a:r>
              <a:rPr lang="cs-CZ" sz="2000" b="1" dirty="0"/>
              <a:t>(platí i pro propojení osob zastoupených ve statutárních orgánech jednotlivých subjektů!) </a:t>
            </a:r>
          </a:p>
          <a:p>
            <a:pPr marL="109728" indent="0" algn="just" rtl="0">
              <a:spcAft>
                <a:spcPts val="600"/>
              </a:spcAft>
              <a:buNone/>
            </a:pPr>
            <a:r>
              <a:rPr lang="cs-CZ" sz="2000" i="1" dirty="0"/>
              <a:t>(neplatí při zveřejnění zakázky v otevřené výzvě prostřednictvím Portálu farmáře nebo v Národním elektronickém nástroji nebo na profilu zadavatele nebo na Elektronickém tržišti, případně ve Věstníku veřejných zakázek) – SZIF PŘESTO NEDOPORUČUJE PŘIJÍMAT NABÍDKY OD PROPOJENÝCH SUBJEKTŮ </a:t>
            </a:r>
          </a:p>
          <a:p>
            <a:pPr algn="just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pokud žadatel nemůže doložit výběr minimálně ze 3 dodavatelů, a současně nezveřejnil zakázku v otevřené výzvě, musí v těchto případech realizovat výběrové řízení v otevřené výzvě v souladu s Příručkou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AC7BF5-2AF6-052A-CFE1-0F9043E68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24716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64957"/>
            <a:ext cx="10972800" cy="561407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Povinné náležitosti cenového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8078"/>
            <a:ext cx="10972800" cy="4514965"/>
          </a:xfrm>
        </p:spPr>
        <p:txBody>
          <a:bodyPr rtlCol="0">
            <a:normAutofit fontScale="85000" lnSpcReduction="20000"/>
          </a:bodyPr>
          <a:lstStyle/>
          <a:p>
            <a:pPr marL="109728" indent="0" rtl="0">
              <a:spcAft>
                <a:spcPts val="600"/>
              </a:spcAft>
              <a:buNone/>
            </a:pPr>
            <a:r>
              <a:rPr lang="cs-CZ" b="1" dirty="0"/>
              <a:t>Tabulka cenového marketingu – srovnatelný cenový přehled (viz nezávazný vzor na </a:t>
            </a:r>
            <a:r>
              <a:rPr lang="cs-CZ" b="1" dirty="0">
                <a:hlinkClick r:id="rId3"/>
              </a:rPr>
              <a:t>https://www.masbuchlov.cz/vyzvy-mas/aktualni-vyzvy/prv/</a:t>
            </a:r>
            <a:r>
              <a:rPr lang="cs-CZ" b="1" dirty="0"/>
              <a:t>: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identifikační údaje k žádosti o dotaci 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název a číslo zakázky 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stručný popis požadovaných parametrů v souladu s aktuální verzí žádosti o dotaci 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minimálně 3 cenové nabídky včetně uvedení: </a:t>
            </a:r>
          </a:p>
          <a:p>
            <a:pPr marL="126841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jmen účastníků cenového marketingu </a:t>
            </a:r>
          </a:p>
          <a:p>
            <a:pPr marL="126841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IČO účastníků cenového marketingu </a:t>
            </a:r>
          </a:p>
          <a:p>
            <a:pPr marL="126841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nabídkové ceny bez DPH </a:t>
            </a:r>
          </a:p>
          <a:p>
            <a:pPr marL="126841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datum zpracování tabulky </a:t>
            </a:r>
          </a:p>
          <a:p>
            <a:pPr marL="1268413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jméno a podpis osoby, která tabulku zpracovala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62F3BB-F8FA-BEFC-720F-8AC8D82B6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83182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38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9D9C2F3D-C450-455A-721F-ECED398A4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0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43527"/>
            <a:ext cx="10972800" cy="549564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Povinné náležitosti cenového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8078"/>
            <a:ext cx="10972800" cy="4536395"/>
          </a:xfrm>
        </p:spPr>
        <p:txBody>
          <a:bodyPr rtlCol="0">
            <a:normAutofit fontScale="85000" lnSpcReduction="20000"/>
          </a:bodyPr>
          <a:lstStyle/>
          <a:p>
            <a:pPr marL="109728" indent="0" rtl="0">
              <a:spcAft>
                <a:spcPts val="600"/>
              </a:spcAft>
              <a:buNone/>
            </a:pPr>
            <a:r>
              <a:rPr lang="cs-CZ" b="1" dirty="0"/>
              <a:t>Podklady pro tabulku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3 srovnatelné písemné cenové nabídky: </a:t>
            </a:r>
          </a:p>
          <a:p>
            <a:pPr marL="987425" indent="-354013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všechny musí splňovat požadované parametry </a:t>
            </a:r>
          </a:p>
          <a:p>
            <a:pPr marL="987425" indent="-354013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zařazené nabídky musí být doručeny před vystavením objednávky </a:t>
            </a:r>
          </a:p>
          <a:p>
            <a:pPr marL="987425" indent="-354013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zařazení účastníci cenového marketingu nesmí být personálně/majetkově propojeni </a:t>
            </a:r>
          </a:p>
          <a:p>
            <a:pPr marL="987425" indent="-354013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podklad pro poptávku </a:t>
            </a:r>
          </a:p>
          <a:p>
            <a:pPr marL="987425" indent="-354013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písemná smlouva/objednávka </a:t>
            </a:r>
          </a:p>
          <a:p>
            <a:pPr marL="109728" indent="0" rtl="0">
              <a:spcAft>
                <a:spcPts val="600"/>
              </a:spcAft>
              <a:buNone/>
            </a:pPr>
            <a:endParaRPr lang="cs-CZ" dirty="0"/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doklad o uveřejnění smlouvy s vybraným dodavatelem v registru smluv dle zákona o registru smluv č. 340/2015 Sb. v případě, že smlouva musí být dle zákona o registru smluv povinně uveřejněna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307079E5-1675-BB26-CF5D-71D78ACF3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24716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7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31272"/>
            <a:ext cx="10972800" cy="552842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Uzavření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78078"/>
            <a:ext cx="10972800" cy="4582577"/>
          </a:xfrm>
        </p:spPr>
        <p:txBody>
          <a:bodyPr rtlCol="0">
            <a:normAutofit fontScale="85000" lnSpcReduction="20000"/>
          </a:bodyPr>
          <a:lstStyle/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smlouva musí mít písemnou formu a musí obsahovat minimálně tyto náležitosti: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označení smluvních stran včetně IČ a DIČ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předmět plnění – konkretizovaný kvantitativně i kvalitativně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cena bez DPH a informace, zda dodavatel je či není plátcem DPH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platební podmínky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doba a místo plnění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další náležitosti dle zákona č. 89/2012 Sb. občanského zákoníku </a:t>
            </a:r>
          </a:p>
          <a:p>
            <a:pPr marL="811213" indent="-368300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Fakturační podmínky tak, aby fakturace byla prováděna, případně fakturované dodávky, služby a stavební práce členěny způsobem, který umožní zařazení do jednotlivých položek výdajů dle Dohody. </a:t>
            </a:r>
          </a:p>
          <a:p>
            <a:pPr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u malého cenového marketingu (do 500 tis. bez DPH) lze smlouvu s dodavatelem nahradit písemnou objednávkou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DA134D8-DC08-ADC5-8576-3AB77F4A7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024716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69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3975"/>
            <a:ext cx="10972800" cy="744794"/>
          </a:xfrm>
        </p:spPr>
        <p:txBody>
          <a:bodyPr rtlCol="0">
            <a:noAutofit/>
          </a:bodyPr>
          <a:lstStyle/>
          <a:p>
            <a:pPr rtl="0"/>
            <a:r>
              <a:rPr lang="cs-CZ" sz="3400" b="1" dirty="0"/>
              <a:t>Dokládání aktualizované Žádosti o dotaci a příloh k VŘ/velkému CM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12583"/>
            <a:ext cx="10972800" cy="4996458"/>
          </a:xfrm>
        </p:spPr>
        <p:txBody>
          <a:bodyPr rtlCol="0">
            <a:normAutofit fontScale="92500" lnSpcReduction="10000"/>
          </a:bodyPr>
          <a:lstStyle/>
          <a:p>
            <a:pPr algn="just" rt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kompletní dokumentace ke zrealizovanému VŘ/CM včetně: </a:t>
            </a:r>
          </a:p>
          <a:p>
            <a:pPr marL="987425" indent="-457200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písemné smlouvy s vítězným dodavatelem (u zakázek nad 500 tis. Kč bez DPH) </a:t>
            </a:r>
          </a:p>
          <a:p>
            <a:pPr marL="987425" indent="-457200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aktualizovaného formuláře žádosti o dotaci </a:t>
            </a:r>
          </a:p>
          <a:p>
            <a:pPr marL="987425" indent="-457200" algn="just" rt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i="1" dirty="0"/>
              <a:t>potvrzení o zveřejnění smlouvy, pokud má žadatel povinnost uveřejnění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na MAS: </a:t>
            </a:r>
            <a:r>
              <a:rPr lang="cs-CZ" dirty="0"/>
              <a:t>do 63. kalendářního dne od finálního data zaregistrování Žádosti o dotaci na RO SZIF uvedeného ve výzvě MAS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na RO SZIF: </a:t>
            </a:r>
            <a:r>
              <a:rPr lang="cs-CZ" dirty="0"/>
              <a:t>po kontrole ze strany MAS a po potvrzení aktualizovaného formuláře </a:t>
            </a:r>
            <a:r>
              <a:rPr lang="cs-CZ" dirty="0" err="1"/>
              <a:t>ŽoD</a:t>
            </a:r>
            <a:r>
              <a:rPr lang="cs-CZ" dirty="0"/>
              <a:t> elektronickým podpisem MAS do 70. kalendářního dne od finálního data zaregistrování Žádosti o dotaci na RO SZIF uvedeného ve výzvě MAS - přes Portál farmáře</a:t>
            </a:r>
            <a:endParaRPr lang="cs-CZ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C353D0-7985-DC4F-4D1B-55F26A65C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44" y="6126163"/>
            <a:ext cx="432911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31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icí prezenta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8_TF03460604.potx" id="{DC841985-E3C2-4B73-9B4A-22548B7A9619}" vid="{22E296D9-1A1D-4DB9-8D36-DB933A7FAAA4}"/>
    </a:ext>
  </a:extLst>
</a:theme>
</file>

<file path=ppt/theme/theme2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75</TotalTime>
  <Words>1368</Words>
  <Application>Microsoft Office PowerPoint</Application>
  <PresentationFormat>Širokoúhlá obrazovka</PresentationFormat>
  <Paragraphs>145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Wingdings</vt:lpstr>
      <vt:lpstr>Wingdings 2</vt:lpstr>
      <vt:lpstr>Školicí prezentace</vt:lpstr>
      <vt:lpstr>CENOVÝ MARKETING</vt:lpstr>
      <vt:lpstr>Druhy zakázek a odpovídající způsob výběru dodavatele</vt:lpstr>
      <vt:lpstr>Způsob výběru dodavatele zakázky malého rozsahu: </vt:lpstr>
      <vt:lpstr>Podmínky platného cenového marketingu</vt:lpstr>
      <vt:lpstr>Povinné náležitosti cenového marketingu</vt:lpstr>
      <vt:lpstr>Prezentace aplikace PowerPoint</vt:lpstr>
      <vt:lpstr>Povinné náležitosti cenového marketingu</vt:lpstr>
      <vt:lpstr>Uzavření smlouvy</vt:lpstr>
      <vt:lpstr>Dokládání aktualizované Žádosti o dotaci a příloh k VŘ/velkému CM</vt:lpstr>
      <vt:lpstr>Dokládání aktualizované Žádosti o dotaci a příloh k VŘ/CM</vt:lpstr>
      <vt:lpstr>Dokládání aktualizované Žádosti o dotaci a příloh k VŘ/CM</vt:lpstr>
      <vt:lpstr>Prezentace aplikace PowerPoint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CENOVÝ MARKETING</dc:title>
  <dc:creator>Kristýna Háblová</dc:creator>
  <cp:lastModifiedBy>Kristýna Háblová</cp:lastModifiedBy>
  <cp:revision>4</cp:revision>
  <dcterms:created xsi:type="dcterms:W3CDTF">2023-08-04T10:56:23Z</dcterms:created>
  <dcterms:modified xsi:type="dcterms:W3CDTF">2024-01-04T08:53:21Z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