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59" r:id="rId19"/>
    <p:sldId id="284" r:id="rId20"/>
    <p:sldId id="285" r:id="rId21"/>
    <p:sldId id="286" r:id="rId22"/>
    <p:sldId id="287" r:id="rId23"/>
    <p:sldId id="288" r:id="rId24"/>
    <p:sldId id="261" r:id="rId25"/>
    <p:sldId id="289" r:id="rId26"/>
    <p:sldId id="290" r:id="rId27"/>
    <p:sldId id="291" r:id="rId28"/>
    <p:sldId id="292" r:id="rId29"/>
    <p:sldId id="293" r:id="rId30"/>
    <p:sldId id="262" r:id="rId31"/>
    <p:sldId id="263" r:id="rId32"/>
    <p:sldId id="294" r:id="rId33"/>
    <p:sldId id="264" r:id="rId34"/>
    <p:sldId id="299" r:id="rId35"/>
    <p:sldId id="265" r:id="rId36"/>
    <p:sldId id="300" r:id="rId37"/>
    <p:sldId id="295" r:id="rId38"/>
    <p:sldId id="301" r:id="rId39"/>
    <p:sldId id="296" r:id="rId40"/>
    <p:sldId id="302" r:id="rId41"/>
    <p:sldId id="297" r:id="rId42"/>
    <p:sldId id="303" r:id="rId43"/>
    <p:sldId id="298" r:id="rId44"/>
    <p:sldId id="305" r:id="rId45"/>
    <p:sldId id="304" r:id="rId46"/>
    <p:sldId id="306" r:id="rId47"/>
    <p:sldId id="307" r:id="rId48"/>
    <p:sldId id="266" r:id="rId49"/>
    <p:sldId id="267" r:id="rId50"/>
    <p:sldId id="269" r:id="rId51"/>
    <p:sldId id="268" r:id="rId5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531"/>
    <a:srgbClr val="33CC33"/>
    <a:srgbClr val="AA4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34E3-E902-4DE7-8457-FF25F5221BA8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2D9E-F349-401B-A09A-61246BCDE0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unice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672" t="13406" r="49829" b="67874"/>
          <a:stretch>
            <a:fillRect/>
          </a:stretch>
        </p:blipFill>
        <p:spPr bwMode="auto">
          <a:xfrm>
            <a:off x="0" y="2564904"/>
            <a:ext cx="9144000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1772816"/>
          </a:xfrm>
        </p:spPr>
        <p:txBody>
          <a:bodyPr>
            <a:noAutofit/>
          </a:bodyPr>
          <a:lstStyle/>
          <a:p>
            <a:r>
              <a:rPr lang="cs-CZ" sz="3200" b="1" cap="all" dirty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Integrovaná strategie území MAS Buchlov</a:t>
            </a:r>
            <a:br>
              <a:rPr lang="cs-CZ" sz="3200" b="1" cap="all" dirty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 období 2014 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2020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84482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Podpora kulturních aktivit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2852936"/>
          <a:ext cx="8064897" cy="3535274"/>
        </p:xfrm>
        <a:graphic>
          <a:graphicData uri="http://schemas.openxmlformats.org/drawingml/2006/table">
            <a:tbl>
              <a:tblPr/>
              <a:tblGrid>
                <a:gridCol w="1433713"/>
                <a:gridCol w="512358"/>
                <a:gridCol w="621317"/>
                <a:gridCol w="403399"/>
                <a:gridCol w="512358"/>
                <a:gridCol w="512358"/>
                <a:gridCol w="625796"/>
                <a:gridCol w="513478"/>
                <a:gridCol w="660186"/>
                <a:gridCol w="513479"/>
                <a:gridCol w="660186"/>
                <a:gridCol w="440124"/>
                <a:gridCol w="656145"/>
              </a:tblGrid>
              <a:tr h="41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331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22.4%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21.8%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327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35.4%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38.8%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36.4%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34.5%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816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88.3%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1836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198.7%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1440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155.8%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1410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152.6%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1700808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</a:t>
            </a: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obecních finančních prostředků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Péče o veřejnou zeleň a prostranství v obci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2852936"/>
          <a:ext cx="7992889" cy="3528392"/>
        </p:xfrm>
        <a:graphic>
          <a:graphicData uri="http://schemas.openxmlformats.org/drawingml/2006/table">
            <a:tbl>
              <a:tblPr/>
              <a:tblGrid>
                <a:gridCol w="1401162"/>
                <a:gridCol w="433546"/>
                <a:gridCol w="610628"/>
                <a:gridCol w="390802"/>
                <a:gridCol w="580096"/>
                <a:gridCol w="432019"/>
                <a:gridCol w="609102"/>
                <a:gridCol w="515981"/>
                <a:gridCol w="693061"/>
                <a:gridCol w="515981"/>
                <a:gridCol w="693061"/>
                <a:gridCol w="515981"/>
                <a:gridCol w="601469"/>
              </a:tblGrid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386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36.3%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51.5%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952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2142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181.8%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1645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178%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539552" y="19168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Opravy památek a významných staveb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7544" y="2852937"/>
          <a:ext cx="7848872" cy="3456383"/>
        </p:xfrm>
        <a:graphic>
          <a:graphicData uri="http://schemas.openxmlformats.org/drawingml/2006/table">
            <a:tbl>
              <a:tblPr/>
              <a:tblGrid>
                <a:gridCol w="1427182"/>
                <a:gridCol w="491079"/>
                <a:gridCol w="602019"/>
                <a:gridCol w="380139"/>
                <a:gridCol w="491079"/>
                <a:gridCol w="491079"/>
                <a:gridCol w="653927"/>
                <a:gridCol w="504056"/>
                <a:gridCol w="576064"/>
                <a:gridCol w="504056"/>
                <a:gridCol w="648072"/>
                <a:gridCol w="504056"/>
                <a:gridCol w="576064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280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30.3%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13.9%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8.3%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24.7%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46.8%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26.7%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53.3%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13.3%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1088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117.7%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2448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264.9%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1920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207.8%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1880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203.5%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1844824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</a:t>
            </a: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obecních finančních prostředků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Podpora cestovního ruchu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068960"/>
          <a:ext cx="7848872" cy="2880304"/>
        </p:xfrm>
        <a:graphic>
          <a:graphicData uri="http://schemas.openxmlformats.org/drawingml/2006/table">
            <a:tbl>
              <a:tblPr/>
              <a:tblGrid>
                <a:gridCol w="1440161"/>
                <a:gridCol w="415431"/>
                <a:gridCol w="531751"/>
                <a:gridCol w="531751"/>
                <a:gridCol w="531751"/>
                <a:gridCol w="531751"/>
                <a:gridCol w="625916"/>
                <a:gridCol w="437586"/>
                <a:gridCol w="642534"/>
                <a:gridCol w="420968"/>
                <a:gridCol w="659152"/>
                <a:gridCol w="504056"/>
                <a:gridCol w="57606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9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34.3%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20.1%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204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22.1%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12.9%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51.3%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15.3%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25.9%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34.4%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46.9%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15.6%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06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132.5%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2754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298.1%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2160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233.8%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2115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228.9%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1556793"/>
          <a:ext cx="8208909" cy="4824537"/>
        </p:xfrm>
        <a:graphic>
          <a:graphicData uri="http://schemas.openxmlformats.org/drawingml/2006/table">
            <a:tbl>
              <a:tblPr/>
              <a:tblGrid>
                <a:gridCol w="2616469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  <a:gridCol w="399460"/>
              </a:tblGrid>
              <a:tr h="989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Boršice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Břestek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Buchlovice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Hostějov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Medlovice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Modrá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Osvětimany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Salaš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Staré </a:t>
                      </a: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Hutě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Stříbrnice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Stupava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Tupesy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Velehrad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Zlechov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Bydlení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Školství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Zdravotnictví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Veřejná doprava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77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Kultura a společenský život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Sportovní vyžití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Životní prostředí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Odpadové hospodářství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77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Péče o veřejné prostranství, zeleň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Podmínky pro podnikání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Rozvoj obce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77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Informovanost o dění v obci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Mezilidské vztahy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Bezpečnosti v obci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79512" y="1052736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hodnocení obcí obyvateli v jednotlivých oblastech života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559" y="6453336"/>
          <a:ext cx="7632849" cy="216024"/>
        </p:xfrm>
        <a:graphic>
          <a:graphicData uri="http://schemas.openxmlformats.org/drawingml/2006/table">
            <a:tbl>
              <a:tblPr/>
              <a:tblGrid>
                <a:gridCol w="1251244"/>
                <a:gridCol w="226054"/>
                <a:gridCol w="1275967"/>
                <a:gridCol w="230470"/>
                <a:gridCol w="1388994"/>
                <a:gridCol w="226054"/>
                <a:gridCol w="1509969"/>
                <a:gridCol w="226054"/>
                <a:gridCol w="1079936"/>
                <a:gridCol w="218107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velmi spokojen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spíše spokojen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spíše nespokojen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velmi nespokojen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 mi to jedno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184575"/>
          </a:xfrm>
        </p:spPr>
        <p:txBody>
          <a:bodyPr>
            <a:normAutofit fontScale="92500" lnSpcReduction="10000"/>
          </a:bodyPr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Důvody nespokojenosti</a:t>
            </a: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Velehrad: </a:t>
            </a:r>
            <a:r>
              <a:rPr lang="cs-CZ" sz="2400" dirty="0" smtClean="0"/>
              <a:t>nedostatek kulturních akcí; příliš velký vliv církve na úkor občanů; nedostatek parkovacích míst; podpora sportu v obci; problém s tříděním odpadů</a:t>
            </a: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Salaš: </a:t>
            </a:r>
            <a:r>
              <a:rPr lang="cs-CZ" sz="2400" dirty="0" smtClean="0"/>
              <a:t>stav příjezdové komunikace do obce; stav chodníků; problém s pálením odpadků; obec není plynofikována (ovzduší v topnou sezonu);  sportovní vyžití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Modrá: </a:t>
            </a:r>
            <a:r>
              <a:rPr lang="cs-CZ" sz="2400" dirty="0" smtClean="0"/>
              <a:t>problém s odpadky v obci – nedostatek košů, kontejnery; parkovací místa; lavičky; dětské hřiště a sportoviště; stav místních komunikací, zejm. k hřišti; plot kolem dětského hřiště; sociální byty a DPS</a:t>
            </a: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Tupesy: </a:t>
            </a:r>
            <a:r>
              <a:rPr lang="cs-CZ" sz="2400" dirty="0" smtClean="0"/>
              <a:t>problém se stavem místních chodníků a komunikací; bezpečnost – rychle projíždějící automobily; problém s odpadky; obnova veřejné zeleně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 fontScale="92500" lnSpcReduction="20000"/>
          </a:bodyPr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Důvody nespokojenosti</a:t>
            </a: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Boršice: </a:t>
            </a:r>
            <a:r>
              <a:rPr lang="cs-CZ" sz="2000" dirty="0" smtClean="0"/>
              <a:t>revitalizace a výsadba zeleně; stav komunikací a chodníků; nedostatek parkovacích míst; chybí podpora bydlení, nová výstavba; malá dostupnost cyklostezek; chybí sportoviště a dětské hřiště; problém s odpadky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Stříbrnice: </a:t>
            </a:r>
            <a:r>
              <a:rPr lang="cs-CZ" sz="2000" dirty="0" smtClean="0"/>
              <a:t>špatná komunikace s obcí; nedostatek kulturních akcí; pálení odpadu; oprava chodníků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Medlovice: </a:t>
            </a:r>
            <a:r>
              <a:rPr lang="cs-CZ" sz="2000" dirty="0" smtClean="0"/>
              <a:t>nezájem občanů o dění v obci; problém s hlukem a odpadky; chybí dětské hřiště; oprava místních komunikací 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Osvětimany: </a:t>
            </a:r>
            <a:r>
              <a:rPr lang="cs-CZ" sz="2000" dirty="0" smtClean="0"/>
              <a:t>oprava koupaliště; chybí zrušený zubař; chybí podpora bydlení, nová výstavba; špatný stav hřbitova; chybějící cyklostezky; špatná komunikace se zastupitelstvem obce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Hostějov: </a:t>
            </a:r>
            <a:r>
              <a:rPr lang="cs-CZ" sz="2000" dirty="0" smtClean="0"/>
              <a:t>obnova zeleně; chybí obchod a hospoda; problém s odpadky; chybí podpora bydlení, nová výstavba 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Zlechov: </a:t>
            </a:r>
            <a:r>
              <a:rPr lang="cs-CZ" sz="2000" dirty="0" smtClean="0"/>
              <a:t>špatná komunikace s obcí; nezájem občanů o dění v obci; problém s odpadky; revitalizace zeleně; chybí víceúčelové hřiště; oprava místních komunikací </a:t>
            </a: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49971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Důvody nespokojenosti</a:t>
            </a:r>
          </a:p>
          <a:p>
            <a:pPr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Buchlovice: </a:t>
            </a:r>
            <a:r>
              <a:rPr lang="cs-CZ" sz="2600" dirty="0" smtClean="0"/>
              <a:t>chybí kulturní sál; chybí sportovní hala, sportovní vyžití; špatná spolupráce s obcí; chybí společenské akce pro místní obyvatele; špatný stav některých chodníků; chybí cyklostezky, dům pro seniory, vyžití pro matky s dětmi; obnova zeleně; problém s odpadky a volně pobíhajícími psi</a:t>
            </a:r>
          </a:p>
          <a:p>
            <a:pPr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Břestek: </a:t>
            </a:r>
            <a:r>
              <a:rPr lang="cs-CZ" sz="2600" dirty="0" smtClean="0"/>
              <a:t>špatná kvalita místních komunikací a chodníků; nedostatek parkovacích míst; špatná komunikace s obcí; nedostatečné kulturní dění; chybějící cyklostezky a dětské hřiště; neutěšený stav veřejného prostranství</a:t>
            </a:r>
          </a:p>
          <a:p>
            <a:pPr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Stupava: </a:t>
            </a:r>
            <a:r>
              <a:rPr lang="cs-CZ" sz="2600" dirty="0" smtClean="0"/>
              <a:t>chybějící kanalizace; nedostatečný společenský život; vylidňování obce; problém s odpadky</a:t>
            </a:r>
          </a:p>
          <a:p>
            <a:pPr>
              <a:buNone/>
            </a:pPr>
            <a:endParaRPr lang="cs-CZ" sz="2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Staré Hutě: </a:t>
            </a:r>
            <a:r>
              <a:rPr lang="cs-CZ" sz="2600" dirty="0" smtClean="0"/>
              <a:t>problém s vandalizmem; špatná komunikace s obcí; nepořádek u popelnic; chybějící dětské hřiště; nedostatek kulturních akcí</a:t>
            </a: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600" dirty="0" smtClean="0"/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600" dirty="0" smtClean="0"/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Neziskové organizace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1745756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000" dirty="0" smtClean="0"/>
              <a:t>Dotazníkového šetření se zúčastnilo celkem 16 neziskových organizací v rámci mikroregionu Buchlov. 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000" dirty="0" smtClean="0"/>
              <a:t>Nejvíce (37,5% obyvatel) se zapojilo z obce Salaš. 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000" dirty="0" smtClean="0"/>
              <a:t>Převážná většina z dotázaných neziskových organizací v obci působí více jak 10 let (62,5%).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000" dirty="0" smtClean="0"/>
              <a:t>Neziskové organizace z některých obcí se dotazníkového šetření vůbec nezúčastnily (obce Hostějov, Medlovice, Modrá, Osvětimany, Staré Hutě, Stupava, Tupesy, Zlechov).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000" dirty="0" smtClean="0"/>
              <a:t>Většina zúčastněných respondentů (56.3%) má více než 20 členů. Celkem 68.8% zúčastněných subjektů je registrováno jako spolek.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Neziskové organizace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576065"/>
          </a:xfrm>
        </p:spPr>
        <p:txBody>
          <a:bodyPr/>
          <a:lstStyle/>
          <a:p>
            <a:r>
              <a:rPr lang="cs-CZ" sz="2400" dirty="0" smtClean="0"/>
              <a:t>Počet účastníků dotazníkového šetření v jednotlivých obcích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2924944"/>
          <a:ext cx="4896544" cy="2592288"/>
        </p:xfrm>
        <a:graphic>
          <a:graphicData uri="http://schemas.openxmlformats.org/drawingml/2006/table">
            <a:tbl>
              <a:tblPr/>
              <a:tblGrid>
                <a:gridCol w="964381"/>
                <a:gridCol w="482991"/>
                <a:gridCol w="475528"/>
                <a:gridCol w="482991"/>
                <a:gridCol w="499517"/>
                <a:gridCol w="463799"/>
                <a:gridCol w="529370"/>
                <a:gridCol w="524572"/>
                <a:gridCol w="473395"/>
              </a:tblGrid>
              <a:tr h="1210774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Obec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Boršice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Buchlovice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Břestek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Salaš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Stříbrnice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Velehrad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21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Počet respondentů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V 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12.5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18.8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12.5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37.5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6.3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6.3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6.3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09" name="Graf 17"/>
          <p:cNvPicPr>
            <a:picLocks noChangeArrowheads="1"/>
          </p:cNvPicPr>
          <p:nvPr/>
        </p:nvPicPr>
        <p:blipFill>
          <a:blip r:embed="rId2" cstate="print"/>
          <a:srcRect b="-133"/>
          <a:stretch>
            <a:fillRect/>
          </a:stretch>
        </p:blipFill>
        <p:spPr bwMode="auto">
          <a:xfrm>
            <a:off x="5580112" y="2924944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</a:t>
            </a:r>
            <a:r>
              <a:rPr lang="cs-CZ" sz="3200" b="1" cap="all" dirty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dotazníkového 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Dotazníkového šetření se zúčastnilo celkem 924 respondentů v rámci mikroregionu Buchlov</a:t>
            </a:r>
          </a:p>
          <a:p>
            <a:r>
              <a:rPr lang="cs-CZ" sz="2000" dirty="0" smtClean="0"/>
              <a:t>Počet účastníků dotazníkového šetření v jednotlivých obcích</a:t>
            </a:r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559" y="2924945"/>
          <a:ext cx="7992889" cy="3528387"/>
        </p:xfrm>
        <a:graphic>
          <a:graphicData uri="http://schemas.openxmlformats.org/drawingml/2006/table">
            <a:tbl>
              <a:tblPr/>
              <a:tblGrid>
                <a:gridCol w="1431980"/>
                <a:gridCol w="1331565"/>
                <a:gridCol w="1360379"/>
                <a:gridCol w="1289655"/>
                <a:gridCol w="1289655"/>
                <a:gridCol w="1289655"/>
              </a:tblGrid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Obec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Počet osob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Obec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Počet osob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Boršice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Břestek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Buchlovice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Staré Hutě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4.2%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Osvětimany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Zlechov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Salaš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Stříbrnice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Velehrad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Stupava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Modrá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Medlovice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Tupesy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Hostějov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Neziskové organizace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064897" cy="2016223"/>
        </p:xfrm>
        <a:graphic>
          <a:graphicData uri="http://schemas.openxmlformats.org/drawingml/2006/table">
            <a:tbl>
              <a:tblPr/>
              <a:tblGrid>
                <a:gridCol w="1339323"/>
                <a:gridCol w="496760"/>
                <a:gridCol w="500271"/>
                <a:gridCol w="609102"/>
                <a:gridCol w="535378"/>
                <a:gridCol w="500271"/>
                <a:gridCol w="500271"/>
                <a:gridCol w="609102"/>
                <a:gridCol w="609102"/>
                <a:gridCol w="609102"/>
                <a:gridCol w="609102"/>
                <a:gridCol w="609102"/>
                <a:gridCol w="538011"/>
              </a:tblGrid>
              <a:tr h="1245241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Aktivita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Sport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Zdraví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Rovné příležitosti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Hasiči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Kultura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Ekologie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Zahrádkáři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Práce s dětmi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Rodiny s dětmi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Aktivní stárnutí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Myslivci, rybáři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Jiné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85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Četnost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>
                          <a:latin typeface="Arial"/>
                          <a:ea typeface="Calibri"/>
                          <a:cs typeface="Times New Roman"/>
                        </a:rPr>
                        <a:t>V %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19" y="1628800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Většina zúčastněných neziskových organizací se zaměřuje na kulturu (18%), dále práci s dětmi (16%), sport (14%) atd.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Neziskové organizace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Spokojenost neziskových organizací se spoluprací v obci</a:t>
            </a:r>
          </a:p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0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400" dirty="0" smtClean="0"/>
              <a:t>Neziskové organizace, které se zúčastnily dotazníkového šetření jsou ve většině případů spokojení s podmínkami v obci (50% organizací je spíše spokojeno a 31,3% organizací je spokojeno</a:t>
            </a:r>
            <a:r>
              <a:rPr lang="cs-CZ" sz="2400" dirty="0" smtClean="0"/>
              <a:t>).</a:t>
            </a:r>
            <a:endParaRPr lang="cs-CZ" sz="2400" dirty="0" smtClean="0"/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400" dirty="0" smtClean="0"/>
              <a:t>Většina respondentů je také spokojena se spoluprací s obcí.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400" dirty="0" smtClean="0"/>
              <a:t>75</a:t>
            </a:r>
            <a:r>
              <a:rPr lang="cs-CZ" sz="2400" dirty="0" smtClean="0"/>
              <a:t>% subjektů neziskového sektoru, které se zúčastnily dotazníkového šetření, je spokojena s kulturním životem v obci (37.5% je spokojeno a 37.5% je spíše spokojeno), nespokojeno je 18,8% organizací, ostatní se nevyjádřili.</a:t>
            </a:r>
            <a:endParaRPr lang="cs-CZ" sz="2400" dirty="0" smtClean="0"/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Neziskové organizace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neziskové organizace  v obci/mikroregionu postrádají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060848"/>
            <a:ext cx="8748464" cy="5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Klubovnu pro svou činnost, prostory pro scházení, sál na pořádání větších akcí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Spolkové zázemí, vlastní včelařský areál, svoje prostory pro svou prezentaci a setkávání 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Propojení úseků cyklostezek, napojení na cyklostezku do Starého Města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Budování horolezeckých stěn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Návaznost včelařů na orgány mikroregionu, prezentace včelařů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Technické zázemí, vybavení pro rybářské potřeby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Technické zázemí, zásahu schopný požární automobil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smtClean="0"/>
              <a:t>Zájem občanů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dirty="0" smtClean="0"/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Neziskové organizace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Očekávání neziskových organizací  od obcí/mikroregionu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cs-CZ" sz="2200" dirty="0" smtClean="0"/>
              <a:t>Finanční podpora; zajištění prostor pro činnost; materiální podpora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cs-CZ" sz="2200" dirty="0" smtClean="0"/>
              <a:t>Lepší a jasná komunikace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cs-CZ" sz="2200" dirty="0" smtClean="0"/>
              <a:t>Pomoc v čerpání grantů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cs-CZ" sz="2200" dirty="0" smtClean="0"/>
              <a:t>Podpora v otázkách financování mimořádných projektů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cs-CZ" sz="2200" dirty="0" smtClean="0"/>
              <a:t>Pochopení a spoluúčast při propagaci činnosti a pořádání akcí pro veřejnost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cs-CZ" sz="2200" dirty="0" smtClean="0"/>
              <a:t>Podpora s cílem reorganizace včelařské organizace tak, aby zahrnovala pouze obce mikroregionu a následně zpracovat program rozvoje včelařství v mikroregionu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podnikatelské subjekty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2880320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/>
              <a:t>Dotazníkového šetření se zúčastnilo celkem 28 podnikatelů v rámci mikroregionu, z toho 15 fyzických osob a 13 právnických osob . </a:t>
            </a:r>
          </a:p>
          <a:p>
            <a:endParaRPr lang="cs-CZ" sz="3600" dirty="0" smtClean="0"/>
          </a:p>
          <a:p>
            <a:r>
              <a:rPr lang="cs-CZ" sz="3600" dirty="0" smtClean="0"/>
              <a:t>Nejvíce (25%) se zapojilo z obce Buchlovice a Boršice.</a:t>
            </a:r>
          </a:p>
          <a:p>
            <a:endParaRPr lang="cs-CZ" sz="3600" dirty="0" smtClean="0"/>
          </a:p>
          <a:p>
            <a:r>
              <a:rPr lang="cs-CZ" sz="3600" dirty="0" smtClean="0"/>
              <a:t>Z některých obcí se žádní podnikatelé do průzkumu nezapojili (Salaš, Modrá, Tupesy, Hostějov, Stupava, Staré Hutě).</a:t>
            </a:r>
          </a:p>
          <a:p>
            <a:endParaRPr lang="cs-CZ" sz="3600" dirty="0" smtClean="0"/>
          </a:p>
          <a:p>
            <a:pPr>
              <a:buNone/>
            </a:pPr>
            <a:r>
              <a:rPr lang="cs-CZ" sz="3600" b="1" dirty="0" smtClean="0"/>
              <a:t>Zúčastněné subjekty:</a:t>
            </a: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4293096"/>
          <a:ext cx="8568949" cy="2376263"/>
        </p:xfrm>
        <a:graphic>
          <a:graphicData uri="http://schemas.openxmlformats.org/drawingml/2006/table">
            <a:tbl>
              <a:tblPr/>
              <a:tblGrid>
                <a:gridCol w="1654478"/>
                <a:gridCol w="691643"/>
                <a:gridCol w="691643"/>
                <a:gridCol w="829191"/>
                <a:gridCol w="830165"/>
                <a:gridCol w="829191"/>
                <a:gridCol w="830165"/>
                <a:gridCol w="691643"/>
                <a:gridCol w="690665"/>
                <a:gridCol w="830165"/>
              </a:tblGrid>
              <a:tr h="1177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Obec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Buchlovice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Boršice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Břestek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Osvětimany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Velehrad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Zlechov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Stříbrnice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Medlovice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Celkem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9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latin typeface="Arial"/>
                          <a:ea typeface="Calibri"/>
                          <a:cs typeface="Times New Roman"/>
                        </a:rPr>
                        <a:t>Počet subjektů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V 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latin typeface="Arial"/>
                          <a:ea typeface="Calibri"/>
                          <a:cs typeface="Times New Roman"/>
                        </a:rPr>
                        <a:t>25%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latin typeface="Arial"/>
                          <a:ea typeface="Calibri"/>
                          <a:cs typeface="Times New Roman"/>
                        </a:rPr>
                        <a:t>25%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latin typeface="Arial"/>
                          <a:ea typeface="Calibri"/>
                          <a:cs typeface="Times New Roman"/>
                        </a:rPr>
                        <a:t>14.3%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10.7%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10.7%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7.1%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3.6%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3.6%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podnikatelské subjekty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5184576"/>
          </a:xfrm>
        </p:spPr>
        <p:txBody>
          <a:bodyPr>
            <a:noAutofit/>
          </a:bodyPr>
          <a:lstStyle/>
          <a:p>
            <a:r>
              <a:rPr lang="cs-CZ" sz="2200" dirty="0" smtClean="0"/>
              <a:t>Z dotazníkového šetření vyplývá, že 32,1% z dotazovaných podnikatelů předpokládá v horizontu 5 let zřízení nových pracovních míst v obci, 25% to nepředpokládá a 42,9% prozatím netuší</a:t>
            </a:r>
          </a:p>
          <a:p>
            <a:endParaRPr lang="cs-CZ" sz="2200" dirty="0" smtClean="0"/>
          </a:p>
          <a:p>
            <a:r>
              <a:rPr lang="cs-CZ" sz="2200" dirty="0" smtClean="0"/>
              <a:t>Většina podnikatelských subjektů (67.9%) plánuje v příštích pěti letech rozšíření stávající činnosti v obci, ve které působí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7106" name="Graf 9"/>
          <p:cNvPicPr>
            <a:picLocks noChangeArrowheads="1"/>
          </p:cNvPicPr>
          <p:nvPr/>
        </p:nvPicPr>
        <p:blipFill>
          <a:blip r:embed="rId2" cstate="print"/>
          <a:srcRect b="-188"/>
          <a:stretch>
            <a:fillRect/>
          </a:stretch>
        </p:blipFill>
        <p:spPr bwMode="auto">
          <a:xfrm>
            <a:off x="4932040" y="4077072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0" y="1484784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/>
              <a:t>39,3% podnikatelů předpokládá rozšíření oboru působení, zbytek podnikatelů rozšiřování do jiných oborů nyní neplánuje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3573016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Rozšíření stávající činnosti v příštích 5 letech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podnikatelské subjekty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88432" cy="5069160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smtClean="0"/>
              <a:t>50% podnik. subjektů plánuje rekonstrukce stávajících objektů nebo modernizaci technologií.</a:t>
            </a:r>
          </a:p>
          <a:p>
            <a:endParaRPr lang="cs-CZ" sz="2800" dirty="0" smtClean="0"/>
          </a:p>
          <a:p>
            <a:r>
              <a:rPr lang="cs-CZ" sz="2800" dirty="0" smtClean="0"/>
              <a:t>60,7% podnikatelů plánuje realizaci nových staveb nebo pořízení nové technologie nebo zařízení v příštích pěti letech. </a:t>
            </a:r>
          </a:p>
          <a:p>
            <a:endParaRPr lang="cs-CZ" sz="2800" dirty="0" smtClean="0"/>
          </a:p>
          <a:p>
            <a:r>
              <a:rPr lang="cs-CZ" sz="2800" dirty="0" smtClean="0"/>
              <a:t>Koupi nebo pronájem nové nemovitosti v obci plánuje pouze 3,6% podnikatelů.</a:t>
            </a:r>
          </a:p>
          <a:p>
            <a:endParaRPr lang="cs-CZ" dirty="0"/>
          </a:p>
        </p:txBody>
      </p:sp>
      <p:pic>
        <p:nvPicPr>
          <p:cNvPr id="48130" name="Graf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23928" y="1628801"/>
            <a:ext cx="5220072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smtClean="0"/>
              <a:t>Prodej současných nemovitostí, ani přemístění společnosti mimo současnou obec nikdo ze zúčastněných podnikatelů neplánuje.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3968" y="3212976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Plány společností na příštích 5 let – prodej současných nemovitostí v obci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podnikatelské subjekty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s-CZ" sz="2200" dirty="0" smtClean="0"/>
              <a:t>Žádná ze zúčastněných společností neuvažuje o změně sídla společnosti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s-CZ" sz="2200" dirty="0" smtClean="0"/>
              <a:t>Spolupráci s obcí považuje za důležitou většina podnikatelů v území (92,9%)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s-CZ" sz="2200" dirty="0" smtClean="0"/>
              <a:t>Většina podnikatelských subjektů nemá zpracovaný strategický dokument rozvoje svého podnikání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s-CZ" sz="2200" dirty="0" smtClean="0"/>
              <a:t>Většina podnikatelů v území (53.6%) nemá zkušenosti s čerpáním dotačních prostředků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s-CZ" sz="2200" dirty="0" smtClean="0"/>
              <a:t>Většina podnikatelů, kteří se zúčastnili dotazníkového šetření, plánuje čerpání dotačních prostředků v následujících letech (cca 65% podnikatelů)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cs-CZ" sz="2200" dirty="0" smtClean="0"/>
              <a:t>82,1% podnikatelů má zájem o využití pomoci projektových manažerů z MAS Buchlov při zpracování svých projektových záměrů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podnikatelské subjekty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Podnikatelé v obci/mikroregionu postrádají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Informační systém ulic, institucí a firem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Větší podporu a komunikaci mezi podnikateli a obcí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Vybudování cyklostezky, multifunkční sportovní hřiště s umělým povrchem, sportovní halu, kulturní dům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Budování turistické infrastruktury (např. malý </a:t>
            </a:r>
            <a:r>
              <a:rPr lang="cs-CZ" sz="2000" dirty="0" err="1" smtClean="0"/>
              <a:t>info</a:t>
            </a:r>
            <a:r>
              <a:rPr lang="cs-CZ" sz="2000" dirty="0" smtClean="0"/>
              <a:t>-point v turistické sezóně, spojený s prodejem místních produktů), větší propagace místních aktivit, služeb a dalších možností pro turisty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Dostupnost pošty – úprava provozní doby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Budování a rekonstrukce inženýrských sítí, komunikací, chodníků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Vybudování koupaliště, webové stránky Informačního střediska, větší informovanost o činnosti a aktivitě všech zastupitelů, komisí i podnikatelů v obci např. prostřednictvím Zpravodaje</a:t>
            </a: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2000" dirty="0" smtClean="0"/>
              <a:t>Více řemeslníků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podnikatelské subjekty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32500" lnSpcReduction="20000"/>
          </a:bodyPr>
          <a:lstStyle/>
          <a:p>
            <a:pPr mar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55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investiční a neinvestiční akce obce, které by v budoucnu pomohly místním podnikatelským subjektům v podnikání</a:t>
            </a:r>
          </a:p>
          <a:p>
            <a:pPr mar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48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Větší propagace cestovního ruchu, investice do podpory prodeje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Vybudování sítě cyklostezek a multifunkčního sportovního hřiště s umělým povrchem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Budování nových atrakcí pro  cestovní ruch (např. oprava koupaliště Osvětimany, nebo vybudování kvalitního koupání na přehradě Smraďavka /</a:t>
            </a:r>
            <a:r>
              <a:rPr lang="cs-CZ" sz="6500" dirty="0" err="1" smtClean="0"/>
              <a:t>Sovín</a:t>
            </a:r>
            <a:r>
              <a:rPr lang="cs-CZ" sz="6500" dirty="0" smtClean="0"/>
              <a:t>/ včetně potřebných služeb a úpravy okolí, bezpečného přístupu atd.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Oprava dětských hřišť, stavba nových hřišť nejen pro děti, ale také pro mládež, </a:t>
            </a:r>
            <a:r>
              <a:rPr lang="cs-CZ" sz="6500" dirty="0" err="1" smtClean="0"/>
              <a:t>hippoturistika</a:t>
            </a:r>
            <a:r>
              <a:rPr lang="cs-CZ" sz="6500" dirty="0" smtClean="0"/>
              <a:t>, propagace a prodej farmářských výrobků aj.)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Provedení komplexních pozemkových úprav, likvidace </a:t>
            </a:r>
            <a:r>
              <a:rPr lang="cs-CZ" sz="6500" dirty="0" err="1" smtClean="0"/>
              <a:t>brownfieds</a:t>
            </a:r>
            <a:r>
              <a:rPr lang="cs-CZ" sz="6500" dirty="0" smtClean="0"/>
              <a:t>, budování průmyslových zón pro podnikatele, nabídka zasíťovaných pozemků za zvýhodněných podmínek - pro výstavbu provozoven , rozvoj infrastruktury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Modernizace strojů, nábytek a technologie spojené s provozem budov.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sz="6500" dirty="0" smtClean="0"/>
              <a:t>Komunikace s občany pro získání jejich souhlasu a podpory při realizaci nových podnikatelských aktivit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2348880"/>
          <a:ext cx="8208914" cy="3528391"/>
        </p:xfrm>
        <a:graphic>
          <a:graphicData uri="http://schemas.openxmlformats.org/drawingml/2006/table">
            <a:tbl>
              <a:tblPr/>
              <a:tblGrid>
                <a:gridCol w="1212582"/>
                <a:gridCol w="524991"/>
                <a:gridCol w="638691"/>
                <a:gridCol w="432048"/>
                <a:gridCol w="529018"/>
                <a:gridCol w="526055"/>
                <a:gridCol w="691841"/>
                <a:gridCol w="526055"/>
                <a:gridCol w="691841"/>
                <a:gridCol w="526055"/>
                <a:gridCol w="691841"/>
                <a:gridCol w="526055"/>
                <a:gridCol w="691841"/>
              </a:tblGrid>
              <a:tr h="55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1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spíše spokojen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velmi spokojen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spíše nespokojen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velmi nespokojen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55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23528" y="1700808"/>
            <a:ext cx="443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Spokojenost s životem v obci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obce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Hlavní nedostatky rozvoje dle starostů obcí</a:t>
            </a:r>
          </a:p>
          <a:p>
            <a:pPr>
              <a:buNone/>
            </a:pPr>
            <a:endParaRPr lang="cs-CZ" sz="29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cs-CZ" sz="29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Cestovní ruch (CR)</a:t>
            </a:r>
          </a:p>
          <a:p>
            <a:r>
              <a:rPr lang="cs-CZ" dirty="0" smtClean="0"/>
              <a:t>Potřeba propojení cyklostezek</a:t>
            </a:r>
          </a:p>
          <a:p>
            <a:r>
              <a:rPr lang="cs-CZ" dirty="0" smtClean="0"/>
              <a:t>Nedostatečná kapacita parkování</a:t>
            </a:r>
          </a:p>
          <a:p>
            <a:r>
              <a:rPr lang="cs-CZ" dirty="0" smtClean="0"/>
              <a:t>Chybějící točna pro autobusy v obci Modrá</a:t>
            </a:r>
          </a:p>
          <a:p>
            <a:r>
              <a:rPr lang="cs-CZ" dirty="0" smtClean="0"/>
              <a:t>Nedostatečná propagace CR</a:t>
            </a:r>
          </a:p>
          <a:p>
            <a:pPr>
              <a:buNone/>
            </a:pPr>
            <a:endParaRPr lang="cs-CZ" sz="29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cs-CZ" sz="29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Zemědělství</a:t>
            </a:r>
          </a:p>
          <a:p>
            <a:r>
              <a:rPr lang="cs-CZ" sz="3300" dirty="0" smtClean="0"/>
              <a:t>Neobhospodařování soukromých pozemků, poškozování komunikací z těžby dřeva</a:t>
            </a:r>
          </a:p>
          <a:p>
            <a:r>
              <a:rPr lang="cs-CZ" sz="3300" dirty="0" smtClean="0"/>
              <a:t>Eroze na vinných terasách,  eroze půdy po zaoraných brázdách a neudržované hráze v polích</a:t>
            </a:r>
          </a:p>
          <a:p>
            <a:r>
              <a:rPr lang="cs-CZ" sz="3300" dirty="0" smtClean="0"/>
              <a:t>Nedůsledné vysazování protierozních plodin na vymezených plochách</a:t>
            </a:r>
          </a:p>
          <a:p>
            <a:r>
              <a:rPr lang="cs-CZ" sz="3300" dirty="0" smtClean="0"/>
              <a:t>Poškozování alejí dooráváním ke kořenům stromů, používání postřiků poškozujících stromy;</a:t>
            </a:r>
          </a:p>
          <a:p>
            <a:r>
              <a:rPr lang="cs-CZ" sz="3300" dirty="0" smtClean="0"/>
              <a:t>Nedodržování pásma toků při hnojení</a:t>
            </a:r>
          </a:p>
          <a:p>
            <a:r>
              <a:rPr lang="cs-CZ" sz="3300" dirty="0" smtClean="0"/>
              <a:t>Zápach velkovýkrmny prasat, devastace krajiny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Hlavní nedostatky rozvoje dle starostů obcí</a:t>
            </a:r>
          </a:p>
          <a:p>
            <a:pPr>
              <a:buNone/>
            </a:pPr>
            <a:endParaRPr lang="cs-CZ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cs-CZ" sz="29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Životní prostředí</a:t>
            </a:r>
          </a:p>
          <a:p>
            <a:pPr lvl="0"/>
            <a:r>
              <a:rPr lang="cs-CZ" u="sng" dirty="0" smtClean="0"/>
              <a:t>Boršice</a:t>
            </a:r>
            <a:r>
              <a:rPr lang="cs-CZ" dirty="0" smtClean="0"/>
              <a:t>: nutnost rekultivace po těžbách, na území existuje bývalá skládka v rozsahu 7 ha, obec se potýká s problémy s bobry</a:t>
            </a:r>
          </a:p>
          <a:p>
            <a:pPr lvl="0"/>
            <a:r>
              <a:rPr lang="cs-CZ" u="sng" dirty="0" smtClean="0"/>
              <a:t>Břestek</a:t>
            </a:r>
            <a:r>
              <a:rPr lang="cs-CZ" dirty="0" smtClean="0"/>
              <a:t>: obec řeší problémy s erozí na vinných terasách, plánuje výsadbu alejí kolem cyklostezky,  chybějící biokoridory a biocentra</a:t>
            </a:r>
          </a:p>
          <a:p>
            <a:pPr lvl="0"/>
            <a:r>
              <a:rPr lang="cs-CZ" u="sng" dirty="0" smtClean="0"/>
              <a:t>Buchlovice</a:t>
            </a:r>
            <a:r>
              <a:rPr lang="cs-CZ" dirty="0" smtClean="0"/>
              <a:t>: obec se potýká s nutností řešení sběru a zpracování biologických odpadů, záměr likvidace skládky </a:t>
            </a:r>
            <a:r>
              <a:rPr lang="cs-CZ" dirty="0" err="1" smtClean="0"/>
              <a:t>Lipůvka</a:t>
            </a:r>
            <a:r>
              <a:rPr lang="cs-CZ" dirty="0" smtClean="0"/>
              <a:t> a skládky </a:t>
            </a:r>
            <a:r>
              <a:rPr lang="cs-CZ" dirty="0" err="1" smtClean="0"/>
              <a:t>Rechtorka</a:t>
            </a:r>
            <a:endParaRPr lang="cs-CZ" dirty="0" smtClean="0"/>
          </a:p>
          <a:p>
            <a:pPr lvl="0"/>
            <a:r>
              <a:rPr lang="cs-CZ" u="sng" dirty="0" smtClean="0"/>
              <a:t>Medlovice</a:t>
            </a:r>
            <a:r>
              <a:rPr lang="cs-CZ" dirty="0" smtClean="0"/>
              <a:t>: úprava ploch pro odpady nebo zřízení sběrného dvora</a:t>
            </a:r>
          </a:p>
          <a:p>
            <a:pPr lvl="0"/>
            <a:r>
              <a:rPr lang="cs-CZ" u="sng" dirty="0" smtClean="0"/>
              <a:t>Osvětimany</a:t>
            </a:r>
            <a:r>
              <a:rPr lang="cs-CZ" dirty="0" smtClean="0"/>
              <a:t>: plán rozšíření biokoridorů a výsadba oddělovací zeleně u hřbitova</a:t>
            </a:r>
          </a:p>
          <a:p>
            <a:pPr lvl="0"/>
            <a:r>
              <a:rPr lang="cs-CZ" u="sng" dirty="0" smtClean="0"/>
              <a:t>Salaš</a:t>
            </a:r>
            <a:r>
              <a:rPr lang="cs-CZ" dirty="0" smtClean="0"/>
              <a:t>: obec se potýká s problémem čistoty vzduchu při inverzi (neprovětraná kotlina)</a:t>
            </a:r>
          </a:p>
          <a:p>
            <a:pPr lvl="0"/>
            <a:r>
              <a:rPr lang="cs-CZ" u="sng" dirty="0" smtClean="0"/>
              <a:t>Stříbrnice</a:t>
            </a:r>
            <a:r>
              <a:rPr lang="cs-CZ" dirty="0" smtClean="0"/>
              <a:t>: plán řešení skládky </a:t>
            </a:r>
            <a:r>
              <a:rPr lang="cs-CZ" dirty="0" err="1" smtClean="0"/>
              <a:t>Posadová</a:t>
            </a:r>
            <a:endParaRPr lang="cs-CZ" dirty="0" smtClean="0"/>
          </a:p>
          <a:p>
            <a:pPr lvl="0"/>
            <a:r>
              <a:rPr lang="cs-CZ" u="sng" dirty="0" smtClean="0"/>
              <a:t>Tupesy</a:t>
            </a:r>
            <a:r>
              <a:rPr lang="cs-CZ" dirty="0" smtClean="0"/>
              <a:t>: obec považuje za potřebné úpravu a ochranu údolí Soudné, dále je nezbytné řešit vodní prameniště v lokalitě mezi Tupesy a Velehradem</a:t>
            </a:r>
          </a:p>
          <a:p>
            <a:pPr lvl="0"/>
            <a:r>
              <a:rPr lang="cs-CZ" u="sng" dirty="0" smtClean="0"/>
              <a:t>Zlechov</a:t>
            </a:r>
            <a:r>
              <a:rPr lang="cs-CZ" dirty="0" smtClean="0"/>
              <a:t>: problémem s pálení odpadů, výsadbu krajinné zeleně a řešení biokoridorů dle územního plánu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obce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8" y="4221088"/>
          <a:ext cx="8280920" cy="1800199"/>
        </p:xfrm>
        <a:graphic>
          <a:graphicData uri="http://schemas.openxmlformats.org/drawingml/2006/table">
            <a:tbl>
              <a:tblPr/>
              <a:tblGrid>
                <a:gridCol w="1080119"/>
                <a:gridCol w="432048"/>
                <a:gridCol w="446444"/>
                <a:gridCol w="489660"/>
                <a:gridCol w="504056"/>
                <a:gridCol w="504056"/>
                <a:gridCol w="504056"/>
                <a:gridCol w="576064"/>
                <a:gridCol w="504056"/>
                <a:gridCol w="576064"/>
                <a:gridCol w="504056"/>
                <a:gridCol w="576064"/>
                <a:gridCol w="504056"/>
                <a:gridCol w="576064"/>
                <a:gridCol w="504057"/>
              </a:tblGrid>
              <a:tr h="113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Boršice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Břestek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Buchlovice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Hostějov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Medlovice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Modrá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Osvětimany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Salaš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Staré 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Hutě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Stříbrnice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Stupava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Tupesy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Velehrad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Zlechov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1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Zaměst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v obci není problém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MS Gothic"/>
                          <a:ea typeface="Calibri"/>
                          <a:cs typeface="Arial"/>
                        </a:rPr>
                        <a:t>✘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MS Gothic"/>
                          <a:ea typeface="Calibri"/>
                          <a:cs typeface="Arial"/>
                        </a:rPr>
                        <a:t>✘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MS Gothic"/>
                          <a:ea typeface="Calibri"/>
                          <a:cs typeface="Arial"/>
                        </a:rPr>
                        <a:t>✘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MS Gothic"/>
                          <a:ea typeface="Calibri"/>
                          <a:cs typeface="Arial"/>
                        </a:rPr>
                        <a:t>✘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628800"/>
          <a:ext cx="8280919" cy="1728192"/>
        </p:xfrm>
        <a:graphic>
          <a:graphicData uri="http://schemas.openxmlformats.org/drawingml/2006/table">
            <a:tbl>
              <a:tblPr/>
              <a:tblGrid>
                <a:gridCol w="1132926"/>
                <a:gridCol w="451249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76064"/>
                <a:gridCol w="504056"/>
                <a:gridCol w="576064"/>
                <a:gridCol w="504056"/>
                <a:gridCol w="504056"/>
                <a:gridCol w="504056"/>
              </a:tblGrid>
              <a:tr h="1025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Boršice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Břestek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Buchlovice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Hostějov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Medlovice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Modrá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Osvětimany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Salaš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Staré </a:t>
                      </a: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Hutě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Stříbrnice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Stupava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Tupesy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Velehrad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Zlechov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0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Spokoj. s dopravní obsluž.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latin typeface="MS Gothic"/>
                          <a:ea typeface="Calibri"/>
                          <a:cs typeface="Arial"/>
                        </a:rPr>
                        <a:t>✘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MS Gothic"/>
                          <a:ea typeface="Calibri"/>
                          <a:cs typeface="Arial"/>
                        </a:rPr>
                        <a:t>✔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323528" y="1268760"/>
            <a:ext cx="7704856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Spokojenost zástupců obce s dopravní obslužnosti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861048"/>
            <a:ext cx="5555688" cy="34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Vnímání zaměstnanosti v obci zástupci obcí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Lidé, společnost a služby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Silné stránky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1340768"/>
          <a:ext cx="8640960" cy="5254299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362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Stabilizovaný počet obyvatel MAS </a:t>
                      </a: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Buchlov, Pozitivní saldo migrace v některých obcích (např. Modrá, Zlechov)</a:t>
                      </a:r>
                      <a:endParaRPr lang="cs-CZ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Zvyšující se podíl pracovníků ve službách - zejména v oblasti cestovního ruchu je tento trend velmi pozitivní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Existence větších center se službami a infrastrukturou (Buchlovice, Velehrad)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Pozitivní vztah obyvatel ke svému regionu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Ve většině obcí funguje terénní pečovatelská služba a sousedská výpomoc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7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Existence ordinací a poskytovatelů základní zdravotní péče ve většině </a:t>
                      </a: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obcí, dostačující vybavenost lékařskou péčí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Dostupnost školských zařízení na většině </a:t>
                      </a: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území, spolupráce mezi obcemi v zajištění školní výchovy, dostačující vybavenost území školskými zařízeními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Dobré dopravní </a:t>
                      </a: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napojení, Dostačující frekvence veřejné dopravy v pracovní dny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Vzhledem k dopravnímu napojení na Brno se dá pozitivně hodnotit blízkost letiště v </a:t>
                      </a: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Brně, blízkost center s hlavními železničními koridory (Staré Město)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Existující síť telekomunikací a radiokomunikací v celém mikroregionu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Zavedený systém třídění odpadů s pravidelnou vyvážkou 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Udržování tradic a zvyků, bohatý společenský život, existence velkého množství spolků (hasiči, myslivci, zahrádkáři, fotbalisté, ale také folklórní soubory aj.)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9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Times New Roman"/>
                        </a:rPr>
                        <a:t>Pospolitost lidí ve venkovských obcích, podpora obcí kultuře, sportu a volnočasovým </a:t>
                      </a:r>
                      <a:r>
                        <a:rPr lang="cs-CZ" sz="1200" b="1" dirty="0" smtClean="0">
                          <a:latin typeface="Arial"/>
                          <a:ea typeface="Calibri"/>
                          <a:cs typeface="Times New Roman"/>
                        </a:rPr>
                        <a:t>aktivitám, množství kulturních a společenských akcí v rámci mikroregionu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6" marR="8776" marT="87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Slabé stránky</a:t>
            </a:r>
          </a:p>
          <a:p>
            <a:pPr>
              <a:buNone/>
            </a:pPr>
            <a:endParaRPr lang="cs-CZ" sz="18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Vyšší průměrný věk obyvatel ve srovnání s průměrem kraje i s průměrem ČR, stagnace až úbytek obyvatel v některých obcích (např. Osvětimany, Salaš, Staré Hutě, Stříbrnice, Stupava) 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Snižující se podíl pracovníků v zemědělství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U nového obyvatelstva může být vytvořen jiný vztah ke krajině a regionu než u obyvatel místních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Nedostatek zařízení sociální péče, špatná dostupnost lékařské péče v malých obcích a rychlé lékařské péče v odlehlých částech mikroregionu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Chybí podmínky pro život mladých rodin – nedostačující nabídka nesociálního nájemního bydlení, nedostačující kapacita MŠ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Podprůměrná vzdělanost ve srovnání s krajem a ČR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Nedostačující frekvence veřejné dopravy o víkendech, chybějící železniční napojení (zajištění území vlakovou dopravou)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Nevyhovující telefonní síť v některých lokalitách, špatné pokrytí některých částí území telefonním signálem (zejm. v centrální části Chřibů)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Špatné pokrytí části mikroregionu pokrytí televizním signálem 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500" b="1" dirty="0" smtClean="0">
                <a:latin typeface="Arial"/>
                <a:ea typeface="Calibri"/>
                <a:cs typeface="Times New Roman"/>
              </a:rPr>
              <a:t>Kultura je koncentrovaná jen do některých obcí v rámci mikroregionu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Lidé, společnost a služby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Ekonomika a podnikání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3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Silné stránky</a:t>
            </a:r>
          </a:p>
          <a:p>
            <a:pPr>
              <a:buNone/>
            </a:pPr>
            <a:endParaRPr lang="cs-CZ" sz="20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Velký počet podnikajících subjektů, zejména v oblasti velkoobchodu a maloobchodu, opravy a údržba motorových vozidel, zpracovatelského průmyslu, stavebnictví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Existence několika malých a středních podniků, které představují významná podíl na zaměstnanosti v území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Silný a tradiční sektor středních a velkých zemědělských podniků se stabilizovanou ekonomickou situací, dobrými znalostmi a vybavením, napojený na zpracovatelský sektor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Existence ekonomicky silného lesního hospodářství, dobrá možnost navázání celého hospodářského systému na produkci dřeva a lesního hospodářství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Kvalitní péče o lesy ze strany hlavních lesních společností působících v regionu, zájem o využití dřevní hmoty k dalšímu zpracování, případně jako energetické suroviny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Zájem o ekologické formy hospodaření v krajině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Velký podíl turistických atraktivit, které tvoří významný prvek pro tvorbu pracovních míst, zejm. v oblasti služeb, rozvíjející se sféra služeb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Rozvoj rybářství v oblasti, zájem o vytváření podmínek pro agroturistiku, tradice dřívější řemeslné výroby, vinařství a produkce kvalitních vín, tradice sadařství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Dobré dopravní napojení  (zejm. silnice I/50), existence poštovních zařízení v území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200" b="1" dirty="0" smtClean="0">
                <a:latin typeface="Arial"/>
                <a:ea typeface="Calibri"/>
                <a:cs typeface="Times New Roman"/>
              </a:rPr>
              <a:t>Dostupnost větších měst s možností suplování některých služeb, příp. úřadů (Uherské Hradiště, Staré Město), dobrá dostupnost Brna, jakožto hlavní metropole Moravy s řadou pracovních příležitostí a možností obchodních vztahů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4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4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Ekonomika a podnikání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8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>
              <a:buNone/>
            </a:pPr>
            <a:endParaRPr lang="cs-CZ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Nedostatek kapitálu pro rozvoj MSP, špatný přístup k úvěrům, malá konkurenceschopnost většiny stávajících podniků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Konkurenční podnikatelské subjekty v blízkých městech (zejména v oblasti služeb)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Často nedostatečná kvalifikace zaměstnanců, malá nabídka pracovních míst pro osoby znevýhodněné na trhu práce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Malá ekonomická aktivita klasického zemědělství jako celku, malé využívání ekologických forem zemědělství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Ekologická průmyslová výroba málo zastoupena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Pracovní doba poštovních zařízení v území není dostatečně dlouhá, chybějící směnárny a bankomaty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Málo rozvinutý sektor služeb, zejména v oblasti cestovního ruchu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Chybí doprovodná infrastruktura a služby pro rybáře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Málo rozvinutá řemesla, malá návaznost doprovodného zpracovatelského průmyslu a řemesel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2700" b="1" dirty="0" smtClean="0">
                <a:latin typeface="Arial"/>
                <a:ea typeface="Calibri"/>
                <a:cs typeface="Times New Roman"/>
              </a:rPr>
              <a:t>Devastace tras v oblasti vinic, nevyužívané a často zdevastované zemědělské areály v krajině, malé zapojení zemědělství do cestovního ruchu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endParaRPr lang="cs-CZ" sz="2700" b="1" dirty="0" smtClean="0"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Životní prostředí, ochrana krajiny a přírodního dědictví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45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Silné stránky</a:t>
            </a:r>
          </a:p>
          <a:p>
            <a:pPr>
              <a:buNone/>
            </a:pPr>
            <a:endParaRPr lang="cs-CZ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Velké množství rybníků a retenčních nádrží (např. na Modřanském potoku) přinášející zpomalení povodňové vlny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Dostatek kvalitních povrchových i podzemních zdrojů vod, dobrá kvalita vody povrchových toků v Chřibech, dostačující zdroj pitné vody velmi dobré kvality přímo v území, soběstačnost většiny obcí v území z vlastních vodárenských zdrojů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Většina obcí má kvalitní veřejnou zeleň i množství soukromých zahrad a sadů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Kvalitní ovzduší ve většině obcí (zejména mimo topnou sezonu)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Možnost využití velkého množství odpadní dřevní hmoty pro výrobu tepla a el. energie, možnost využití alternativních zdrojů pro vytápění, snahy o využití biomasy produkované v zemědělství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Zavedený systém třídění odpadů s pravidelnou vyvážkou, základ systému pro separaci využitelných složek komunálních odpadů (papír, kovy, plasty, sklo, nápojové kartony)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Vysoká priorita obcí pro provádění nových ekologicky únosnějších technologií likvidace odpadů (kořenové čistírny atd.)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V mikroregionu nejsou žádná velcí znečišťovatelé a producenti odpadů (kromě zemědělských podniků)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Dokončení nebo zahájené komplexní pozemkové úpravy alespoň na části území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3100" b="1" dirty="0" smtClean="0">
                <a:latin typeface="Arial"/>
                <a:ea typeface="Calibri"/>
                <a:cs typeface="Times New Roman"/>
              </a:rPr>
              <a:t>Existence CHKO Bílé Karpaty a Přírodního parku Chřiby, ekologicky stabilní území Chřibů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6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6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Životní prostředí, ochrana krajiny a přírodního dědictví</a:t>
            </a:r>
            <a:r>
              <a:rPr lang="cs-CZ" sz="5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7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>
              <a:buNone/>
            </a:pPr>
            <a:endParaRPr lang="cs-CZ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Nevhodné řešení koryt toků neumožňující rozlití vody v případě velkého množství srážek, znečištění vodních toků kontaminovanými látkami pocházejícími z komunálních, průmyslových i zemědělských zdrojů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Špatná mikrobiální kvalita vody ve studánkách , riziko znečištění pitné vody ze splaškových a kanalizačních vod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Problémy s erozí půdy způsobující hromadění půdních sedimentů ve dnech údolí a zanášení koryt vodních toků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Znečištěné ovzduší v topné sezóně z důvodu individuální výroby tepla (např. s využitím uhlí apod.), zejm. v neplynofikovaných obcích, znečištěné ovzduší v okolí frekventovaných silnic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Malé využívání alternativních zdrojů pro vytápění, úsporného veřejného osvětlení apod. existence brownfields na území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Malé využití odpadů jako druhotné suroviny a její využití v regionu, nejsou využívány technologie spalování odpadů na výrobu elektrické energie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Existence několik skládek na území mikroregionu (např. skládky </a:t>
            </a:r>
            <a:r>
              <a:rPr lang="cs-CZ" sz="4800" b="1" dirty="0" err="1" smtClean="0">
                <a:latin typeface="Arial"/>
                <a:ea typeface="Calibri"/>
                <a:cs typeface="Times New Roman"/>
              </a:rPr>
              <a:t>Lipůvka</a:t>
            </a:r>
            <a:r>
              <a:rPr lang="cs-CZ" sz="4800" b="1" dirty="0" smtClean="0">
                <a:latin typeface="Arial"/>
                <a:ea typeface="Calibri"/>
                <a:cs typeface="Times New Roman"/>
              </a:rPr>
              <a:t> a </a:t>
            </a:r>
            <a:r>
              <a:rPr lang="cs-CZ" sz="4800" b="1" dirty="0" err="1" smtClean="0">
                <a:latin typeface="Arial"/>
                <a:ea typeface="Calibri"/>
                <a:cs typeface="Times New Roman"/>
              </a:rPr>
              <a:t>Rechtorka</a:t>
            </a:r>
            <a:r>
              <a:rPr lang="cs-CZ" sz="4800" b="1" dirty="0" smtClean="0">
                <a:latin typeface="Arial"/>
                <a:ea typeface="Calibri"/>
                <a:cs typeface="Times New Roman"/>
              </a:rPr>
              <a:t>  v Buchlovicích, </a:t>
            </a:r>
            <a:r>
              <a:rPr lang="cs-CZ" sz="4800" b="1" dirty="0" err="1" smtClean="0">
                <a:latin typeface="Arial"/>
                <a:ea typeface="Calibri"/>
                <a:cs typeface="Times New Roman"/>
              </a:rPr>
              <a:t>Posadová</a:t>
            </a:r>
            <a:r>
              <a:rPr lang="cs-CZ" sz="4800" b="1" dirty="0" smtClean="0">
                <a:latin typeface="Arial"/>
                <a:ea typeface="Calibri"/>
                <a:cs typeface="Times New Roman"/>
              </a:rPr>
              <a:t> ve Stříbrnicích, skládka v </a:t>
            </a:r>
            <a:r>
              <a:rPr lang="cs-CZ" sz="4800" b="1" dirty="0" err="1" smtClean="0">
                <a:latin typeface="Arial"/>
                <a:ea typeface="Calibri"/>
                <a:cs typeface="Times New Roman"/>
              </a:rPr>
              <a:t>Boršicích</a:t>
            </a:r>
            <a:r>
              <a:rPr lang="cs-CZ" sz="4800" b="1" dirty="0" smtClean="0">
                <a:latin typeface="Arial"/>
                <a:ea typeface="Calibri"/>
                <a:cs typeface="Times New Roman"/>
              </a:rPr>
              <a:t> ve velikosti 7 ha)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Špatný stav nebo neexistence doprovodné zeleně kolem komunikací, nevhodně prováděné pozemkové úpravy v 70. a 80. letech, které se negativně promítají do současnosti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Vysoký podíl orné půdy, nadměrná velikost půdních bloků s malým podílem rozptýlené krajinné zeleně, nepropojený a nepropustný územní systém ekologické stability 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4800" b="1" dirty="0" smtClean="0">
                <a:latin typeface="Arial"/>
                <a:ea typeface="Calibri"/>
                <a:cs typeface="Times New Roman"/>
              </a:rPr>
              <a:t>Eroze na vinných terasách, neobhospodařování soukromých pozemků, hospodaření na svazích, špatné obhospodařování, nedůsledné vysazování protierozních plodin na vymezených plochách</a:t>
            </a:r>
          </a:p>
          <a:p>
            <a:pPr>
              <a:buNone/>
            </a:pP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Bezpečnost, veřejná správa a spolupráce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Silné stránky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Skupina zkušených starostů, pracovníků obecních a městských úřadů s dlouhou praxí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Přeshraniční spolupráce, především se Slovenskem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Kvalitní vybavenost veřejné správy u větší části obecních a městských úřadů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Homogenní území s malými rozdíly, společné problémy a schopnost sdílet řešení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Zařazení MAS Buchlov mezi nejlepší MAS ČR, řada zkušeností s realizací projektů a implementací metody Leader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Nízké zatížení </a:t>
            </a:r>
            <a:r>
              <a:rPr lang="cs-CZ" sz="1300" b="1" dirty="0" err="1" smtClean="0">
                <a:latin typeface="Arial"/>
                <a:ea typeface="Calibri"/>
                <a:cs typeface="Times New Roman"/>
              </a:rPr>
              <a:t>sociopatologickými</a:t>
            </a:r>
            <a:r>
              <a:rPr lang="cs-CZ" sz="1300" b="1" dirty="0" smtClean="0">
                <a:latin typeface="Arial"/>
                <a:ea typeface="Calibri"/>
                <a:cs typeface="Times New Roman"/>
              </a:rPr>
              <a:t> jevy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Malý počet imigrantů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Položeny základy pro zvyšování zapojení občanů do rozhodování ve veřejné sféře (komunitní plánování)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Silný občanský sektor v několika oborech zájmové činnosti (hasiči, myslivci,.)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Tradice charity a </a:t>
            </a:r>
            <a:r>
              <a:rPr lang="cs-CZ" sz="1300" b="1" dirty="0" err="1" smtClean="0">
                <a:latin typeface="Arial"/>
                <a:ea typeface="Calibri"/>
                <a:cs typeface="Times New Roman"/>
              </a:rPr>
              <a:t>meziobecní</a:t>
            </a:r>
            <a:r>
              <a:rPr lang="cs-CZ" sz="1300" b="1" dirty="0" smtClean="0">
                <a:latin typeface="Arial"/>
                <a:ea typeface="Calibri"/>
                <a:cs typeface="Times New Roman"/>
              </a:rPr>
              <a:t> i mezilidské pomoci (Tříkrálová sbírka, povodně,..)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Dílčí péče o bezpečnost, převážně v oblasti silničního provozu (osvětlení přechodů, chodníky, radary,…)</a:t>
            </a:r>
          </a:p>
          <a:p>
            <a:pPr marL="0">
              <a:lnSpc>
                <a:spcPct val="135000"/>
              </a:lnSpc>
              <a:spcAft>
                <a:spcPts val="1000"/>
              </a:spcAft>
              <a:buNone/>
            </a:pPr>
            <a:endParaRPr lang="cs-CZ" sz="1300" b="1" dirty="0" smtClean="0">
              <a:latin typeface="Arial"/>
              <a:ea typeface="Calibri"/>
              <a:cs typeface="Times New Roman"/>
            </a:endParaRPr>
          </a:p>
          <a:p>
            <a:pPr>
              <a:buNone/>
            </a:pPr>
            <a:endParaRPr lang="cs-CZ" sz="20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2636912"/>
          <a:ext cx="8136910" cy="2880318"/>
        </p:xfrm>
        <a:graphic>
          <a:graphicData uri="http://schemas.openxmlformats.org/drawingml/2006/table">
            <a:tbl>
              <a:tblPr/>
              <a:tblGrid>
                <a:gridCol w="1120879"/>
                <a:gridCol w="515748"/>
                <a:gridCol w="668829"/>
                <a:gridCol w="501365"/>
                <a:gridCol w="587665"/>
                <a:gridCol w="516777"/>
                <a:gridCol w="668829"/>
                <a:gridCol w="516777"/>
                <a:gridCol w="668829"/>
                <a:gridCol w="516777"/>
                <a:gridCol w="668829"/>
                <a:gridCol w="516777"/>
                <a:gridCol w="668829"/>
              </a:tblGrid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pravidelně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občas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denně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vůbec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844824"/>
            <a:ext cx="5759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Sledovanost dění v obci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5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Bezpečnost, veřejná správa a spolupráce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5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>
              <a:buNone/>
            </a:pPr>
            <a:endParaRPr lang="cs-CZ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Není systémové vzdělávání starostů ani rozvíjení a prohlubování kvalifikace pracovníků, nepoužívají se moderní metody řízení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Nízká úroveň elektronizace agend, malá míra sdílení agend mezi obcemi a spolupráce v administrativě vůbec, nedostatečná metodická pomoc obcím z úrovně ORP a Krajského úřadu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Není využíván žádný společný systém standardů veřejné správy, není společný informační systém, roztříštěnost hardwaru a softwaru, není měření výkonnosti a kvality veřejné správy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Vysoká administrativní zátěž na všech stupních veřejné správy, i směrem k občanům, podnikatelům a spolkům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Malé propojení strategického a územního plánování mezi obcemi navzájem i vertikálně, po linii občan (podnikatel, spolek)  - obec – ORP – kraj – stát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Slabý podíl občanských organizací se všeobecným zaměřením na rozvoj občanské společnosti, chybí partneři ve veřejné správě v řadě oblastí života obce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Málo místních sdružení, organizací zaměřených na všeobecný rozvoj dětí a mládeže (Skaut, Pionýr, ..)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Téměř chybí zahraniční rozvojová pomoc z úrovně obcí a regionů, zvláště ta dlouhodobá a systémová</a:t>
            </a:r>
          </a:p>
          <a:p>
            <a:pPr marL="0">
              <a:lnSpc>
                <a:spcPct val="155000"/>
              </a:lnSpc>
              <a:spcAft>
                <a:spcPts val="1000"/>
              </a:spcAft>
              <a:buNone/>
            </a:pPr>
            <a:r>
              <a:rPr lang="cs-CZ" sz="3000" b="1" dirty="0" smtClean="0">
                <a:latin typeface="Arial"/>
                <a:ea typeface="Calibri"/>
                <a:cs typeface="Times New Roman"/>
              </a:rPr>
              <a:t>Chybí systémové řešení bezpečnosti (silniční, proti násilným činům a kriminalitě, úrazová, zdravotní, finanční,…) formou prevence a osvěty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Technická infrastruktura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1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Silné stránky</a:t>
            </a:r>
          </a:p>
          <a:p>
            <a:pPr>
              <a:buNone/>
            </a:pPr>
            <a:endParaRPr lang="cs-CZ" sz="20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Hustá síť silnic, dobré dopravní napojení obcí na silnici (I/50), dobrá dostupnost Brna, jakožto hlavní metropole Moravy s řadou pracovních příležitostí, dobré dopravní propojení obcí mezi sebou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Funkční systém veřejné dopravy na většině území, založený na autobusech, s rozvíjejícím se integrovaným systémem řízení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Většina obcí má veřejný vodovod, na území regionu jsou dostatečné zdroje kvalitní vody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Většina obcí je plynofikována, bezproblémové zásobování elektrickou energií , možnost využití alternativních zdrojů pro vytápění, dostatečné zdroje palivového dříví a dřevních odpadů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Připojení k internetu je k dispozici ve všech obcích, alespoň 1 poskytovatelem 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Existence příkladů realizovaných a dobře využitých venkovských podnikatelských zón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Většina obcí má územní plány pořízené po roce 2008, některé mají, příp. řeší nové ÚP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Převládají obce s vybaveností pro sport, kulturu, volnočasové aktivity, zdravotnictví a školství, ovšem s různou kvalitou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Dobré podmínky pro rozvoj cestovního ruchu (přírodní a historický základ, kulturní potenciál území aj.)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500" b="1" dirty="0" smtClean="0">
                <a:latin typeface="Arial"/>
                <a:ea typeface="Calibri"/>
                <a:cs typeface="Times New Roman"/>
              </a:rPr>
              <a:t>Dostupnost Baťova kanálu (lodní doprava) - rekreační charakter</a:t>
            </a:r>
          </a:p>
          <a:p>
            <a:pPr>
              <a:buNone/>
            </a:pPr>
            <a:endParaRPr lang="cs-CZ" sz="20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cs-CZ" sz="20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>
              <a:buNone/>
            </a:pPr>
            <a:endParaRPr lang="cs-CZ" sz="12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  <a:latin typeface="Arial"/>
              <a:ea typeface="Calibri"/>
              <a:cs typeface="Times New Roman"/>
            </a:endParaRP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Nedostatek parkovišť a odpočívadel, nedostatek chodníků podél komunikací, existence brownfields na území mikroregionu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Chybějící železniční napojení mikroregionu, nevyhovující silniční povrch řady komunikací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Napájení a rozvodné sítě elektrické energie jsou často v nevyhovujícím stavu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Nepřipojení některých obcí na vodovod (2 ze 14 obcí), nepřipojení některých obcí ke kanalizaci (9 ze 14 obcí), není plynofikováno několik obcí (2 ze 14 obcí), v některých obcích problém s náročností terénu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Zcela chybí inteligentní systémy řízení výroby, distribuce a spotřeby energie v budovách i v sítích, téměř neexistují chytré měřiče spotřeby ani tzv. chytré budovy, systémy nejsou energeticky bezpečné a odolné proti výpadkům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Malý počet zařízení pro využívání obnovitelných zdrojů energie ve veřejném sektoru (především pro využití energie biomasy, slunce, vody, horninového prostředí a větru), zanedbatelné množství zařízení pro společnou výrobu tepla a elektřiny, nejlépe z OZE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Vysoká závislost veřejných budov na síťových zdrojích energie (elektřina, plyn), špatné tepelně technické vlastnosti těchto budov, chybějící rekuperační větrání budov</a:t>
            </a:r>
          </a:p>
          <a:p>
            <a:pPr marL="0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Převládají energeticky náročné, neúsporné systémy veřejného osvětlení,  často problémy s internetovým připojením, nedostatek zařízení pro sociální služby, především v oblasti péče o seniory a pro rodiny s dětmi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Technická</a:t>
            </a: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infrastruktura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Cestovní ruch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8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Silné stránky</a:t>
            </a:r>
          </a:p>
          <a:p>
            <a:pPr>
              <a:buNone/>
            </a:pPr>
            <a:endParaRPr lang="cs-CZ" sz="5500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5600" b="1" dirty="0" smtClean="0">
                <a:latin typeface="Arial"/>
                <a:ea typeface="Calibri"/>
                <a:cs typeface="Times New Roman"/>
              </a:rPr>
              <a:t>Poloha MAS v unikátním, atraktivním regionu Slovácko, existence vysoce atraktivních cílu nadregionálního významu (hrad Buchlov, zámek Buchlovice, Velehrad,Národní kulturní </a:t>
            </a:r>
            <a:r>
              <a:rPr lang="cs-CZ" sz="5600" b="1" dirty="0" err="1" smtClean="0">
                <a:latin typeface="Arial"/>
                <a:ea typeface="Calibri"/>
                <a:cs typeface="Times New Roman"/>
              </a:rPr>
              <a:t>pam</a:t>
            </a:r>
            <a:r>
              <a:rPr lang="cs-CZ" sz="5600" b="1" dirty="0" smtClean="0">
                <a:latin typeface="Arial"/>
                <a:ea typeface="Calibri"/>
                <a:cs typeface="Times New Roman"/>
              </a:rPr>
              <a:t>. Hradisko sv. Klimenta Osvětimany, </a:t>
            </a:r>
            <a:r>
              <a:rPr lang="cs-CZ" sz="5600" b="1" dirty="0" err="1" smtClean="0">
                <a:latin typeface="Arial"/>
                <a:ea typeface="Calibri"/>
                <a:cs typeface="Times New Roman"/>
              </a:rPr>
              <a:t>Archoskanzen</a:t>
            </a:r>
            <a:r>
              <a:rPr lang="cs-CZ" sz="5600" b="1" dirty="0" smtClean="0">
                <a:latin typeface="Arial"/>
                <a:ea typeface="Calibri"/>
                <a:cs typeface="Times New Roman"/>
              </a:rPr>
              <a:t> v Modré), budování nových turistických cílů 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5600" b="1" dirty="0" smtClean="0">
                <a:latin typeface="Arial"/>
                <a:ea typeface="Calibri"/>
                <a:cs typeface="Times New Roman"/>
              </a:rPr>
              <a:t>Vysoká konkurenceschopnost v oblasti hlavních předností regionu (unikátní a pestrá krajina, památky, nezničené a čisté životní prostředí, klidné prostředí, tradice,...), vinařství, vinná kultura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5600" b="1" dirty="0" smtClean="0">
                <a:latin typeface="Arial"/>
                <a:ea typeface="Calibri"/>
                <a:cs typeface="Times New Roman"/>
              </a:rPr>
              <a:t>Využitelný potenciál pro zimní turistiku (sjezdové lyžování - Stupava, běžecké lyžování - sít běžeckých tras), dobré podmínky pro rekreaci u vody, pro agroturistiku, cykloturistiku a pěší turistiku 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5600" b="1" dirty="0" smtClean="0">
                <a:latin typeface="Arial"/>
                <a:ea typeface="Calibri"/>
                <a:cs typeface="Times New Roman"/>
              </a:rPr>
              <a:t>Velká hustota a dobré značení turistických tras, dobrý systém znační pěších tras (Klub českých turistů), množství tras pro různé zájmové skupiny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5600" b="1" dirty="0" smtClean="0">
                <a:latin typeface="Arial"/>
                <a:ea typeface="Calibri"/>
                <a:cs typeface="Times New Roman"/>
              </a:rPr>
              <a:t>Potenciál území pro vybudování většího množství tematicky zaměřených naučných stezek v celém mikroregionu, existence CHKO Bílé Karpaty a Přírodního parku Chřiby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5600" b="1" dirty="0" smtClean="0">
                <a:latin typeface="Arial"/>
                <a:ea typeface="Calibri"/>
                <a:cs typeface="Times New Roman"/>
              </a:rPr>
              <a:t>Velké množství rybníků pro rekreaci i rybolov, dobré podmínky pro rozvoj cestovního ruchu (tradice, folklór)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endParaRPr lang="cs-CZ" sz="5200" b="1" dirty="0" smtClean="0"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0872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Cestovní ruch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/>
          </a:bodyPr>
          <a:lstStyle/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Silné stránky</a:t>
            </a:r>
            <a:endParaRPr lang="cs-CZ" sz="2000" b="1" dirty="0" smtClean="0">
              <a:latin typeface="Arial"/>
              <a:ea typeface="Calibri"/>
              <a:cs typeface="Times New Roman"/>
            </a:endParaRP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400" b="1" dirty="0" smtClean="0">
                <a:latin typeface="Arial"/>
                <a:ea typeface="Calibri"/>
                <a:cs typeface="Times New Roman"/>
              </a:rPr>
              <a:t>Dostatečná kapacita levného ubytování (tábory a rekreační střediska), existence několika hotelů se středoevropským standardem ubytování, dostatečné množství zařízení v turisticky </a:t>
            </a:r>
            <a:r>
              <a:rPr lang="cs-CZ" sz="1400" b="1" dirty="0" err="1" smtClean="0">
                <a:latin typeface="Arial"/>
                <a:ea typeface="Calibri"/>
                <a:cs typeface="Times New Roman"/>
              </a:rPr>
              <a:t>expondovaných</a:t>
            </a:r>
            <a:r>
              <a:rPr lang="cs-CZ" sz="1400" b="1" dirty="0" smtClean="0">
                <a:latin typeface="Arial"/>
                <a:ea typeface="Calibri"/>
                <a:cs typeface="Times New Roman"/>
              </a:rPr>
              <a:t> místech (Buchlovice, Velehrad)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400" b="1" dirty="0" smtClean="0">
                <a:latin typeface="Arial"/>
                <a:ea typeface="Calibri"/>
                <a:cs typeface="Times New Roman"/>
              </a:rPr>
              <a:t>Existence základní infrastruktury, potenciální rozvoj služeb pro sport a relaxaci téměř v každé obci, existence poštovních služeb v turistických centrech, často jsou již akceptovány platební karty ve službách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400" b="1" dirty="0" smtClean="0">
                <a:latin typeface="Arial"/>
                <a:ea typeface="Calibri"/>
                <a:cs typeface="Times New Roman"/>
              </a:rPr>
              <a:t>Existuje základní systém veřejné hromadné dopravy, blízkost center s hlavními železničními koridory (Staré Město) - možná nástupní trasa pro pěší turisty a cykloturisty, vzhledem k dopravnímu napojení na Brno se dá pozitivně hodnotit blízkost letiště v Brně, dobrá dostupnost regionu automobilem, dostupnost Baťova kanálu - rekreační charakter (lodní doprava) - možnost využití jako blízkého turistického cíle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400" b="1" dirty="0" smtClean="0">
                <a:latin typeface="Arial"/>
                <a:ea typeface="Calibri"/>
                <a:cs typeface="Times New Roman"/>
              </a:rPr>
              <a:t>Existence odkazu na mikroregion www.</a:t>
            </a:r>
            <a:r>
              <a:rPr lang="cs-CZ" sz="1400" b="1" dirty="0" err="1" smtClean="0">
                <a:latin typeface="Arial"/>
                <a:ea typeface="Calibri"/>
                <a:cs typeface="Times New Roman"/>
              </a:rPr>
              <a:t>buchlovice.cz</a:t>
            </a:r>
            <a:r>
              <a:rPr lang="cs-CZ" sz="1400" b="1" dirty="0" smtClean="0">
                <a:latin typeface="Arial"/>
                <a:ea typeface="Calibri"/>
                <a:cs typeface="Times New Roman"/>
              </a:rPr>
              <a:t>, existence internetových stránek dalších obcí mikroregionu, centrální informace na serveru www.</a:t>
            </a:r>
            <a:r>
              <a:rPr lang="cs-CZ" sz="1400" b="1" dirty="0" err="1" smtClean="0">
                <a:latin typeface="Arial"/>
                <a:ea typeface="Calibri"/>
                <a:cs typeface="Times New Roman"/>
              </a:rPr>
              <a:t>slovacko.cz</a:t>
            </a:r>
            <a:r>
              <a:rPr lang="cs-CZ" sz="1400" b="1" dirty="0" smtClean="0">
                <a:latin typeface="Arial"/>
                <a:ea typeface="Calibri"/>
                <a:cs typeface="Times New Roman"/>
              </a:rPr>
              <a:t>, zájem obcí o budování jednotného terénního informačního systému všech úrovní</a:t>
            </a:r>
          </a:p>
          <a:p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8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>
              <a:buNone/>
            </a:pPr>
            <a:endParaRPr lang="cs-CZ" b="1" cap="all" dirty="0" smtClean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r>
              <a:rPr lang="cs-CZ" sz="5200" b="1" dirty="0" smtClean="0">
                <a:latin typeface="Arial"/>
                <a:ea typeface="Calibri"/>
                <a:cs typeface="Times New Roman"/>
              </a:rPr>
              <a:t>Neexistence kvalitního zařízení pro koupání, malá současná atraktivita území v zimním období</a:t>
            </a: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r>
              <a:rPr lang="cs-CZ" sz="5200" b="1" dirty="0" smtClean="0">
                <a:latin typeface="Arial"/>
                <a:ea typeface="Calibri"/>
                <a:cs typeface="Times New Roman"/>
              </a:rPr>
              <a:t>Chybí propojení cyklostezek v rámci mikroregionu a napojení na okolní regiony, absence detailního značení cyklotras, špatná kvalita některých cest pro cykloturistiku, obtížné výškové poměry v centrální části Chřibů (zejména pro děti a starší osoby), rizikové úseky, kde dochází ke křížení cyklistických tras a automobilové dopravy (I/50), chybějící bezpečnostní prvky</a:t>
            </a: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r>
              <a:rPr lang="cs-CZ" sz="5200" b="1" dirty="0" smtClean="0">
                <a:latin typeface="Arial"/>
                <a:ea typeface="Calibri"/>
                <a:cs typeface="Times New Roman"/>
              </a:rPr>
              <a:t>Chybějící doplňkové služby pro cykloturisty, pro rodiny s dětmi (půjčovny a opravny kol aj.), absence tzv. cyklistických partnerů (občerstvení, zdravotní pomoc, koupě mapy, oprava kola aj.), chybí vybavená odpočívadla pro cykloturisty na vytipovaných cyklistických trasách, nemožnost předem rozpoznat náročnost trasy</a:t>
            </a: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r>
              <a:rPr lang="cs-CZ" sz="5200" b="1" dirty="0" smtClean="0">
                <a:latin typeface="Arial"/>
                <a:ea typeface="Calibri"/>
                <a:cs typeface="Times New Roman"/>
              </a:rPr>
              <a:t>Většina stezek je zaměřena pouze na krajinu a přírodu, chybí větší atraktivita pro návštěvníky, chybí tematické stezky typu vinařské, archeologické aj.</a:t>
            </a: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r>
              <a:rPr lang="cs-CZ" sz="5200" b="1" dirty="0" smtClean="0">
                <a:latin typeface="Arial"/>
                <a:ea typeface="Calibri"/>
                <a:cs typeface="Times New Roman"/>
              </a:rPr>
              <a:t>Příliš dominantní a omezené množství významných turistických cílů (problém velké koncentrace turistů v těchto místech), absence turistických cílů typu muzea, galerie, expozice, atrakce pro děti atd.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Cestovní ruch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Cestovní ruch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Chybí doplňkové služby pro turisty (např. hlídání dětí, sauna, solárium, půjčovna sportovních potřeb aj.), chybějící obchůdky pro rybáře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Nízká kvalita a nevhodná struktura ubytovacích zařízení, malý počet lůžek v ubytování v soukromí a v hotelích a pensionech standardu*** (nedostatek ubytování střední třídy), chátrající ubytovací kapacity táborů kempů a rekreačních středisek (nedostatečná kvalita), omezené možnosti ubytování zejména v malých obcích, chybí ubytování se službami pro turisty, nadbytek chat a chalup bez uvolnění pro potřeby CR, chybí program pro ubytované turisty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Absence regionálních specifik v nabídce služeb, chybějící ubytovací a stravovací kapacity v malých obcích mikroregionu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Často nevyhovující pracovní doba, častý problém s nedostatečnou kvalifikací a ochotou poskytovatelů služeb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Unifikovaná restaurační zařízení, chybí krajové speciality, v restauračních zařízeních často chybí venkovní posezení v letních měsících, absence klasických pivnic, vinic, kaváren, čajoven, cukráren aj., malá síť rychlého občerstvení na všech trasách pro pěší a cykloturisty</a:t>
            </a: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endParaRPr lang="cs-CZ" sz="1300" b="1" dirty="0" smtClean="0">
              <a:latin typeface="Arial"/>
              <a:ea typeface="Calibri"/>
              <a:cs typeface="Times New Roman"/>
            </a:endParaRPr>
          </a:p>
          <a:p>
            <a:pPr marL="0">
              <a:lnSpc>
                <a:spcPct val="165000"/>
              </a:lnSpc>
              <a:spcAft>
                <a:spcPts val="1000"/>
              </a:spcAft>
              <a:buNone/>
            </a:pPr>
            <a:endParaRPr lang="cs-CZ" sz="1300" b="1" dirty="0" smtClean="0"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Závěry analytické části strategie</a:t>
            </a:r>
            <a:r>
              <a:rPr lang="cs-CZ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2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Cestovní ruch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0405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cs-CZ" sz="20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Slabé stránky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Chybí koutky pro děti zejména ve stravovacích zařízeních a v jiných místech, kde jsou poskytovány služby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Malé zastoupení zahraničních turistů, převažují turisté s menší kupní silou a s malým zájmem o ubytování a využití širokého spektra služeb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Zatím malá síť služeb, kde jsou akceptovány platební karty, nemožnost využívat železniční dopravu, často špatné dopravní značení (směrové ukazatele, naváděcí systém, zejména na malé obce a odloučené lokality)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Chybí veřejná doprava pro cyklisty a možnost převážení zavazadel v rámci mikroregionu, často chybí parkoviště a odpočívadla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Neexistence oficiálních stránek mikroregionu se zaměřením na rozvoj cestovního ruchu, nedostatečná propagace regionu pro účely cestovního ruchu, nedostatek propagačních materiálů</a:t>
            </a:r>
          </a:p>
          <a:p>
            <a:pPr marL="0">
              <a:lnSpc>
                <a:spcPct val="145000"/>
              </a:lnSpc>
              <a:spcAft>
                <a:spcPts val="1000"/>
              </a:spcAft>
              <a:buNone/>
            </a:pPr>
            <a:r>
              <a:rPr lang="cs-CZ" sz="1300" b="1" dirty="0" smtClean="0">
                <a:latin typeface="Arial"/>
                <a:ea typeface="Calibri"/>
                <a:cs typeface="Times New Roman"/>
              </a:rPr>
              <a:t>Neexistence turistických balíčků/programů, neexistence elektronické databáze turistických cílů a služeb mikroregionu, absence rezervačních systémů a kvalitní prezentace na internetu, minimální marketingové aktivity mikroregionu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Návrh mise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1"/>
            <a:ext cx="8280920" cy="2880319"/>
          </a:xfrm>
        </p:spPr>
        <p:txBody>
          <a:bodyPr>
            <a:noAutofit/>
          </a:bodyPr>
          <a:lstStyle/>
          <a:p>
            <a:pPr marL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sz="2000" b="1" dirty="0"/>
              <a:t>Integrovaná strategie území MAS Buchlov je </a:t>
            </a:r>
            <a:r>
              <a:rPr lang="cs-CZ" sz="2000" b="1" dirty="0" smtClean="0"/>
              <a:t>strategií</a:t>
            </a:r>
            <a:r>
              <a:rPr lang="cs-CZ" sz="2000" b="1" dirty="0"/>
              <a:t>, která je zpracována za </a:t>
            </a:r>
            <a:r>
              <a:rPr lang="cs-CZ" sz="2000" b="1" dirty="0" smtClean="0"/>
              <a:t>střednědobou účelem </a:t>
            </a:r>
            <a:r>
              <a:rPr lang="cs-CZ" sz="2000" b="1" dirty="0"/>
              <a:t>dlouhodobého udržitelného rozvoje území </a:t>
            </a:r>
            <a:r>
              <a:rPr lang="cs-CZ" sz="2000" b="1" dirty="0" smtClean="0"/>
              <a:t>a je </a:t>
            </a:r>
            <a:r>
              <a:rPr lang="cs-CZ" sz="2000" b="1" dirty="0"/>
              <a:t>součástí Komunitně vedeného místního rozvoje. Jedná se o komplexní rozvojový dokument, který vychází z činnosti MAS Buchlov, jež je organizací, která zajišťuje, propojuje a koordinuje subjekty, záměry a zdroje a při své činnosti reaguje na potřeby území a jeho aktérů.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5121" name="obrázek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25144"/>
            <a:ext cx="2088629" cy="13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Návrh dlouhodobé vize mas buchlov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209331"/>
          </a:xfrm>
        </p:spPr>
        <p:txBody>
          <a:bodyPr/>
          <a:lstStyle/>
          <a:p>
            <a:pPr marL="0" algn="ctr">
              <a:lnSpc>
                <a:spcPct val="150000"/>
              </a:lnSpc>
              <a:buNone/>
            </a:pPr>
            <a:r>
              <a:rPr lang="cs-CZ" sz="2400" b="1" dirty="0"/>
              <a:t>MAS Buchlov je přívětivým venkovským prostorem využívajícím svůj přírodní i kulturní potenciál, regionem s kvalitním a stabilizovaným životním prostředím, rozvíjejícím se cestovním ruchem, územím s dostatečnou nabídkou pracovních míst a bohatým a kvalitním zázemím pro život.</a:t>
            </a:r>
          </a:p>
          <a:p>
            <a:pPr algn="ctr"/>
            <a:endParaRPr lang="cs-CZ" dirty="0"/>
          </a:p>
        </p:txBody>
      </p:sp>
      <p:pic>
        <p:nvPicPr>
          <p:cNvPr id="4" name="obrázek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53136"/>
            <a:ext cx="2088629" cy="13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533" y="2924945"/>
          <a:ext cx="8208916" cy="3062071"/>
        </p:xfrm>
        <a:graphic>
          <a:graphicData uri="http://schemas.openxmlformats.org/drawingml/2006/table">
            <a:tbl>
              <a:tblPr/>
              <a:tblGrid>
                <a:gridCol w="1356112"/>
                <a:gridCol w="571067"/>
                <a:gridCol w="571067"/>
                <a:gridCol w="571067"/>
                <a:gridCol w="571067"/>
                <a:gridCol w="571067"/>
                <a:gridCol w="571067"/>
                <a:gridCol w="571067"/>
                <a:gridCol w="571067"/>
                <a:gridCol w="571067"/>
                <a:gridCol w="571067"/>
                <a:gridCol w="571067"/>
                <a:gridCol w="571067"/>
              </a:tblGrid>
              <a:tr h="41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43.2%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42.9%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13.4%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34.7%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51.4%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24.5%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136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14.7%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306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33.1%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26%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235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25.4%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67544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Zlepšení podmínek pro podnikání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Návrh prioritních os</a:t>
            </a:r>
            <a:endParaRPr lang="cs-CZ" sz="32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Podpora zemědělství a životního prostředí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Zachování kulturního dědictví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Rozvoj cestovního ruchu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Podpora podnikání a tvorby pracovních míst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Zlepšení infrastruktury v obcích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Rozvoj veřejných služeb a volnočasových aktivit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Děkujeme za pozornost.</a:t>
            </a:r>
            <a:endParaRPr lang="cs-CZ" sz="3600" b="1" cap="all" dirty="0">
              <a:ln w="9000" cmpd="sng">
                <a:solidFill>
                  <a:srgbClr val="AA4214"/>
                </a:solidFill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Zpracovatelský tým:</a:t>
            </a:r>
          </a:p>
          <a:p>
            <a:r>
              <a:rPr lang="cs-CZ" sz="2400" dirty="0" smtClean="0"/>
              <a:t>Bc. Michal Vrba</a:t>
            </a:r>
          </a:p>
          <a:p>
            <a:r>
              <a:rPr lang="cs-CZ" sz="2400" dirty="0" smtClean="0"/>
              <a:t>Ing. Hana </a:t>
            </a:r>
            <a:r>
              <a:rPr lang="cs-CZ" sz="2400" dirty="0" err="1" smtClean="0"/>
              <a:t>Ragasová</a:t>
            </a:r>
            <a:endParaRPr lang="cs-CZ" sz="2400" dirty="0" smtClean="0"/>
          </a:p>
          <a:p>
            <a:r>
              <a:rPr lang="cs-CZ" sz="2400" dirty="0" smtClean="0"/>
              <a:t>Ing. Zuzana Michalíková</a:t>
            </a:r>
          </a:p>
          <a:p>
            <a:r>
              <a:rPr lang="cs-CZ" sz="2400" dirty="0" smtClean="0"/>
              <a:t>Vlasta Masaříková</a:t>
            </a:r>
          </a:p>
          <a:p>
            <a:pPr algn="ctr">
              <a:buNone/>
            </a:pPr>
            <a:r>
              <a:rPr lang="cs-CZ" b="1" dirty="0" smtClean="0"/>
              <a:t>EUNICE </a:t>
            </a:r>
            <a:r>
              <a:rPr lang="cs-CZ" b="1" dirty="0"/>
              <a:t>CONSULTING </a:t>
            </a:r>
            <a:r>
              <a:rPr lang="cs-CZ" b="1" dirty="0" smtClean="0"/>
              <a:t>a.s</a:t>
            </a:r>
            <a:endParaRPr lang="cs-CZ" b="1" dirty="0"/>
          </a:p>
          <a:p>
            <a:pPr algn="ctr">
              <a:buNone/>
            </a:pPr>
            <a:r>
              <a:rPr lang="cs-CZ" sz="2800" dirty="0" smtClean="0"/>
              <a:t> </a:t>
            </a:r>
            <a:r>
              <a:rPr lang="cs-CZ" sz="2800" u="sng" dirty="0">
                <a:hlinkClick r:id="rId2"/>
              </a:rPr>
              <a:t>www.</a:t>
            </a:r>
            <a:r>
              <a:rPr lang="cs-CZ" sz="2800" u="sng" dirty="0" err="1">
                <a:hlinkClick r:id="rId2"/>
              </a:rPr>
              <a:t>eunice.cz</a:t>
            </a:r>
            <a:endParaRPr lang="cs-CZ" sz="2800" dirty="0"/>
          </a:p>
          <a:p>
            <a:pPr algn="ctr">
              <a:buNone/>
            </a:pPr>
            <a:r>
              <a:rPr lang="cs-CZ" sz="2800" dirty="0" err="1" smtClean="0"/>
              <a:t>Zarámí</a:t>
            </a:r>
            <a:r>
              <a:rPr lang="cs-CZ" sz="2800" dirty="0" smtClean="0"/>
              <a:t> </a:t>
            </a:r>
            <a:r>
              <a:rPr lang="cs-CZ" sz="2800" dirty="0"/>
              <a:t>4077, 760 01  </a:t>
            </a:r>
            <a:r>
              <a:rPr lang="cs-CZ" sz="2800" dirty="0" smtClean="0"/>
              <a:t>Zlín</a:t>
            </a:r>
            <a:endParaRPr lang="cs-CZ" sz="2800" dirty="0"/>
          </a:p>
        </p:txBody>
      </p:sp>
      <p:pic>
        <p:nvPicPr>
          <p:cNvPr id="2050" name="obrázek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720" y="2420888"/>
            <a:ext cx="30204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395536" y="184482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Podpora bytové výstavby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2852936"/>
          <a:ext cx="7848881" cy="3240361"/>
        </p:xfrm>
        <a:graphic>
          <a:graphicData uri="http://schemas.openxmlformats.org/drawingml/2006/table">
            <a:tbl>
              <a:tblPr/>
              <a:tblGrid>
                <a:gridCol w="1699793"/>
                <a:gridCol w="512424"/>
                <a:gridCol w="512424"/>
                <a:gridCol w="512424"/>
                <a:gridCol w="512424"/>
                <a:gridCol w="512424"/>
                <a:gridCol w="512424"/>
                <a:gridCol w="512424"/>
                <a:gridCol w="512424"/>
                <a:gridCol w="512424"/>
                <a:gridCol w="512424"/>
                <a:gridCol w="512424"/>
                <a:gridCol w="512424"/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293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31.7%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31.4%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24.2%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27.3%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42.7%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29.8%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29.4%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612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66.2%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51.9%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470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50.9%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772816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Podpora péče o seniory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2780928"/>
          <a:ext cx="7920869" cy="3672408"/>
        </p:xfrm>
        <a:graphic>
          <a:graphicData uri="http://schemas.openxmlformats.org/drawingml/2006/table">
            <a:tbl>
              <a:tblPr/>
              <a:tblGrid>
                <a:gridCol w="1613513"/>
                <a:gridCol w="588720"/>
                <a:gridCol w="519876"/>
                <a:gridCol w="519876"/>
                <a:gridCol w="519876"/>
                <a:gridCol w="519876"/>
                <a:gridCol w="519876"/>
                <a:gridCol w="519876"/>
                <a:gridCol w="519876"/>
                <a:gridCol w="519876"/>
                <a:gridCol w="519876"/>
                <a:gridCol w="519876"/>
                <a:gridCol w="519876"/>
              </a:tblGrid>
              <a:tr h="459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334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36.1%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321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34.7%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18.4%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51.4%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55.1%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85.7%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44.2%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918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99.4%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720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77.9%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705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76.3%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323528" y="177281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Častější spoje veřejné dopravy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6" y="2996952"/>
          <a:ext cx="8352930" cy="3240360"/>
        </p:xfrm>
        <a:graphic>
          <a:graphicData uri="http://schemas.openxmlformats.org/drawingml/2006/table">
            <a:tbl>
              <a:tblPr/>
              <a:tblGrid>
                <a:gridCol w="1350284"/>
                <a:gridCol w="549504"/>
                <a:gridCol w="549504"/>
                <a:gridCol w="549504"/>
                <a:gridCol w="549504"/>
                <a:gridCol w="549504"/>
                <a:gridCol w="549504"/>
                <a:gridCol w="549504"/>
                <a:gridCol w="635836"/>
                <a:gridCol w="463172"/>
                <a:gridCol w="753803"/>
                <a:gridCol w="549504"/>
                <a:gridCol w="753803"/>
              </a:tblGrid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232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25.1%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39.7%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24.1%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21.1%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20.5%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27.2%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20.5%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11.9%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37.6%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42.3%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219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23.7%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544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58.9%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132.5%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960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103.9%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940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101.7%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Vyhodnocení dotazníkového šetření:</a:t>
            </a:r>
            <a:b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obyvatelé mikroregionu</a:t>
            </a:r>
            <a:endParaRPr lang="cs-CZ" sz="3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1770102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Využití obecních finančních prostředků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cap="all" dirty="0" smtClean="0">
                <a:ln w="9000" cmpd="sng">
                  <a:solidFill>
                    <a:srgbClr val="AA421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- Rekonstrukce komunikací a chodníků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068960"/>
          <a:ext cx="8064896" cy="3315832"/>
        </p:xfrm>
        <a:graphic>
          <a:graphicData uri="http://schemas.openxmlformats.org/drawingml/2006/table">
            <a:tbl>
              <a:tblPr/>
              <a:tblGrid>
                <a:gridCol w="1253087"/>
                <a:gridCol w="561650"/>
                <a:gridCol w="561650"/>
                <a:gridCol w="561650"/>
                <a:gridCol w="561650"/>
                <a:gridCol w="561650"/>
                <a:gridCol w="561650"/>
                <a:gridCol w="561650"/>
                <a:gridCol w="648011"/>
                <a:gridCol w="475289"/>
                <a:gridCol w="676839"/>
                <a:gridCol w="446461"/>
                <a:gridCol w="633659"/>
              </a:tblGrid>
              <a:tr h="41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věk neuveden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18-29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30-49 let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50-64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65 a více let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463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50.1%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34.1%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134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28.9%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21.6%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ano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229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24.8%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18.3%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36.7%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25.3%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19.7%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spíše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6.2%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28.1%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50.9%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nedovedu posoudit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17.6%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35.3%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5.9%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41.2%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rozhodně ne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66.7%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33.3%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neuvedeno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4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Celkový součet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924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3.8%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680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73.6%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1530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165.6%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"/>
                          <a:ea typeface="Times New Roman"/>
                          <a:cs typeface="Times New Roman"/>
                        </a:rPr>
                        <a:t>1200</a:t>
                      </a:r>
                      <a:endParaRPr lang="cs-CZ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129.9%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1175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"/>
                          <a:ea typeface="Times New Roman"/>
                          <a:cs typeface="Times New Roman"/>
                        </a:rPr>
                        <a:t>127.2%</a:t>
                      </a:r>
                      <a:endParaRPr lang="cs-CZ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4410</Words>
  <Application>Microsoft Office PowerPoint</Application>
  <PresentationFormat>Předvádění na obrazovce (4:3)</PresentationFormat>
  <Paragraphs>1814</Paragraphs>
  <Slides>51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Motiv sady Office</vt:lpstr>
      <vt:lpstr>Integrovaná strategie území MAS Buchlov pro období 2014 – 2020 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obyvatelé mikroregionu</vt:lpstr>
      <vt:lpstr>Vyhodnocení dotazníkového šetření: Neziskové organizace</vt:lpstr>
      <vt:lpstr>Vyhodnocení dotazníkového šetření: Neziskové organizace</vt:lpstr>
      <vt:lpstr>Vyhodnocení dotazníkového šetření: Neziskové organizace</vt:lpstr>
      <vt:lpstr>Vyhodnocení dotazníkového šetření: Neziskové organizace</vt:lpstr>
      <vt:lpstr>Vyhodnocení dotazníkového šetření: Neziskové organizace</vt:lpstr>
      <vt:lpstr>Vyhodnocení dotazníkového šetření: Neziskové organizace</vt:lpstr>
      <vt:lpstr>Vyhodnocení dotazníkového šetření: podnikatelské subjekty</vt:lpstr>
      <vt:lpstr>Vyhodnocení dotazníkového šetření: podnikatelské subjekty</vt:lpstr>
      <vt:lpstr>Vyhodnocení dotazníkového šetření: podnikatelské subjekty</vt:lpstr>
      <vt:lpstr>Vyhodnocení dotazníkového šetření: podnikatelské subjekty</vt:lpstr>
      <vt:lpstr>Vyhodnocení dotazníkového šetření: podnikatelské subjekty</vt:lpstr>
      <vt:lpstr>Vyhodnocení dotazníkového šetření: podnikatelské subjekty</vt:lpstr>
      <vt:lpstr>Vyhodnocení dotazníkového šetření: obce</vt:lpstr>
      <vt:lpstr>Vyhodnocení dotazníkového šetření: obce</vt:lpstr>
      <vt:lpstr>Vyhodnocení dotazníkového šetření: obce</vt:lpstr>
      <vt:lpstr>Závěry analytické části strategie Lidé, společnost a služby </vt:lpstr>
      <vt:lpstr>Závěry analytické části strategie Lidé, společnost a služby </vt:lpstr>
      <vt:lpstr>Závěry analytické části strategie Ekonomika a podnikání </vt:lpstr>
      <vt:lpstr>Závěry analytické části strategie Ekonomika a podnikání</vt:lpstr>
      <vt:lpstr> Závěry analytické části strategie Životní prostředí, ochrana krajiny a přírodního dědictví </vt:lpstr>
      <vt:lpstr>Závěry analytické části strategie Životní prostředí, ochrana krajiny a přírodního dědictví </vt:lpstr>
      <vt:lpstr>Závěry analytické části strategie Bezpečnost, veřejná správa a spolupráce </vt:lpstr>
      <vt:lpstr>Závěry analytické části strategie Bezpečnost, veřejná správa a spolupráce</vt:lpstr>
      <vt:lpstr>Závěry analytické části strategie Technická infrastruktura</vt:lpstr>
      <vt:lpstr>Závěry analytické části strategie Technická infrastruktura</vt:lpstr>
      <vt:lpstr>Závěry analytické části strategie Cestovní ruch</vt:lpstr>
      <vt:lpstr>Závěry analytické části strategie Cestovní ruch</vt:lpstr>
      <vt:lpstr>Závěry analytické části strategie Cestovní ruch</vt:lpstr>
      <vt:lpstr>Závěry analytické části strategie Cestovní ruch</vt:lpstr>
      <vt:lpstr>Závěry analytické části strategie Cestovní ruch</vt:lpstr>
      <vt:lpstr>Návrh mise</vt:lpstr>
      <vt:lpstr>Návrh dlouhodobé vize mas buchlov</vt:lpstr>
      <vt:lpstr>Návrh prioritních os</vt:lpstr>
      <vt:lpstr>Děkujeme za pozornost.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Integrovaná strategie území MAS Buchlov pro období 2014 – 2020</dc:title>
  <dc:creator>Hanka</dc:creator>
  <cp:lastModifiedBy>Hanka</cp:lastModifiedBy>
  <cp:revision>77</cp:revision>
  <dcterms:created xsi:type="dcterms:W3CDTF">2014-06-22T05:59:08Z</dcterms:created>
  <dcterms:modified xsi:type="dcterms:W3CDTF">2014-06-23T13:38:15Z</dcterms:modified>
</cp:coreProperties>
</file>