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9" r:id="rId5"/>
    <p:sldId id="290" r:id="rId6"/>
    <p:sldId id="292" r:id="rId7"/>
    <p:sldId id="293" r:id="rId8"/>
    <p:sldId id="295" r:id="rId9"/>
    <p:sldId id="294" r:id="rId10"/>
    <p:sldId id="297" r:id="rId11"/>
    <p:sldId id="298" r:id="rId12"/>
    <p:sldId id="284" r:id="rId13"/>
    <p:sldId id="299" r:id="rId14"/>
    <p:sldId id="300" r:id="rId15"/>
    <p:sldId id="263" r:id="rId16"/>
    <p:sldId id="270" r:id="rId17"/>
    <p:sldId id="271" r:id="rId18"/>
    <p:sldId id="272" r:id="rId19"/>
    <p:sldId id="273" r:id="rId20"/>
    <p:sldId id="267" r:id="rId21"/>
    <p:sldId id="268" r:id="rId22"/>
    <p:sldId id="269" r:id="rId23"/>
    <p:sldId id="279" r:id="rId24"/>
    <p:sldId id="280" r:id="rId25"/>
    <p:sldId id="281" r:id="rId26"/>
    <p:sldId id="266" r:id="rId27"/>
    <p:sldId id="277" r:id="rId28"/>
    <p:sldId id="275" r:id="rId29"/>
    <p:sldId id="276" r:id="rId30"/>
    <p:sldId id="274" r:id="rId31"/>
    <p:sldId id="28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" initials="A" lastIdx="2" clrIdx="0">
    <p:extLst>
      <p:ext uri="{19B8F6BF-5375-455C-9EA6-DF929625EA0E}">
        <p15:presenceInfo xmlns:p15="http://schemas.microsoft.com/office/powerpoint/2012/main" userId="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A2AFF-1631-4B01-B877-1E15F40EC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6F57E1-CE35-4F5A-9FCC-45A91B972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13F734-3A3B-446B-914C-A78F32B25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A9B73D-C0B4-47F8-B3D6-9E298865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D6C289-0D14-4930-A80F-23325E52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95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74DF2-D5DE-418A-AE8B-B44665A1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D094F5-D0E5-4DF8-8338-A5546E818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05BE8D-A52B-44B1-9502-EC2624B0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63E8C4-B464-4C3B-B15D-62C05851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B99AE6-9D29-42C3-8E6D-E25B36C2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66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3BD1A6-0586-4C5F-B906-FD30DF29E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C7F6FD-2381-480F-9270-7564EE562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D4412C-C76E-497B-8783-C6CFF159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302299-D84D-44BE-92F1-59389512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AE5E5D-B0E5-4D84-81FA-A047B4C8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8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B606B-AE4A-4D73-ACD9-9D240BFC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5ACC69-3C98-41F9-97A3-55200A3C6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091A05-333F-4CB7-B19F-E5473D60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4FACDF-0B98-4C76-9245-591DA011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DBB13B-82DE-4B71-8682-40328B94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5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F58C8-8596-4406-8A02-2029B9E9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22F7E2-DC0F-48E1-AFE1-3A9DEEB92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A80341-645B-4069-959C-42300615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B1578-E378-44BB-B41F-4C144E68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09AB4E-5B14-4AA4-844B-93017BCB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71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DE9D4-985B-4405-8770-64A84288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C781C-6838-43D9-B040-0D3C655B3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C51554-6540-4CC7-A233-82A752EE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96C8BE-6067-43E6-8FEE-0F31312A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0426BE-623E-414F-A7E6-82747A14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97B9C9-93FE-4B04-A104-93BA8327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90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A8D50-863C-44BE-B59D-2646B887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FE124B-9D6F-4D9C-B455-C871A16C4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B8319F-4206-4347-BA7B-3872CB4CC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B3E999-136E-4172-AD7F-ED1FF479C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8675B4F-5B43-44CE-A9EA-2D40150DF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FB622AB-F269-4595-BC4A-52616D0C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588011-F4DB-45B7-B984-24C66241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9AA1E7-A783-4D05-9CFE-3E4389F9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53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2E2BC-4FF4-4A74-AD29-73D3D916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6C68B4-0965-4E96-85A7-63CEA39B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B1D886-34C1-455D-9484-23769CB8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D7A4EA-67FB-4794-A989-C5E02AFA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12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8B236EC-36EB-432B-BE40-594C63528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77BA3C4-D504-4B16-94CC-650A4744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7135EC-8D24-4FCE-8082-DA27D30A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0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50A03-B7C4-4C20-8FEB-87A1F9AB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141B7-6CF8-4F19-B670-5672DB05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6E84DA-967B-4565-AA74-8A57A35A3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3DBD51-581A-4842-AD22-F8B6E7A0D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9F895B-8505-40F4-BFB6-CDC81FEA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45771B-0668-4F1D-BF32-010BF88D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36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825567-2455-4801-A276-37454ABB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D1EEB6F-9156-4995-AA80-7C8FC2D79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593129-8503-432D-9425-E7D4EB5A7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2CEA6D-AB39-4F61-8133-571CBD62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74F567-8E39-49BA-8534-B8B7617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F26011-FE4E-4D5C-A845-82D5847D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12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D6BC68-6637-4970-AA40-5D5FE56D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C1C537-D4B3-46E8-A13E-1513A63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AE2152-4484-435D-BA33-409C255A4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FD3BB-63F9-4E7F-8C28-4C1FA3FC0775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7CC3E1-15E2-4A73-A745-D6D63DCB7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27206B-C6AD-4995-BA2A-360939ED8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D0D91-8F89-426C-9CC6-7EE624FA51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sterscapes.geoway.d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prohlidka.farnostvelehrad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gs.cuzk.cz/archiv/" TargetMode="External"/><Relationship Id="rId2" Type="http://schemas.openxmlformats.org/officeDocument/2006/relationships/hyperlink" Target="https://maps.arcanum.com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isterscapes.geoway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isterscapes.geoway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B99DD-6063-4C92-3311-5EEB8361B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452" y="3760368"/>
            <a:ext cx="10360403" cy="1128775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Výsledky terénního výzkumu hodnot velehradské cisterciácké krajiny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CA7F20-405A-7E68-AD4A-67769060B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9468" y="5696761"/>
            <a:ext cx="8120542" cy="6040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Aleš Létal – Katedra geografie </a:t>
            </a:r>
            <a:r>
              <a:rPr lang="cs-CZ" dirty="0" err="1">
                <a:latin typeface="Arial Black" panose="020B0A04020102020204" pitchFamily="34" charset="0"/>
              </a:rPr>
              <a:t>PřF</a:t>
            </a:r>
            <a:r>
              <a:rPr lang="cs-CZ" dirty="0">
                <a:latin typeface="Arial Black" panose="020B0A04020102020204" pitchFamily="34" charset="0"/>
              </a:rPr>
              <a:t> UP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EE3BAE-E9CB-AB0E-64E4-893A1466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478" y="553825"/>
            <a:ext cx="3070109" cy="25438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DB2E1AA-EA46-3D81-A42E-21DAD1DD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452" y="408943"/>
            <a:ext cx="6932116" cy="2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9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Přehled vybraných klíčových prvků cisterciácké krajiny Velehradu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A29CB2-DF63-40C2-9E51-398AC8D3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94" y="1825625"/>
            <a:ext cx="10515600" cy="466725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AutoNum type="alphaUcParenR"/>
            </a:pPr>
            <a:r>
              <a:rPr lang="cs-CZ" sz="2600" b="1" dirty="0"/>
              <a:t>Kategorizace podle KATALOGU prvků CISTERSCAPES: </a:t>
            </a:r>
          </a:p>
          <a:p>
            <a:pPr>
              <a:buFontTx/>
              <a:buChar char="-"/>
            </a:pPr>
            <a:r>
              <a:rPr lang="cs-CZ" sz="2600" b="1" dirty="0"/>
              <a:t>náboženství </a:t>
            </a:r>
            <a:r>
              <a:rPr lang="cs-CZ" sz="2600" dirty="0"/>
              <a:t>(sakrální stavby, křížové cesty, poutní cesty,…)</a:t>
            </a:r>
          </a:p>
          <a:p>
            <a:pPr>
              <a:buFontTx/>
              <a:buChar char="-"/>
            </a:pPr>
            <a:r>
              <a:rPr lang="cs-CZ" sz="2600" b="1" dirty="0"/>
              <a:t>osídlení </a:t>
            </a:r>
            <a:r>
              <a:rPr lang="cs-CZ" sz="2600" dirty="0"/>
              <a:t>(zámek, úřední dvůr, hraniční kámen, ….)</a:t>
            </a:r>
          </a:p>
          <a:p>
            <a:pPr>
              <a:buFontTx/>
              <a:buChar char="-"/>
            </a:pPr>
            <a:r>
              <a:rPr lang="cs-CZ" sz="2600" b="1" dirty="0"/>
              <a:t>doprava </a:t>
            </a:r>
            <a:r>
              <a:rPr lang="cs-CZ" sz="2600" dirty="0"/>
              <a:t>(cestní síť, most, přístav, brod, úvoz, alej,…..)</a:t>
            </a:r>
          </a:p>
          <a:p>
            <a:pPr>
              <a:buFontTx/>
              <a:buChar char="-"/>
            </a:pPr>
            <a:r>
              <a:rPr lang="cs-CZ" sz="2600" b="1" dirty="0"/>
              <a:t>provozovny </a:t>
            </a:r>
            <a:r>
              <a:rPr lang="cs-CZ" sz="2600" dirty="0"/>
              <a:t>(pivovar, hostinec, mlýn, cihelna, kamenolom,..)</a:t>
            </a:r>
          </a:p>
          <a:p>
            <a:pPr>
              <a:buFontTx/>
              <a:buChar char="-"/>
            </a:pPr>
            <a:r>
              <a:rPr lang="cs-CZ" sz="2600" b="1" dirty="0"/>
              <a:t>zemědělství </a:t>
            </a:r>
            <a:r>
              <a:rPr lang="cs-CZ" sz="2600" dirty="0"/>
              <a:t>(hospodářský dvůr – </a:t>
            </a:r>
            <a:r>
              <a:rPr lang="cs-CZ" sz="2600" dirty="0" err="1"/>
              <a:t>grangie</a:t>
            </a:r>
            <a:r>
              <a:rPr lang="cs-CZ" sz="2600" dirty="0"/>
              <a:t>, sýpka, stodola, sad, rybník,..)</a:t>
            </a:r>
          </a:p>
          <a:p>
            <a:pPr>
              <a:buFontTx/>
              <a:buChar char="-"/>
            </a:pPr>
            <a:r>
              <a:rPr lang="cs-CZ" sz="2600" b="1" dirty="0"/>
              <a:t>odpočinek </a:t>
            </a:r>
            <a:r>
              <a:rPr lang="cs-CZ" sz="2600" dirty="0"/>
              <a:t>(klášterní zahrada, vyhlídkové místo,…)</a:t>
            </a:r>
          </a:p>
          <a:p>
            <a:pPr>
              <a:buFontTx/>
              <a:buChar char="-"/>
            </a:pPr>
            <a:r>
              <a:rPr lang="cs-CZ" sz="2600" b="1" dirty="0"/>
              <a:t>asociativní kulturní krajina </a:t>
            </a:r>
            <a:r>
              <a:rPr lang="cs-CZ" sz="2600" dirty="0"/>
              <a:t>(lokální, regionální dominanta, památník, pohledový aspekt v krajině)</a:t>
            </a:r>
          </a:p>
          <a:p>
            <a:pPr>
              <a:buFontTx/>
              <a:buChar char="-"/>
            </a:pPr>
            <a:r>
              <a:rPr lang="cs-CZ" sz="2600" b="1" dirty="0"/>
              <a:t>ostatní </a:t>
            </a:r>
          </a:p>
          <a:p>
            <a:pPr marL="0" indent="0">
              <a:buNone/>
            </a:pPr>
            <a:r>
              <a:rPr lang="cs-CZ" sz="2600" b="1" dirty="0"/>
              <a:t>B) Výběr reprezentativních prvků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880CB6-4D05-5C20-50D4-6AA8F66A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2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Přehled vybraných klíčových prvků cisterciácké krajiny Velehradu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880CB6-4D05-5C20-50D4-6AA8F66A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54FE59A-0D49-8268-6144-90032C20A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5272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>
                <a:hlinkClick r:id="rId3"/>
              </a:rPr>
              <a:t>https://cisterscapes.geoway.de/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35 prvků (objektů): </a:t>
            </a:r>
          </a:p>
          <a:p>
            <a:pPr>
              <a:buFontTx/>
              <a:buChar char="-"/>
            </a:pPr>
            <a:r>
              <a:rPr lang="cs-CZ" b="1" dirty="0"/>
              <a:t>stručný popis</a:t>
            </a:r>
          </a:p>
          <a:p>
            <a:pPr>
              <a:buFontTx/>
              <a:buChar char="-"/>
            </a:pPr>
            <a:r>
              <a:rPr lang="cs-CZ" b="1" dirty="0"/>
              <a:t>detailní popis</a:t>
            </a:r>
          </a:p>
          <a:p>
            <a:pPr>
              <a:buFontTx/>
              <a:buChar char="-"/>
            </a:pPr>
            <a:r>
              <a:rPr lang="cs-CZ" b="1" dirty="0"/>
              <a:t>obrazové přílohy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Stav poznání není konečný a bude se rozšiřovat v návaznosti na nové objevy nebo skutečnosti</a:t>
            </a:r>
          </a:p>
          <a:p>
            <a:endParaRPr lang="cs-CZ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4F5029-5E77-5939-164B-416D22C26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5625"/>
            <a:ext cx="5643519" cy="43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5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AE0AA-B338-4075-BA6C-AFF5DC873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992" y="1671003"/>
            <a:ext cx="9144000" cy="2387600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Klášter Velehrad </a:t>
            </a:r>
            <a:br>
              <a:rPr lang="cs-CZ" b="1" dirty="0">
                <a:latin typeface="Arial Black" panose="020B0A04020102020204" pitchFamily="34" charset="0"/>
              </a:rPr>
            </a:br>
            <a:r>
              <a:rPr lang="cs-CZ" b="1" dirty="0">
                <a:latin typeface="Arial Black" panose="020B0A04020102020204" pitchFamily="34" charset="0"/>
              </a:rPr>
              <a:t>Top 15</a:t>
            </a:r>
          </a:p>
        </p:txBody>
      </p:sp>
    </p:spTree>
    <p:extLst>
      <p:ext uri="{BB962C8B-B14F-4D97-AF65-F5344CB8AC3E}">
        <p14:creationId xmlns:p14="http://schemas.microsoft.com/office/powerpoint/2010/main" val="16835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9" y="365125"/>
            <a:ext cx="1164221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Ba</a:t>
            </a:r>
            <a:r>
              <a:rPr lang="cs-CZ" sz="3600" b="1" dirty="0">
                <a:latin typeface="Arial Black" panose="020B0A04020102020204" pitchFamily="34" charset="0"/>
              </a:rPr>
              <a:t>z</a:t>
            </a:r>
            <a:r>
              <a:rPr lang="en-US" sz="3600" b="1" dirty="0" err="1">
                <a:latin typeface="Arial Black" panose="020B0A04020102020204" pitchFamily="34" charset="0"/>
              </a:rPr>
              <a:t>ili</a:t>
            </a:r>
            <a:r>
              <a:rPr lang="cs-CZ" sz="3600" b="1" dirty="0" err="1">
                <a:latin typeface="Arial Black" panose="020B0A04020102020204" pitchFamily="34" charset="0"/>
              </a:rPr>
              <a:t>ka</a:t>
            </a:r>
            <a:r>
              <a:rPr lang="cs-CZ" sz="3600" b="1" dirty="0">
                <a:latin typeface="Arial Black" panose="020B0A04020102020204" pitchFamily="34" charset="0"/>
              </a:rPr>
              <a:t> Nanebevzetí Panny Marie a svatého Cyrila a Metoděje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0688"/>
            <a:ext cx="11002861" cy="24115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Hlavní dominanta Velehradského kláštera</a:t>
            </a:r>
            <a:endParaRPr lang="en-US" dirty="0"/>
          </a:p>
          <a:p>
            <a:r>
              <a:rPr lang="cs-CZ" dirty="0"/>
              <a:t>Původně pozdně románská stavba, po zničení kláštera husity přestavěna </a:t>
            </a:r>
            <a:br>
              <a:rPr lang="cs-CZ" dirty="0"/>
            </a:br>
            <a:r>
              <a:rPr lang="cs-CZ" dirty="0"/>
              <a:t>v gotickém stylu, konečná podoba stavby je raně barokní </a:t>
            </a:r>
            <a:endParaRPr lang="en-US" dirty="0"/>
          </a:p>
          <a:p>
            <a:r>
              <a:rPr lang="cs-CZ" dirty="0"/>
              <a:t>V podzemí baziliky je možné najít původní románské základy </a:t>
            </a:r>
            <a:endParaRPr lang="en-US" dirty="0"/>
          </a:p>
          <a:p>
            <a:r>
              <a:rPr lang="cs-CZ" dirty="0"/>
              <a:t>Je zde muzeum s lapidáriem</a:t>
            </a:r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029C33-A5B4-4325-AA8A-05B9EA72F742}"/>
              </a:ext>
            </a:extLst>
          </p:cNvPr>
          <p:cNvSpPr txBox="1"/>
          <p:nvPr/>
        </p:nvSpPr>
        <p:spPr>
          <a:xfrm>
            <a:off x="4728359" y="6308209"/>
            <a:ext cx="373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Basilika </a:t>
            </a:r>
            <a:r>
              <a:rPr lang="cs-CZ" dirty="0" err="1">
                <a:hlinkClick r:id="rId2"/>
              </a:rPr>
              <a:t>Virtual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travel</a:t>
            </a:r>
            <a:r>
              <a:rPr lang="cs-CZ" dirty="0">
                <a:hlinkClick r:id="rId2"/>
              </a:rPr>
              <a:t> web </a:t>
            </a:r>
            <a:r>
              <a:rPr lang="cs-CZ" dirty="0" err="1">
                <a:hlinkClick r:id="rId2"/>
              </a:rPr>
              <a:t>application</a:t>
            </a:r>
            <a:endParaRPr lang="cs-CZ" dirty="0"/>
          </a:p>
        </p:txBody>
      </p:sp>
      <p:pic>
        <p:nvPicPr>
          <p:cNvPr id="7" name="Obrázek 6" descr="Obsah obrázku exteriér, budova, silnice, hodiny&#10;&#10;Popis byl vytvořen automaticky">
            <a:extLst>
              <a:ext uri="{FF2B5EF4-FFF2-40B4-BE49-F238E27FC236}">
                <a16:creationId xmlns:a16="http://schemas.microsoft.com/office/drawing/2014/main" id="{42D1DAB7-FA52-4E8C-84D8-57D13D1AAF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165" y="4310637"/>
            <a:ext cx="2764754" cy="1971679"/>
          </a:xfrm>
          <a:prstGeom prst="rect">
            <a:avLst/>
          </a:prstGeom>
        </p:spPr>
      </p:pic>
      <p:pic>
        <p:nvPicPr>
          <p:cNvPr id="7170" name="Picture 2" descr="Velehrad, podzemí baziliky s lapidáriem a expozicí &quot;Martyrion - svědkové  víry 20. století&quot;, Velehrad - Východní Morava">
            <a:extLst>
              <a:ext uri="{FF2B5EF4-FFF2-40B4-BE49-F238E27FC236}">
                <a16:creationId xmlns:a16="http://schemas.microsoft.com/office/drawing/2014/main" id="{22DA76DD-1FCA-4A76-92EB-D5854943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4633" y="4342621"/>
            <a:ext cx="2764755" cy="184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apidárium pod velehradskou bazilikou skrývá stovky metrů chodeb — Zprávy —  Zpravodajství Brno — Česká televize">
            <a:extLst>
              <a:ext uri="{FF2B5EF4-FFF2-40B4-BE49-F238E27FC236}">
                <a16:creationId xmlns:a16="http://schemas.microsoft.com/office/drawing/2014/main" id="{B4AAA3CD-A8C7-436C-8EAC-F0ED4FEA8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15" y="4310637"/>
            <a:ext cx="3592085" cy="20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1231500-713A-41CC-BDAC-92D6C1613305}"/>
              </a:ext>
            </a:extLst>
          </p:cNvPr>
          <p:cNvSpPr txBox="1"/>
          <p:nvPr/>
        </p:nvSpPr>
        <p:spPr>
          <a:xfrm>
            <a:off x="9118697" y="6242950"/>
            <a:ext cx="289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Památkově chráněno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1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553823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Cyrilka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90688"/>
            <a:ext cx="5935910" cy="160972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dirty="0"/>
              <a:t>Kostel božího těla </a:t>
            </a:r>
            <a:br>
              <a:rPr lang="en-US" dirty="0"/>
            </a:br>
            <a:r>
              <a:rPr lang="en-US" dirty="0"/>
              <a:t>(</a:t>
            </a:r>
            <a:r>
              <a:rPr lang="cs-CZ" dirty="0"/>
              <a:t>kostel před branou kláštera</a:t>
            </a:r>
            <a:r>
              <a:rPr lang="en-US" dirty="0"/>
              <a:t>)</a:t>
            </a:r>
          </a:p>
          <a:p>
            <a:r>
              <a:rPr lang="cs-CZ" dirty="0"/>
              <a:t>Přestavěn do Novogotického stylu </a:t>
            </a:r>
            <a:br>
              <a:rPr lang="cs-CZ" dirty="0"/>
            </a:br>
            <a:r>
              <a:rPr lang="cs-CZ" dirty="0"/>
              <a:t>v roce </a:t>
            </a:r>
            <a:r>
              <a:rPr lang="en-US" dirty="0"/>
              <a:t> 1863</a:t>
            </a:r>
          </a:p>
        </p:txBody>
      </p:sp>
      <p:pic>
        <p:nvPicPr>
          <p:cNvPr id="6" name="Obrázek 5" descr="Obsah obrázku exteriér, tráva, budova, dům&#10;&#10;Popis byl vytvořen automaticky">
            <a:extLst>
              <a:ext uri="{FF2B5EF4-FFF2-40B4-BE49-F238E27FC236}">
                <a16:creationId xmlns:a16="http://schemas.microsoft.com/office/drawing/2014/main" id="{DCE338E3-C451-4A7A-8AE8-86DB32419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630" y="158873"/>
            <a:ext cx="5335192" cy="35567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5008387-EB50-47C8-B1F2-879575CB7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3429000"/>
            <a:ext cx="5675867" cy="30144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785A11-8FC6-468C-ADAE-25B74ED4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31" y="3921920"/>
            <a:ext cx="5335191" cy="25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8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553823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 Black" panose="020B0A04020102020204" pitchFamily="34" charset="0"/>
              </a:rPr>
              <a:t>Kostel Sv. Petra a Pavla, Polešovice</a:t>
            </a:r>
            <a:r>
              <a:rPr lang="en-US" sz="4000" b="1" dirty="0">
                <a:latin typeface="Arial Black" panose="020B0A04020102020204" pitchFamily="34" charset="0"/>
              </a:rPr>
              <a:t> </a:t>
            </a:r>
            <a:endParaRPr lang="cs-CZ" sz="4000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33538"/>
            <a:ext cx="6591300" cy="27955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Farní kostel</a:t>
            </a:r>
            <a:r>
              <a:rPr lang="en-US" dirty="0"/>
              <a:t>, </a:t>
            </a:r>
            <a:r>
              <a:rPr lang="cs-CZ" dirty="0"/>
              <a:t>jeden z největších barokních kostelů ve velehradském dominiu.</a:t>
            </a:r>
            <a:endParaRPr lang="en-US" dirty="0"/>
          </a:p>
          <a:p>
            <a:r>
              <a:rPr lang="cs-CZ" dirty="0"/>
              <a:t>Barokní přestavba probíhala ve stejném období jako přestavba velehradské Basiliky </a:t>
            </a:r>
            <a:br>
              <a:rPr lang="cs-CZ" dirty="0"/>
            </a:br>
            <a:r>
              <a:rPr lang="cs-CZ" dirty="0"/>
              <a:t>a  celého areálu konventu. </a:t>
            </a:r>
            <a:endParaRPr lang="en-US" dirty="0"/>
          </a:p>
          <a:p>
            <a:r>
              <a:rPr lang="cs-CZ" dirty="0"/>
              <a:t>Výrazná dominanta regionu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budova, exteriér, hodiny, kostel&#10;&#10;Popis byl vytvořen automaticky">
            <a:extLst>
              <a:ext uri="{FF2B5EF4-FFF2-40B4-BE49-F238E27FC236}">
                <a16:creationId xmlns:a16="http://schemas.microsoft.com/office/drawing/2014/main" id="{937AEC79-E82C-440F-9FC1-7C7EF1247E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736" y="1543050"/>
            <a:ext cx="3389265" cy="50863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F798A7-B166-4BAF-9CE7-69A1B198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4532281"/>
            <a:ext cx="5392592" cy="20971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A9B1E0-CCAA-4F23-B8D3-5B0F9CACD3DA}"/>
              </a:ext>
            </a:extLst>
          </p:cNvPr>
          <p:cNvSpPr txBox="1"/>
          <p:nvPr/>
        </p:nvSpPr>
        <p:spPr>
          <a:xfrm>
            <a:off x="257178" y="5983069"/>
            <a:ext cx="2496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Památkově chráněno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57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553823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Kaplička </a:t>
            </a:r>
            <a:r>
              <a:rPr lang="en-US" b="1" dirty="0" err="1">
                <a:latin typeface="Arial Black" panose="020B0A04020102020204" pitchFamily="34" charset="0"/>
              </a:rPr>
              <a:t>Jalubí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540139"/>
            <a:ext cx="5944299" cy="20589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Kaplička datovaná k roku </a:t>
            </a:r>
            <a:r>
              <a:rPr lang="en-US" dirty="0"/>
              <a:t>1737</a:t>
            </a:r>
          </a:p>
          <a:p>
            <a:r>
              <a:rPr lang="cs-CZ" dirty="0"/>
              <a:t>Vrcholně barokní styl </a:t>
            </a:r>
            <a:endParaRPr lang="en-US" dirty="0"/>
          </a:p>
          <a:p>
            <a:r>
              <a:rPr lang="cs-CZ" dirty="0"/>
              <a:t>V</a:t>
            </a:r>
            <a:r>
              <a:rPr lang="de-DE" dirty="0" err="1"/>
              <a:t>ýznamný</a:t>
            </a:r>
            <a:r>
              <a:rPr lang="de-DE" dirty="0"/>
              <a:t> </a:t>
            </a:r>
            <a:r>
              <a:rPr lang="de-DE" dirty="0" err="1"/>
              <a:t>doprovodný</a:t>
            </a:r>
            <a:r>
              <a:rPr lang="de-DE" dirty="0"/>
              <a:t> </a:t>
            </a:r>
            <a:r>
              <a:rPr lang="de-DE" dirty="0" err="1"/>
              <a:t>prvek</a:t>
            </a:r>
            <a:r>
              <a:rPr lang="de-DE" dirty="0"/>
              <a:t> </a:t>
            </a:r>
            <a:r>
              <a:rPr lang="de-DE" dirty="0" err="1"/>
              <a:t>cest</a:t>
            </a:r>
            <a:r>
              <a:rPr lang="cs-CZ" dirty="0"/>
              <a:t>y </a:t>
            </a:r>
            <a:br>
              <a:rPr lang="cs-CZ" dirty="0"/>
            </a:br>
            <a:r>
              <a:rPr lang="cs-CZ" dirty="0"/>
              <a:t>z Jalubí na Velehrad</a:t>
            </a:r>
            <a:endParaRPr lang="en-US" dirty="0"/>
          </a:p>
        </p:txBody>
      </p:sp>
      <p:pic>
        <p:nvPicPr>
          <p:cNvPr id="6" name="Obrázek 5" descr="Obsah obrázku exteriér, tráva, budova, cesta&#10;&#10;Popis byl vytvořen automaticky">
            <a:extLst>
              <a:ext uri="{FF2B5EF4-FFF2-40B4-BE49-F238E27FC236}">
                <a16:creationId xmlns:a16="http://schemas.microsoft.com/office/drawing/2014/main" id="{8EE479B6-8325-4233-A494-C8DFEB20D8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688" y="184944"/>
            <a:ext cx="5366145" cy="341418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69E73C3-9CE4-4208-9298-6C21C74A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3749676"/>
            <a:ext cx="4866083" cy="295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 descr="Obsah obrázku tráva, exteriér, pole, travnaté&#10;&#10;Popis byl vytvořen automaticky">
            <a:extLst>
              <a:ext uri="{FF2B5EF4-FFF2-40B4-BE49-F238E27FC236}">
                <a16:creationId xmlns:a16="http://schemas.microsoft.com/office/drawing/2014/main" id="{4474B589-CF20-4497-A1A6-F59DBC2CBA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770" y="3840507"/>
            <a:ext cx="4545140" cy="27717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9F5C3C-E2E6-4CD6-8B59-EB34D0763CE5}"/>
              </a:ext>
            </a:extLst>
          </p:cNvPr>
          <p:cNvSpPr txBox="1"/>
          <p:nvPr/>
        </p:nvSpPr>
        <p:spPr>
          <a:xfrm>
            <a:off x="9118697" y="6242950"/>
            <a:ext cx="289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Památkově chráněno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7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 err="1">
                <a:latin typeface="Arial Black" panose="020B0A04020102020204" pitchFamily="34" charset="0"/>
              </a:rPr>
              <a:t>Čvercový</a:t>
            </a:r>
            <a:r>
              <a:rPr lang="cs-CZ" b="1" dirty="0">
                <a:latin typeface="Arial Black" panose="020B0A04020102020204" pitchFamily="34" charset="0"/>
              </a:rPr>
              <a:t> dvůr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br>
              <a:rPr lang="cs-CZ" b="1" dirty="0">
                <a:latin typeface="Arial Black" panose="020B0A04020102020204" pitchFamily="34" charset="0"/>
              </a:rPr>
            </a:br>
            <a:r>
              <a:rPr lang="en-US" b="1" dirty="0" err="1">
                <a:latin typeface="Arial Black" panose="020B0A04020102020204" pitchFamily="34" charset="0"/>
              </a:rPr>
              <a:t>Domanín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82" y="1690688"/>
            <a:ext cx="5257800" cy="192496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Zachovalý čtvercový dvůr. </a:t>
            </a:r>
            <a:r>
              <a:rPr lang="cs-CZ" dirty="0" err="1"/>
              <a:t>Jedninečný</a:t>
            </a:r>
            <a:r>
              <a:rPr lang="cs-CZ" dirty="0"/>
              <a:t> a zachovalý v rámci regionu </a:t>
            </a:r>
            <a:endParaRPr lang="en-US" dirty="0"/>
          </a:p>
          <a:p>
            <a:r>
              <a:rPr lang="cs-CZ" dirty="0"/>
              <a:t>Raně barokní stavba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E098EE-7156-4039-BA6E-69178272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18086"/>
            <a:ext cx="5461286" cy="321091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A7E5C80-DA67-4543-93E5-E46630DF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826" y="3902510"/>
            <a:ext cx="4224144" cy="281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B226ABB-633F-4953-B27C-391F07372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219" y="3902511"/>
            <a:ext cx="4224143" cy="281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6FFC21C-DFC6-40CB-9448-473F3F14B333}"/>
              </a:ext>
            </a:extLst>
          </p:cNvPr>
          <p:cNvSpPr txBox="1"/>
          <p:nvPr/>
        </p:nvSpPr>
        <p:spPr>
          <a:xfrm>
            <a:off x="246851" y="6346460"/>
            <a:ext cx="289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Památkově chráněno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0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6257200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Zámek </a:t>
            </a:r>
            <a:r>
              <a:rPr lang="en-US" b="1" dirty="0" err="1">
                <a:latin typeface="Arial Black" panose="020B0A04020102020204" pitchFamily="34" charset="0"/>
              </a:rPr>
              <a:t>Ořechov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62088"/>
            <a:ext cx="5257800" cy="21284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dirty="0"/>
              <a:t>Letní sídlo a lázně</a:t>
            </a:r>
            <a:endParaRPr lang="en-US" dirty="0"/>
          </a:p>
          <a:p>
            <a:r>
              <a:rPr lang="cs-CZ" dirty="0"/>
              <a:t>Poslednímu opatu velehradského kláštera Filipu </a:t>
            </a:r>
            <a:r>
              <a:rPr lang="cs-CZ" dirty="0" err="1"/>
              <a:t>Zurimu</a:t>
            </a:r>
            <a:r>
              <a:rPr lang="cs-CZ" dirty="0"/>
              <a:t> bylo umožněno doživotní užívání zámku.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267E1B-6663-4FA6-BA74-62341476D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200" y="238347"/>
            <a:ext cx="5257800" cy="32202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B19461C-BBDC-40F3-BD9E-A55EC75B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408" y="3732227"/>
            <a:ext cx="4426591" cy="29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budova, exteriér, hodiny, věž&#10;&#10;Popis byl vytvořen automaticky">
            <a:extLst>
              <a:ext uri="{FF2B5EF4-FFF2-40B4-BE49-F238E27FC236}">
                <a16:creationId xmlns:a16="http://schemas.microsoft.com/office/drawing/2014/main" id="{0CCF486F-2D64-4537-9A79-D1B6F76C4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2" y="3745671"/>
            <a:ext cx="5342798" cy="30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6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620125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Hraniční kámen v Ořechově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62088"/>
            <a:ext cx="8360328" cy="217873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Trojúhelníkový kamenný hranol z roku </a:t>
            </a:r>
            <a:r>
              <a:rPr lang="en-US" dirty="0"/>
              <a:t>1719</a:t>
            </a:r>
          </a:p>
          <a:p>
            <a:r>
              <a:rPr lang="cs-CZ" dirty="0"/>
              <a:t>Zajímavý relikt označení vymezení hranic v krajině</a:t>
            </a:r>
            <a:endParaRPr lang="en-US" dirty="0"/>
          </a:p>
          <a:p>
            <a:r>
              <a:rPr lang="cs-CZ" dirty="0"/>
              <a:t>Na obrázku - písmena </a:t>
            </a:r>
            <a:r>
              <a:rPr lang="en-US" dirty="0"/>
              <a:t>CW (</a:t>
            </a:r>
            <a:r>
              <a:rPr lang="en-US" dirty="0" err="1"/>
              <a:t>Conventus</a:t>
            </a:r>
            <a:r>
              <a:rPr lang="en-US" dirty="0"/>
              <a:t> </a:t>
            </a:r>
            <a:r>
              <a:rPr lang="en-US" dirty="0" err="1"/>
              <a:t>Welehradensis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cs-CZ" dirty="0"/>
              <a:t>s opatskou berlou </a:t>
            </a:r>
            <a:endParaRPr lang="en-US" dirty="0"/>
          </a:p>
        </p:txBody>
      </p:sp>
      <p:pic>
        <p:nvPicPr>
          <p:cNvPr id="9" name="Obrázek 8" descr="Obsah obrázku tráva, exteriér, pole, stojící&#10;&#10;Popis byl vytvořen automaticky">
            <a:extLst>
              <a:ext uri="{FF2B5EF4-FFF2-40B4-BE49-F238E27FC236}">
                <a16:creationId xmlns:a16="http://schemas.microsoft.com/office/drawing/2014/main" id="{9F35B67E-98BA-4274-B79D-EACCE964C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18" y="4153133"/>
            <a:ext cx="3657600" cy="2438400"/>
          </a:xfrm>
          <a:prstGeom prst="rect">
            <a:avLst/>
          </a:prstGeom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25A142AB-AB86-45B8-A745-3D77D755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897" y="3840002"/>
            <a:ext cx="4681853" cy="28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tráva, exteriér, budova, pole&#10;&#10;Popis byl vytvořen automaticky">
            <a:extLst>
              <a:ext uri="{FF2B5EF4-FFF2-40B4-BE49-F238E27FC236}">
                <a16:creationId xmlns:a16="http://schemas.microsoft.com/office/drawing/2014/main" id="{E4C558E8-62CD-49A9-9A31-C054CAEB76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5" y="262768"/>
            <a:ext cx="2933698" cy="44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0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99040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Vstupní informační </a:t>
            </a:r>
            <a:br>
              <a:rPr lang="cs-CZ" b="1" dirty="0">
                <a:latin typeface="Arial Black" panose="020B0A04020102020204" pitchFamily="34" charset="0"/>
              </a:rPr>
            </a:br>
            <a:r>
              <a:rPr lang="cs-CZ" b="1" dirty="0">
                <a:latin typeface="Arial Black" panose="020B0A04020102020204" pitchFamily="34" charset="0"/>
              </a:rPr>
              <a:t>a datové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A29CB2-DF63-40C2-9E51-398AC8D3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94" y="1825625"/>
            <a:ext cx="10515600" cy="4667250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2600" b="1" dirty="0"/>
              <a:t>A) Tištěné publikace</a:t>
            </a:r>
            <a:r>
              <a:rPr lang="cs-CZ" sz="2600" dirty="0"/>
              <a:t> </a:t>
            </a:r>
          </a:p>
          <a:p>
            <a:pPr>
              <a:buFontTx/>
              <a:buChar char="-"/>
            </a:pPr>
            <a:r>
              <a:rPr lang="cs-CZ" sz="2600" dirty="0"/>
              <a:t>Monografie věnované Velehradu nebo jeho historii (Rudolf Hurt, Miloslav </a:t>
            </a:r>
            <a:r>
              <a:rPr lang="cs-CZ" sz="2600" dirty="0" err="1"/>
              <a:t>Pojsl</a:t>
            </a:r>
            <a:r>
              <a:rPr lang="cs-CZ" sz="2600" dirty="0"/>
              <a:t>,……..)   </a:t>
            </a:r>
          </a:p>
          <a:p>
            <a:pPr>
              <a:buFontTx/>
              <a:buChar char="-"/>
            </a:pPr>
            <a:r>
              <a:rPr lang="cs-CZ" sz="2600" dirty="0"/>
              <a:t>Obecní kroniky, vydané historie obcí (Jiří </a:t>
            </a:r>
            <a:r>
              <a:rPr lang="cs-CZ" sz="2600" dirty="0" err="1"/>
              <a:t>Čoupek</a:t>
            </a:r>
            <a:r>
              <a:rPr lang="cs-CZ" sz="2600" dirty="0"/>
              <a:t>, Jaroslav Němec,…… )  </a:t>
            </a:r>
          </a:p>
          <a:p>
            <a:pPr marL="0" indent="0">
              <a:buNone/>
            </a:pPr>
            <a:r>
              <a:rPr lang="cs-CZ" sz="2600" b="1" dirty="0"/>
              <a:t>B) Mapové zdroje</a:t>
            </a:r>
            <a:r>
              <a:rPr lang="cs-CZ" sz="2600" dirty="0"/>
              <a:t>: </a:t>
            </a:r>
          </a:p>
          <a:p>
            <a:pPr marL="0" indent="0">
              <a:buNone/>
            </a:pPr>
            <a:r>
              <a:rPr lang="cs-CZ" sz="2600" dirty="0"/>
              <a:t>1) </a:t>
            </a:r>
            <a:r>
              <a:rPr lang="cs-CZ" sz="2600" b="1" i="1" dirty="0"/>
              <a:t>staré mapy: </a:t>
            </a:r>
          </a:p>
          <a:p>
            <a:pPr marL="0" indent="0">
              <a:buNone/>
            </a:pPr>
            <a:r>
              <a:rPr lang="cs-CZ" sz="2600" dirty="0"/>
              <a:t>- přímé propojení GIS s mapami projektu MAPIRE - </a:t>
            </a:r>
            <a:r>
              <a:rPr lang="cs-CZ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https://maps.arcanum.com/en/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- </a:t>
            </a:r>
            <a:r>
              <a:rPr lang="cs-CZ" sz="2600" dirty="0" err="1"/>
              <a:t>georeferencované</a:t>
            </a:r>
            <a:r>
              <a:rPr lang="cs-CZ" sz="2600" dirty="0"/>
              <a:t> mapy Stabilního katastru </a:t>
            </a:r>
          </a:p>
          <a:p>
            <a:pPr marL="0" indent="0">
              <a:buNone/>
            </a:pPr>
            <a:r>
              <a:rPr lang="cs-CZ" sz="2600" dirty="0"/>
              <a:t>2) </a:t>
            </a:r>
            <a:r>
              <a:rPr lang="cs-CZ" sz="2600" b="1" i="1" dirty="0" err="1"/>
              <a:t>ortofotomapy</a:t>
            </a:r>
            <a:r>
              <a:rPr lang="cs-CZ" sz="2600" b="1" i="1" dirty="0"/>
              <a:t> nebo archivní letecké měřičské snímky </a:t>
            </a:r>
          </a:p>
          <a:p>
            <a:pPr marL="0" indent="0">
              <a:buNone/>
            </a:pPr>
            <a:r>
              <a:rPr lang="cs-CZ" sz="2600" dirty="0"/>
              <a:t>- archivní letecké snímky 1952-1955</a:t>
            </a:r>
          </a:p>
          <a:p>
            <a:pPr>
              <a:buFontTx/>
              <a:buChar char="-"/>
            </a:pPr>
            <a:r>
              <a:rPr lang="cs-CZ" sz="2600" dirty="0"/>
              <a:t>série archivních leteckých měřičských snímků pro danou oblast z ČUZK - </a:t>
            </a:r>
            <a:r>
              <a:rPr lang="cs-CZ" sz="2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https://ags.cuzk.cz/archiv/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3) </a:t>
            </a:r>
            <a:r>
              <a:rPr lang="cs-CZ" sz="2600" b="1" dirty="0"/>
              <a:t>Lidarová data</a:t>
            </a:r>
          </a:p>
          <a:p>
            <a:pPr marL="0" indent="0">
              <a:buNone/>
            </a:pPr>
            <a:r>
              <a:rPr lang="cs-CZ" sz="2600" b="1" dirty="0"/>
              <a:t>C) Odborné články </a:t>
            </a:r>
          </a:p>
          <a:p>
            <a:pPr marL="0" indent="0">
              <a:buNone/>
            </a:pPr>
            <a:r>
              <a:rPr lang="cs-CZ" sz="2600" b="1" dirty="0"/>
              <a:t>D) Terénní výzkum: </a:t>
            </a:r>
          </a:p>
          <a:p>
            <a:pPr marL="0" indent="0">
              <a:buNone/>
            </a:pPr>
            <a:r>
              <a:rPr lang="cs-CZ" sz="2600" dirty="0"/>
              <a:t>- rekognoskace terénu s dohledáním objektů, geofyzikální prospekce</a:t>
            </a:r>
          </a:p>
          <a:p>
            <a:pPr marL="0" indent="0">
              <a:buNone/>
            </a:pPr>
            <a:r>
              <a:rPr lang="cs-CZ" sz="2600" b="1" dirty="0"/>
              <a:t>E) Spolupráce s Petrem Hudcem – </a:t>
            </a:r>
            <a:r>
              <a:rPr lang="cs-CZ" sz="2600" dirty="0"/>
              <a:t>sdílení fotografií, tipů a zajímavostí z regionu</a:t>
            </a:r>
          </a:p>
          <a:p>
            <a:pPr marL="0" indent="0">
              <a:buNone/>
            </a:pPr>
            <a:r>
              <a:rPr lang="cs-CZ" sz="2600" b="1" dirty="0"/>
              <a:t>F) Kontakt s lokálními aktéry (pamětníci, starostové, vlastníci objektů, pocestní), </a:t>
            </a:r>
            <a:r>
              <a:rPr lang="cs-CZ" sz="2600" dirty="0"/>
              <a:t>diskuze se zahraničními odborníky řešícími cisterciáky – Prof. Winfried Schenk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880CB6-4D05-5C20-50D4-6AA8F66A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9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7812024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Mlýny</a:t>
            </a:r>
            <a:r>
              <a:rPr lang="en-US" sz="3600" b="1" dirty="0"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latin typeface="Arial Black" panose="020B0A04020102020204" pitchFamily="34" charset="0"/>
              </a:rPr>
              <a:t>Nedakonice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595"/>
            <a:ext cx="5868759" cy="3215185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cs-CZ" sz="3200" dirty="0"/>
              <a:t>Patřily mezi nejvýkonnější mlýny na Moravě </a:t>
            </a:r>
            <a:r>
              <a:rPr lang="en-US" sz="3200" dirty="0"/>
              <a:t>(1639)</a:t>
            </a:r>
          </a:p>
          <a:p>
            <a:r>
              <a:rPr lang="cs-CZ" sz="3200" dirty="0"/>
              <a:t>Dva mlýny postavené naproti sobě </a:t>
            </a:r>
            <a:r>
              <a:rPr lang="en-US" sz="3200" dirty="0"/>
              <a:t>(</a:t>
            </a:r>
            <a:r>
              <a:rPr lang="cs-CZ" sz="3200" dirty="0"/>
              <a:t>č.</a:t>
            </a:r>
            <a:r>
              <a:rPr lang="en-US" sz="3200" dirty="0"/>
              <a:t> 3,4)</a:t>
            </a:r>
            <a:r>
              <a:rPr lang="cs-CZ" sz="3200" dirty="0"/>
              <a:t>, jeden mlel pro obchodní potřeby, druhý pro okolní vesnice, celkem 11 mlýnských složení (5+6)</a:t>
            </a:r>
            <a:br>
              <a:rPr lang="en-US" sz="3200" dirty="0"/>
            </a:br>
            <a:endParaRPr lang="en-US" sz="3200" dirty="0"/>
          </a:p>
          <a:p>
            <a:r>
              <a:rPr lang="cs-CZ" sz="3200" dirty="0"/>
              <a:t>Jeden mlýn (kašník, krupník) pro výroku krup a jáhel (č. 2) a pila </a:t>
            </a:r>
            <a:r>
              <a:rPr lang="en-US" sz="3200" dirty="0"/>
              <a:t>(</a:t>
            </a:r>
            <a:r>
              <a:rPr lang="cs-CZ" sz="3200" dirty="0"/>
              <a:t>č</a:t>
            </a:r>
            <a:r>
              <a:rPr lang="en-US" sz="3200" dirty="0"/>
              <a:t>. 1)</a:t>
            </a:r>
            <a:r>
              <a:rPr lang="cs-CZ" sz="3200" dirty="0"/>
              <a:t> postaveny na dalším rameni mlýnského náhonu</a:t>
            </a:r>
            <a:endParaRPr lang="en-US" sz="3200" dirty="0"/>
          </a:p>
          <a:p>
            <a:r>
              <a:rPr lang="cs-CZ" sz="3200" dirty="0"/>
              <a:t>Během existence mlýnů měl klášter problémy se sousedními obcemi kvůli výšce jezu </a:t>
            </a:r>
            <a:endParaRPr lang="en-US" sz="3200" dirty="0"/>
          </a:p>
          <a:p>
            <a:r>
              <a:rPr lang="cs-CZ" sz="3200" dirty="0"/>
              <a:t>Pro potřeby zájemců o mletí byl postaven zájezdní hostinec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1ACDF73-49AA-4E80-86D2-209EB9B7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75" y="2974970"/>
            <a:ext cx="5634033" cy="368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tráva, exteriér, dům, budova&#10;&#10;Popis byl vytvořen automaticky">
            <a:extLst>
              <a:ext uri="{FF2B5EF4-FFF2-40B4-BE49-F238E27FC236}">
                <a16:creationId xmlns:a16="http://schemas.microsoft.com/office/drawing/2014/main" id="{85E03EDB-ABC6-4150-84D5-CDE9A2D159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020" y="685800"/>
            <a:ext cx="2516389" cy="1677592"/>
          </a:xfrm>
          <a:prstGeom prst="rect">
            <a:avLst/>
          </a:prstGeom>
        </p:spPr>
      </p:pic>
      <p:pic>
        <p:nvPicPr>
          <p:cNvPr id="8" name="Obrázek 7" descr="Obsah obrázku exteriér, dům, budova, silnice&#10;&#10;Popis byl vytvořen automaticky">
            <a:extLst>
              <a:ext uri="{FF2B5EF4-FFF2-40B4-BE49-F238E27FC236}">
                <a16:creationId xmlns:a16="http://schemas.microsoft.com/office/drawing/2014/main" id="{9FF7F3C2-DA52-4A15-AA67-1C42A4724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015" y="685799"/>
            <a:ext cx="2516389" cy="1677593"/>
          </a:xfrm>
          <a:prstGeom prst="rect">
            <a:avLst/>
          </a:prstGeom>
        </p:spPr>
      </p:pic>
      <p:pic>
        <p:nvPicPr>
          <p:cNvPr id="14" name="Obrázek 13" descr="Obsah obrázku exteriér, silnice, tráva, budova&#10;&#10;Popis byl vytvořen automaticky">
            <a:extLst>
              <a:ext uri="{FF2B5EF4-FFF2-40B4-BE49-F238E27FC236}">
                <a16:creationId xmlns:a16="http://schemas.microsoft.com/office/drawing/2014/main" id="{376A05B7-B7A5-4F52-AF71-DA1C78093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388" y="4819448"/>
            <a:ext cx="2899170" cy="19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07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553823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Klášterní cihelna</a:t>
            </a:r>
          </a:p>
        </p:txBody>
      </p:sp>
      <p:pic>
        <p:nvPicPr>
          <p:cNvPr id="5" name="Obrázek 4" descr="Obsah obrázku tráva, exteriér, pole, zelená&#10;&#10;Popis byl vytvořen automaticky">
            <a:extLst>
              <a:ext uri="{FF2B5EF4-FFF2-40B4-BE49-F238E27FC236}">
                <a16:creationId xmlns:a16="http://schemas.microsoft.com/office/drawing/2014/main" id="{3747A6C6-FF43-4A26-BAEB-C4BE3536C3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2308915"/>
            <a:ext cx="6591299" cy="439419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FD76ADA-70C2-402F-83A0-3E357748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298" y="3763764"/>
            <a:ext cx="4729164" cy="286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D92419E-826B-457A-9EF9-E6F18E6824A5}"/>
              </a:ext>
            </a:extLst>
          </p:cNvPr>
          <p:cNvSpPr txBox="1">
            <a:spLocks/>
          </p:cNvSpPr>
          <p:nvPr/>
        </p:nvSpPr>
        <p:spPr>
          <a:xfrm>
            <a:off x="6972299" y="602008"/>
            <a:ext cx="4729164" cy="27955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Dlouhodobě využívaná klášterní cihelna</a:t>
            </a:r>
            <a:endParaRPr lang="en-US" dirty="0"/>
          </a:p>
          <a:p>
            <a:endParaRPr lang="en-US" dirty="0"/>
          </a:p>
          <a:p>
            <a:r>
              <a:rPr lang="cs-CZ" dirty="0"/>
              <a:t>V lokalitě byl také provoz pily </a:t>
            </a:r>
            <a:br>
              <a:rPr lang="cs-CZ" dirty="0"/>
            </a:br>
            <a:r>
              <a:rPr lang="cs-CZ" dirty="0"/>
              <a:t>a výroby potaše.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6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2956561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Silniční most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D92419E-826B-457A-9EF9-E6F18E6824A5}"/>
              </a:ext>
            </a:extLst>
          </p:cNvPr>
          <p:cNvSpPr txBox="1">
            <a:spLocks/>
          </p:cNvSpPr>
          <p:nvPr/>
        </p:nvSpPr>
        <p:spPr>
          <a:xfrm>
            <a:off x="6981777" y="403053"/>
            <a:ext cx="5055667" cy="25752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Barokní pískovcový most </a:t>
            </a:r>
            <a:r>
              <a:rPr lang="en-US" dirty="0"/>
              <a:t>(1764-1766)</a:t>
            </a:r>
            <a:r>
              <a:rPr lang="cs-CZ" dirty="0"/>
              <a:t> </a:t>
            </a:r>
            <a:endParaRPr lang="en-US" dirty="0"/>
          </a:p>
          <a:p>
            <a:r>
              <a:rPr lang="cs-CZ" dirty="0"/>
              <a:t>Strategický komunikační bod pro přístup z jihu a ze západu </a:t>
            </a:r>
            <a:endParaRPr lang="en-US" dirty="0"/>
          </a:p>
          <a:p>
            <a:r>
              <a:rPr lang="cs-CZ" dirty="0"/>
              <a:t>Původně osazen také sousoším Sv</a:t>
            </a:r>
            <a:r>
              <a:rPr lang="en-US" dirty="0"/>
              <a:t>. </a:t>
            </a:r>
            <a:r>
              <a:rPr lang="en-US" dirty="0" err="1"/>
              <a:t>Luitgard</a:t>
            </a:r>
            <a:r>
              <a:rPr lang="cs-CZ" dirty="0"/>
              <a:t>y</a:t>
            </a:r>
            <a:r>
              <a:rPr lang="en-US" dirty="0"/>
              <a:t> and S</a:t>
            </a:r>
            <a:r>
              <a:rPr lang="cs-CZ" dirty="0"/>
              <a:t>v</a:t>
            </a:r>
            <a:r>
              <a:rPr lang="en-US" dirty="0"/>
              <a:t>. Bernard</a:t>
            </a:r>
            <a:r>
              <a:rPr lang="cs-CZ" dirty="0"/>
              <a:t>a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623E84-8B61-458B-80AF-42C59C9B5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87" y="3130610"/>
            <a:ext cx="4546414" cy="3147953"/>
          </a:xfrm>
          <a:prstGeom prst="rect">
            <a:avLst/>
          </a:prstGeom>
        </p:spPr>
      </p:pic>
      <p:pic>
        <p:nvPicPr>
          <p:cNvPr id="7" name="Obrázek 6" descr="Obsah obrázku exteriér, budova, tráva, podepsat&#10;&#10;Popis byl vytvořen automaticky">
            <a:extLst>
              <a:ext uri="{FF2B5EF4-FFF2-40B4-BE49-F238E27FC236}">
                <a16:creationId xmlns:a16="http://schemas.microsoft.com/office/drawing/2014/main" id="{C72EFEA3-6849-4836-AFA9-1AEE0DDB3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795" y="822325"/>
            <a:ext cx="3181935" cy="1789839"/>
          </a:xfrm>
          <a:prstGeom prst="rect">
            <a:avLst/>
          </a:prstGeom>
        </p:spPr>
      </p:pic>
      <p:pic>
        <p:nvPicPr>
          <p:cNvPr id="9" name="Obrázek 8" descr="Obsah obrázku budova, exteriér, kámen, skála&#10;&#10;Popis byl vytvořen automaticky">
            <a:extLst>
              <a:ext uri="{FF2B5EF4-FFF2-40B4-BE49-F238E27FC236}">
                <a16:creationId xmlns:a16="http://schemas.microsoft.com/office/drawing/2014/main" id="{5BF7A59A-FEEC-4DF4-AD00-4914A9F77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2938589"/>
            <a:ext cx="6273593" cy="35288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3B23AE5-A97A-441B-8DD0-ED158D28494C}"/>
              </a:ext>
            </a:extLst>
          </p:cNvPr>
          <p:cNvSpPr txBox="1"/>
          <p:nvPr/>
        </p:nvSpPr>
        <p:spPr>
          <a:xfrm>
            <a:off x="9146308" y="6395274"/>
            <a:ext cx="289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Památkově chráněno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 Black" panose="020B0A04020102020204" pitchFamily="34" charset="0"/>
              </a:rPr>
              <a:t>Klášterní hospodářský dvůr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905"/>
            <a:ext cx="5257800" cy="281328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Druhý největší hospodářský dvůr v dominiu </a:t>
            </a:r>
            <a:endParaRPr lang="en-US" dirty="0"/>
          </a:p>
          <a:p>
            <a:r>
              <a:rPr lang="cs-CZ" dirty="0"/>
              <a:t>Severní část včetně desátkové stodoly byla zbořena </a:t>
            </a:r>
            <a:endParaRPr lang="en-US" dirty="0"/>
          </a:p>
          <a:p>
            <a:r>
              <a:rPr lang="cs-CZ" dirty="0"/>
              <a:t>Zachovalé části (sýpka a konírny) byly citlivě zrekonstruovány</a:t>
            </a: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1959768-EEEA-4A5C-9B2F-7D2A8783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812" y="4401477"/>
            <a:ext cx="3554485" cy="236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0268FA99-8F39-4B9C-9F9D-B2035D80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45" y="3445316"/>
            <a:ext cx="4798741" cy="31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8B58B3-25A2-42B1-8B40-51DE5596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237" y="150593"/>
            <a:ext cx="4582449" cy="27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4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0C02-7AD0-400B-A67A-5D2CD61E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410845"/>
            <a:ext cx="5830518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 Black" panose="020B0A04020102020204" pitchFamily="34" charset="0"/>
              </a:rPr>
              <a:t>Pivovarské sklepy (vinné sklepy) 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741F6-26B1-40BC-9659-D1410642A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587" y="3997325"/>
            <a:ext cx="4605338" cy="2617787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cs-CZ" dirty="0"/>
              <a:t>Multifunkční využití v historii: vinné sklepy, pivovarské sklepy s lednicí, sklad ovoce a zeleniny – </a:t>
            </a:r>
            <a:r>
              <a:rPr lang="cs-CZ" dirty="0" err="1"/>
              <a:t>Fruta</a:t>
            </a:r>
            <a:r>
              <a:rPr lang="cs-CZ" dirty="0"/>
              <a:t>, protiletecký kryt a tajný sklad masa běhen 2. světové války</a:t>
            </a:r>
          </a:p>
          <a:p>
            <a:r>
              <a:rPr lang="cs-CZ" dirty="0"/>
              <a:t>Současný rozsah chodeb je z první poloviny 17. století </a:t>
            </a:r>
            <a:endParaRPr lang="en-US" dirty="0"/>
          </a:p>
          <a:p>
            <a:r>
              <a:rPr lang="cs-CZ" dirty="0"/>
              <a:t>Nyní se vrací ke kořenům – vinný sklep</a:t>
            </a:r>
            <a:endParaRPr lang="en-US" dirty="0"/>
          </a:p>
        </p:txBody>
      </p:sp>
      <p:pic>
        <p:nvPicPr>
          <p:cNvPr id="9" name="Obrázek 8" descr="Obsah obrázku interiér, budova, oheň, velké&#10;&#10;Popis byl vytvořen automaticky">
            <a:extLst>
              <a:ext uri="{FF2B5EF4-FFF2-40B4-BE49-F238E27FC236}">
                <a16:creationId xmlns:a16="http://schemas.microsoft.com/office/drawing/2014/main" id="{EB33C469-7E8F-4FF5-8CE4-6B89A01B1F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54" y="207461"/>
            <a:ext cx="1932303" cy="3429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50FE962-1F7E-4E4C-BA7C-42B68DBF86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351" y="242888"/>
            <a:ext cx="3749574" cy="3393573"/>
          </a:xfrm>
          <a:prstGeom prst="rect">
            <a:avLst/>
          </a:prstGeom>
        </p:spPr>
      </p:pic>
      <p:pic>
        <p:nvPicPr>
          <p:cNvPr id="12" name="Obrázek 11" descr="Obsah obrázku auto, ulice, zaparkované, ovce&#10;&#10;Popis byl vytvořen automaticky">
            <a:extLst>
              <a:ext uri="{FF2B5EF4-FFF2-40B4-BE49-F238E27FC236}">
                <a16:creationId xmlns:a16="http://schemas.microsoft.com/office/drawing/2014/main" id="{64729CC3-A1EA-44B8-AEF4-B92DDB282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" y="2321427"/>
            <a:ext cx="6493668" cy="43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2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" y="408066"/>
            <a:ext cx="10515600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Sýpka Polešovice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18" y="4788347"/>
            <a:ext cx="5912714" cy="1906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Impozantní pětipodlažní budova vybudovaná kolem roku </a:t>
            </a:r>
            <a:r>
              <a:rPr lang="en-US" dirty="0"/>
              <a:t>1740 </a:t>
            </a:r>
          </a:p>
          <a:p>
            <a:r>
              <a:rPr lang="cs-CZ" dirty="0"/>
              <a:t>V současnosti přestavěna na bytový dům „Sýpka“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0B83F6-41D3-4851-866B-2F39D517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66" y="2007299"/>
            <a:ext cx="5251673" cy="47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exteriér, budova, dům, vlak&#10;&#10;Popis byl vytvořen automaticky">
            <a:extLst>
              <a:ext uri="{FF2B5EF4-FFF2-40B4-BE49-F238E27FC236}">
                <a16:creationId xmlns:a16="http://schemas.microsoft.com/office/drawing/2014/main" id="{69271BCE-0ADD-41A8-A862-063EC8F63E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749" y="326398"/>
            <a:ext cx="5229765" cy="3486510"/>
          </a:xfrm>
          <a:prstGeom prst="rect">
            <a:avLst/>
          </a:prstGeom>
        </p:spPr>
      </p:pic>
      <p:pic>
        <p:nvPicPr>
          <p:cNvPr id="13" name="Obrázek 12" descr="Obsah obrázku exteriér, silnice, tráva, dům&#10;&#10;Popis byl vytvořen automaticky">
            <a:extLst>
              <a:ext uri="{FF2B5EF4-FFF2-40B4-BE49-F238E27FC236}">
                <a16:creationId xmlns:a16="http://schemas.microsoft.com/office/drawing/2014/main" id="{12F235E2-CA85-4159-B0B6-5867D64FB8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165" y="3036507"/>
            <a:ext cx="2446168" cy="16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21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0C02-7AD0-400B-A67A-5D2CD61E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474853"/>
            <a:ext cx="10515600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Konventní rybník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741F6-26B1-40BC-9659-D1410642A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587" y="3883023"/>
            <a:ext cx="4605338" cy="2860675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cs-CZ" dirty="0"/>
              <a:t>Původně rybochovný rybník </a:t>
            </a:r>
            <a:r>
              <a:rPr lang="en-US" dirty="0"/>
              <a:t>(10 ha)</a:t>
            </a:r>
          </a:p>
          <a:p>
            <a:r>
              <a:rPr lang="en-US" dirty="0"/>
              <a:t>1715 – </a:t>
            </a:r>
            <a:r>
              <a:rPr lang="cs-CZ" dirty="0"/>
              <a:t>vypuštěn</a:t>
            </a:r>
            <a:r>
              <a:rPr lang="en-US" dirty="0"/>
              <a:t>, </a:t>
            </a:r>
            <a:r>
              <a:rPr lang="cs-CZ" dirty="0"/>
              <a:t>plocha rybníka využita jako louka nebo pastvina</a:t>
            </a:r>
            <a:endParaRPr lang="en-US" dirty="0"/>
          </a:p>
          <a:p>
            <a:r>
              <a:rPr lang="cs-CZ" dirty="0"/>
              <a:t>Na méně než ¼ původní rozlohy byly vybudovány dva rybníky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24043A-0431-4C7B-A811-B0B98E32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6" y="242888"/>
            <a:ext cx="5587999" cy="340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voda, řeka, jezero, exteriér&#10;&#10;Popis byl vytvořen automaticky">
            <a:extLst>
              <a:ext uri="{FF2B5EF4-FFF2-40B4-BE49-F238E27FC236}">
                <a16:creationId xmlns:a16="http://schemas.microsoft.com/office/drawing/2014/main" id="{E4EE45D5-5BBD-4A21-A140-7A351944C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" y="2328863"/>
            <a:ext cx="6246018" cy="41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1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9A214-9030-4A07-AF7C-4EA1BE4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346837"/>
            <a:ext cx="6176962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Velehradský les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D3A-29CC-474B-A381-E3217068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243" y="4005261"/>
            <a:ext cx="7489194" cy="261620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dirty="0"/>
              <a:t>Chrání Velehradský klášter ze severu</a:t>
            </a:r>
            <a:endParaRPr lang="en-US" dirty="0"/>
          </a:p>
          <a:p>
            <a:r>
              <a:rPr lang="cs-CZ" dirty="0"/>
              <a:t>Najdeme zde unikátní zachovalé komplexy karpatských bučin s velkou druhovou diverzitou</a:t>
            </a:r>
            <a:endParaRPr lang="en-US" dirty="0"/>
          </a:p>
          <a:p>
            <a:r>
              <a:rPr lang="cs-CZ" dirty="0"/>
              <a:t>V nižších nadmořských výškách blízko původních farem a osídlení jsou zachovány fragmenty pařezin (výmladkové lesy). </a:t>
            </a:r>
            <a:endParaRPr lang="en-US" dirty="0"/>
          </a:p>
        </p:txBody>
      </p:sp>
      <p:pic>
        <p:nvPicPr>
          <p:cNvPr id="5" name="Obrázek 4" descr="Obsah obrázku exteriér, strom, rostlina, les&#10;&#10;Popis byl vytvořen automaticky">
            <a:extLst>
              <a:ext uri="{FF2B5EF4-FFF2-40B4-BE49-F238E27FC236}">
                <a16:creationId xmlns:a16="http://schemas.microsoft.com/office/drawing/2014/main" id="{B9AF8565-BD6D-402C-BED5-4EDEEFB50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373060"/>
            <a:ext cx="3090862" cy="5484940"/>
          </a:xfrm>
          <a:prstGeom prst="rect">
            <a:avLst/>
          </a:prstGeom>
        </p:spPr>
      </p:pic>
      <p:pic>
        <p:nvPicPr>
          <p:cNvPr id="8" name="Obrázek 7" descr="Obsah obrázku les, strom, rostlina, dřevo&#10;&#10;Popis byl vytvořen automaticky">
            <a:extLst>
              <a:ext uri="{FF2B5EF4-FFF2-40B4-BE49-F238E27FC236}">
                <a16:creationId xmlns:a16="http://schemas.microsoft.com/office/drawing/2014/main" id="{A831A5BC-789C-471C-96E4-5C254B7BB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512" y="236537"/>
            <a:ext cx="5495925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4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E843A-0AA4-449D-BD0A-C22A79ED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525" y="5546361"/>
            <a:ext cx="10515600" cy="821739"/>
          </a:xfrm>
        </p:spPr>
        <p:txBody>
          <a:bodyPr>
            <a:normAutofit/>
          </a:bodyPr>
          <a:lstStyle/>
          <a:p>
            <a:pPr algn="r"/>
            <a:r>
              <a:rPr lang="cs-CZ" sz="3600" dirty="0">
                <a:latin typeface="Arial Black" panose="020B0A04020102020204" pitchFamily="34" charset="0"/>
              </a:rPr>
              <a:t>Děkuji za pozornost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C396EE-65D8-4A07-A94A-6AF377BFCB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78209" cy="54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2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Informační a datové zdroje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FFA28DC-14FB-884A-ABB7-44EDB074E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02" y="1407884"/>
            <a:ext cx="11562395" cy="4967458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7664F93-EB31-D548-CA19-B15B5D4598C5}"/>
              </a:ext>
            </a:extLst>
          </p:cNvPr>
          <p:cNvSpPr txBox="1"/>
          <p:nvPr/>
        </p:nvSpPr>
        <p:spPr>
          <a:xfrm>
            <a:off x="641023" y="6457361"/>
            <a:ext cx="1048260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MAPIRE – </a:t>
            </a:r>
            <a:r>
              <a:rPr lang="cs-CZ" b="1" dirty="0" err="1"/>
              <a:t>Arcanum</a:t>
            </a:r>
            <a:r>
              <a:rPr lang="cs-CZ" b="1" dirty="0"/>
              <a:t> – 1. vojenské mapování				2. vojenské mapování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2A2CAD-89B4-55A6-30E7-03E344E4C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Informační a datové zdroje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664F93-EB31-D548-CA19-B15B5D4598C5}"/>
              </a:ext>
            </a:extLst>
          </p:cNvPr>
          <p:cNvSpPr txBox="1"/>
          <p:nvPr/>
        </p:nvSpPr>
        <p:spPr>
          <a:xfrm>
            <a:off x="2743200" y="6488668"/>
            <a:ext cx="627825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Mapy stabilního katastru - </a:t>
            </a:r>
            <a:r>
              <a:rPr lang="cs-CZ" b="1" i="0" dirty="0">
                <a:solidFill>
                  <a:srgbClr val="202122"/>
                </a:solidFill>
                <a:effectLst/>
                <a:latin typeface="Arial Black" panose="020B0A04020102020204" pitchFamily="34" charset="0"/>
              </a:rPr>
              <a:t>františkovský katastr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A14AFC-D51B-B76D-1ED5-D08AD066F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0F0C77-A159-5D9D-8FBE-61302E32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4" y="1549556"/>
            <a:ext cx="5679735" cy="39639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BF9266-6796-5E7E-E5E2-1E5D2D5B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26" y="1545227"/>
            <a:ext cx="5844559" cy="396826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537A6C1-81B6-2C90-0DAB-C100F6B1C51A}"/>
              </a:ext>
            </a:extLst>
          </p:cNvPr>
          <p:cNvSpPr txBox="1"/>
          <p:nvPr/>
        </p:nvSpPr>
        <p:spPr>
          <a:xfrm>
            <a:off x="1459686" y="5660559"/>
            <a:ext cx="859032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Císařské otisky              				Indikační skici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4F01FAF-25F9-4CEE-DB75-9FB61C9A5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5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Informační a datové zdroje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664F93-EB31-D548-CA19-B15B5D4598C5}"/>
              </a:ext>
            </a:extLst>
          </p:cNvPr>
          <p:cNvSpPr txBox="1"/>
          <p:nvPr/>
        </p:nvSpPr>
        <p:spPr>
          <a:xfrm>
            <a:off x="4821118" y="6488464"/>
            <a:ext cx="212241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Ortofoto mapy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A14AFC-D51B-B76D-1ED5-D08AD066F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537A6C1-81B6-2C90-0DAB-C100F6B1C51A}"/>
              </a:ext>
            </a:extLst>
          </p:cNvPr>
          <p:cNvSpPr txBox="1"/>
          <p:nvPr/>
        </p:nvSpPr>
        <p:spPr>
          <a:xfrm>
            <a:off x="1459686" y="5660559"/>
            <a:ext cx="859032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Současnost							1954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C0CF35-D981-FE2E-C76E-9E81BD4A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488" y="1387704"/>
            <a:ext cx="5543246" cy="40479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F6604B-5AC3-B899-4A28-C1EEE63E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5" y="1387704"/>
            <a:ext cx="5543246" cy="40479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E3DBF0-48BD-6A14-CB17-935A5DF3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Informační a datové zdroje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664F93-EB31-D548-CA19-B15B5D4598C5}"/>
              </a:ext>
            </a:extLst>
          </p:cNvPr>
          <p:cNvSpPr txBox="1"/>
          <p:nvPr/>
        </p:nvSpPr>
        <p:spPr>
          <a:xfrm>
            <a:off x="4821118" y="6488464"/>
            <a:ext cx="212241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Lidarová data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A14AFC-D51B-B76D-1ED5-D08AD066F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537A6C1-81B6-2C90-0DAB-C100F6B1C51A}"/>
              </a:ext>
            </a:extLst>
          </p:cNvPr>
          <p:cNvSpPr txBox="1"/>
          <p:nvPr/>
        </p:nvSpPr>
        <p:spPr>
          <a:xfrm>
            <a:off x="1459686" y="5660559"/>
            <a:ext cx="859032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Topografie						  DMR5G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51A0C1-F1EA-B42A-F5FB-90DB146C8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96" y="1514124"/>
            <a:ext cx="5493393" cy="401149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F2B3B7B-E7BE-AA20-CB05-6C51FC0EC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621" y="1514123"/>
            <a:ext cx="5476774" cy="399936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75B9AC5-E7B5-03D8-66E9-BFA5345BC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5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Zpracování dat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A29CB2-DF63-40C2-9E51-398AC8D3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27" y="1540628"/>
            <a:ext cx="5393617" cy="495224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cs-CZ" sz="1800" b="1" dirty="0">
                <a:latin typeface="Arial Black" panose="020B0A04020102020204" pitchFamily="34" charset="0"/>
              </a:rPr>
              <a:t>Software - ESRI </a:t>
            </a:r>
            <a:r>
              <a:rPr lang="cs-CZ" sz="1800" b="1" dirty="0" err="1">
                <a:latin typeface="Arial Black" panose="020B0A04020102020204" pitchFamily="34" charset="0"/>
              </a:rPr>
              <a:t>ArcGIS</a:t>
            </a:r>
            <a:r>
              <a:rPr lang="cs-CZ" sz="1800" b="1" dirty="0">
                <a:latin typeface="Arial Black" panose="020B0A04020102020204" pitchFamily="34" charset="0"/>
              </a:rPr>
              <a:t> Desktop, </a:t>
            </a:r>
            <a:r>
              <a:rPr lang="cs-CZ" sz="1800" b="1" dirty="0" err="1">
                <a:latin typeface="Arial Black" panose="020B0A04020102020204" pitchFamily="34" charset="0"/>
              </a:rPr>
              <a:t>ArcGIS</a:t>
            </a:r>
            <a:r>
              <a:rPr lang="cs-CZ" sz="1800" b="1" dirty="0">
                <a:latin typeface="Arial Black" panose="020B0A04020102020204" pitchFamily="34" charset="0"/>
              </a:rPr>
              <a:t> Online </a:t>
            </a:r>
          </a:p>
          <a:p>
            <a:pPr>
              <a:buFontTx/>
              <a:buChar char="-"/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vektorizace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dat – body, linie, plochy</a:t>
            </a:r>
          </a:p>
          <a:p>
            <a:pPr>
              <a:buFontTx/>
              <a:buChar char="-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aplikace pro zobrazení dat a sběr dat v terénu </a:t>
            </a:r>
          </a:p>
          <a:p>
            <a:pPr>
              <a:buFontTx/>
              <a:buChar char="-"/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Geodatabáze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cisterciácké krajiny Velehradu podle standardizovaného klíče CISTERSCAPES</a:t>
            </a:r>
          </a:p>
          <a:p>
            <a:pPr>
              <a:buFontTx/>
              <a:buChar char="-"/>
            </a:pPr>
            <a:endParaRPr lang="cs-CZ" sz="1800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 Black" panose="020B0A04020102020204" pitchFamily="34" charset="0"/>
              </a:rPr>
              <a:t>2) Software projektu CISTERSCAPES </a:t>
            </a:r>
            <a:r>
              <a:rPr lang="cs-CZ" sz="1800" b="1" dirty="0">
                <a:latin typeface="Arial Black" panose="020B0A04020102020204" pitchFamily="34" charset="0"/>
                <a:hlinkClick r:id="rId2"/>
              </a:rPr>
              <a:t>https://cisterscapes.geoway.de/</a:t>
            </a:r>
            <a:endParaRPr lang="cs-CZ" sz="1800" b="1" dirty="0"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zákres klíčových objektů a doplnění informací do aplikace (česká, anglická </a:t>
            </a:r>
            <a:b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 německá verze)</a:t>
            </a:r>
          </a:p>
          <a:p>
            <a:pPr>
              <a:buFontTx/>
              <a:buChar char="-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varianta Desktop, aplikace pro mobilní zařízení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880CB6-4D05-5C20-50D4-6AA8F66A0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3A8330D-C75A-0A6A-42D5-A690272F7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849" y="1540628"/>
            <a:ext cx="5821552" cy="31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 Black" panose="020B0A04020102020204" pitchFamily="34" charset="0"/>
              </a:rPr>
              <a:t>Zpracování dat – </a:t>
            </a:r>
            <a:r>
              <a:rPr lang="cs-CZ" sz="3200" b="1" dirty="0">
                <a:latin typeface="Arial Black" panose="020B0A04020102020204" pitchFamily="34" charset="0"/>
                <a:hlinkClick r:id="rId2"/>
              </a:rPr>
              <a:t>Cisterscapes.geoway.de</a:t>
            </a:r>
            <a:endParaRPr lang="cs-CZ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880CB6-4D05-5C20-50D4-6AA8F66A0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BFA403-0715-AE2D-D7EA-775D6A84E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930FBB-860D-B79F-825F-EE5C0FD9A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192"/>
            <a:ext cx="12192000" cy="55754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EADF071-44C4-0A5C-1B30-F0E347916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6" y="2236271"/>
            <a:ext cx="6882216" cy="39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73A3-2C55-44DE-8F6F-64A93C9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Dílčí výstupy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2323562-653A-7415-079B-ACA57F477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73913"/>
              </p:ext>
            </p:extLst>
          </p:nvPr>
        </p:nvGraphicFramePr>
        <p:xfrm>
          <a:off x="5994691" y="555019"/>
          <a:ext cx="4091788" cy="505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76620" imgH="7019653" progId="AcroExch.Document.DC">
                  <p:embed/>
                </p:oleObj>
              </mc:Choice>
              <mc:Fallback>
                <p:oleObj name="Acrobat Document" r:id="rId2" imgW="5676620" imgH="70196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94691" y="555019"/>
                        <a:ext cx="4091788" cy="505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344B5A7-DD8F-2C5B-8DF0-F5DEE20EC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170299"/>
              </p:ext>
            </p:extLst>
          </p:nvPr>
        </p:nvGraphicFramePr>
        <p:xfrm>
          <a:off x="1609575" y="1568608"/>
          <a:ext cx="4069049" cy="503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76620" imgH="7019653" progId="AcroExch.Document.DC">
                  <p:embed/>
                </p:oleObj>
              </mc:Choice>
              <mc:Fallback>
                <p:oleObj name="Acrobat Document" r:id="rId4" imgW="5676620" imgH="70196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9575" y="1568608"/>
                        <a:ext cx="4069049" cy="5031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ED30B4DB-F99F-449E-9681-0BF8F0F5F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0139" y="165991"/>
            <a:ext cx="1267321" cy="10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70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13D09E060C77439DBBFE67DD0AE711" ma:contentTypeVersion="2" ma:contentTypeDescription="Vytvoří nový dokument" ma:contentTypeScope="" ma:versionID="fe678d28e9bc48f5d00d646af8299555">
  <xsd:schema xmlns:xsd="http://www.w3.org/2001/XMLSchema" xmlns:xs="http://www.w3.org/2001/XMLSchema" xmlns:p="http://schemas.microsoft.com/office/2006/metadata/properties" xmlns:ns3="846863d2-0a96-4ee8-847d-0f9f51380995" targetNamespace="http://schemas.microsoft.com/office/2006/metadata/properties" ma:root="true" ma:fieldsID="982c4cb6d1aeac16a0c9511ecbe947b1" ns3:_="">
    <xsd:import namespace="846863d2-0a96-4ee8-847d-0f9f513809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863d2-0a96-4ee8-847d-0f9f51380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034C8D-F8A5-4ABD-8F83-B7875A48909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46863d2-0a96-4ee8-847d-0f9f51380995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6E2D08-05CE-4BE7-ABE9-93CDAB1D26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863d2-0a96-4ee8-847d-0f9f513809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74202E-FCDC-4155-9184-51BCF6DFD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1003</Words>
  <Application>Microsoft Office PowerPoint</Application>
  <PresentationFormat>Širokoúhlá obrazovka</PresentationFormat>
  <Paragraphs>128</Paragraphs>
  <Slides>28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Motiv Office</vt:lpstr>
      <vt:lpstr>Acrobat Document</vt:lpstr>
      <vt:lpstr>Výsledky terénního výzkumu hodnot velehradské cisterciácké krajiny</vt:lpstr>
      <vt:lpstr>Vstupní informační  a datové zdroje</vt:lpstr>
      <vt:lpstr>Informační a datové zdroje</vt:lpstr>
      <vt:lpstr>Informační a datové zdroje</vt:lpstr>
      <vt:lpstr>Informační a datové zdroje</vt:lpstr>
      <vt:lpstr>Informační a datové zdroje</vt:lpstr>
      <vt:lpstr>Zpracování dat</vt:lpstr>
      <vt:lpstr>Zpracování dat – Cisterscapes.geoway.de</vt:lpstr>
      <vt:lpstr>Dílčí výstupy</vt:lpstr>
      <vt:lpstr>Přehled vybraných klíčových prvků cisterciácké krajiny Velehradu</vt:lpstr>
      <vt:lpstr>Přehled vybraných klíčových prvků cisterciácké krajiny Velehradu</vt:lpstr>
      <vt:lpstr>Klášter Velehrad  Top 15</vt:lpstr>
      <vt:lpstr>Bazilika Nanebevzetí Panny Marie a svatého Cyrila a Metoděje</vt:lpstr>
      <vt:lpstr>Cyrilka</vt:lpstr>
      <vt:lpstr>Kostel Sv. Petra a Pavla, Polešovice </vt:lpstr>
      <vt:lpstr>Kaplička Jalubí</vt:lpstr>
      <vt:lpstr>Čvercový dvůr  Domanín</vt:lpstr>
      <vt:lpstr>Zámek Ořechov</vt:lpstr>
      <vt:lpstr>Hraniční kámen v Ořechově</vt:lpstr>
      <vt:lpstr>Mlýny Nedakonice</vt:lpstr>
      <vt:lpstr>Klášterní cihelna</vt:lpstr>
      <vt:lpstr>Silniční most</vt:lpstr>
      <vt:lpstr>Klášterní hospodářský dvůr</vt:lpstr>
      <vt:lpstr>Pivovarské sklepy (vinné sklepy) </vt:lpstr>
      <vt:lpstr>Sýpka Polešovice</vt:lpstr>
      <vt:lpstr>Konventní rybník</vt:lpstr>
      <vt:lpstr>Velehradský les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Velehrad Abbey     1205-1784</dc:title>
  <dc:creator>Letal Ales</dc:creator>
  <cp:lastModifiedBy>Letal Ales</cp:lastModifiedBy>
  <cp:revision>91</cp:revision>
  <dcterms:created xsi:type="dcterms:W3CDTF">2020-10-14T09:35:54Z</dcterms:created>
  <dcterms:modified xsi:type="dcterms:W3CDTF">2022-09-27T11:28:23Z</dcterms:modified>
</cp:coreProperties>
</file>