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5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D699-41D6-4BDF-8550-B94054466012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A91B-96D6-4E3C-881B-CDFBDBD28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23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D699-41D6-4BDF-8550-B94054466012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A91B-96D6-4E3C-881B-CDFBDBD28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05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D699-41D6-4BDF-8550-B94054466012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A91B-96D6-4E3C-881B-CDFBDBD28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641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D699-41D6-4BDF-8550-B94054466012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A91B-96D6-4E3C-881B-CDFBDBD28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2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D699-41D6-4BDF-8550-B94054466012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A91B-96D6-4E3C-881B-CDFBDBD28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27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D699-41D6-4BDF-8550-B94054466012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A91B-96D6-4E3C-881B-CDFBDBD28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80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D699-41D6-4BDF-8550-B94054466012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A91B-96D6-4E3C-881B-CDFBDBD28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65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D699-41D6-4BDF-8550-B94054466012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A91B-96D6-4E3C-881B-CDFBDBD28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15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D699-41D6-4BDF-8550-B94054466012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A91B-96D6-4E3C-881B-CDFBDBD28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93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D699-41D6-4BDF-8550-B94054466012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A91B-96D6-4E3C-881B-CDFBDBD28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18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D699-41D6-4BDF-8550-B94054466012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A91B-96D6-4E3C-881B-CDFBDBD28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16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8D699-41D6-4BDF-8550-B94054466012}" type="datetimeFigureOut">
              <a:rPr lang="cs-CZ" smtClean="0"/>
              <a:t>18.11.2014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CA91B-96D6-4E3C-881B-CDFBDBD28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86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lovackakucharka.cz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91680" y="3645024"/>
            <a:ext cx="6408712" cy="2088232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Jak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jsme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vařili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pékli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slováckou kuchařku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4"/>
            <a:ext cx="5724128" cy="2105349"/>
          </a:xfrm>
          <a:prstGeom prst="rect">
            <a:avLst/>
          </a:prstGeom>
        </p:spPr>
      </p:pic>
      <p:pic>
        <p:nvPicPr>
          <p:cNvPr id="1026" name="Picture 2" descr="D:\Region\Desktop\Slovácka kuchařka\Tiskovka\Kucharka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109539" cy="21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173090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1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5976664" cy="4824536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cs-CZ" sz="2000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1026" name="Picture 2" descr="D:\Region\Desktop\Slovácka kuchařka\Tiskovka\Kucharka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109539" cy="21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44118"/>
            <a:ext cx="2232248" cy="16741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79" y="3121177"/>
            <a:ext cx="2405099" cy="160509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5" y="3060912"/>
            <a:ext cx="2258404" cy="150719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789677"/>
            <a:ext cx="2304255" cy="172819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404664"/>
            <a:ext cx="3743637" cy="249419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292" y="332656"/>
            <a:ext cx="1869672" cy="249289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80" y="4869160"/>
            <a:ext cx="2405099" cy="160509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154" y="3078610"/>
            <a:ext cx="2468883" cy="164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5976664" cy="5616624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cs-CZ" sz="2000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1026" name="Picture 2" descr="D:\Region\Desktop\Slovácka kuchařka\Tiskovka\Kucharka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109539" cy="21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539552" y="620688"/>
            <a:ext cx="518457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Barevná fotka u každého jídla? Nesmysl! 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Ne. Realita.</a:t>
            </a:r>
          </a:p>
          <a:p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b="1" i="1" dirty="0">
                <a:solidFill>
                  <a:schemeClr val="tx2">
                    <a:lumMod val="75000"/>
                  </a:schemeClr>
                </a:solidFill>
              </a:rPr>
              <a:t>Prázdniny, dovolené, nemoci, další problémy….</a:t>
            </a:r>
          </a:p>
          <a:p>
            <a:endParaRPr lang="cs-CZ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Vařit budou profíci v profi kuchyních  - omyl – dovolená!</a:t>
            </a:r>
            <a:endParaRPr lang="cs-CZ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Nezvládneme – Zvládneme!</a:t>
            </a:r>
            <a:endParaRPr lang="cs-CZ" dirty="0" smtClean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U nás nebo u vás v kuchyni?</a:t>
            </a:r>
            <a:endParaRPr lang="cs-CZ" dirty="0" smtClean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Kdo bude vařit? My všichni!</a:t>
            </a:r>
            <a:endParaRPr lang="cs-CZ" dirty="0" smtClean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endParaRPr lang="cs-CZ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Mimo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to stále běží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  <a:effectLst/>
              </a:rPr>
              <a:t>Propagace na všech frontách – www, FB, Strážnice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  <a:effectLst/>
              </a:rPr>
              <a:t>Komunikace s veřejností – pomoc při výběru obálky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  <a:effectLst/>
              </a:rPr>
              <a:t>Natáčení dalších 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videoreceptů</a:t>
            </a:r>
            <a:endParaRPr lang="cs-CZ" dirty="0" smtClean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  <a:effectLst/>
              </a:rPr>
              <a:t>Návštěva u cukrářky paní Haldové – foto recept </a:t>
            </a:r>
            <a:endParaRPr lang="cs-CZ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84" y="4365104"/>
            <a:ext cx="2834409" cy="189160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019" y="2348879"/>
            <a:ext cx="2863475" cy="191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7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5976664" cy="3118996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cs-CZ" sz="2000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1026" name="Picture 2" descr="D:\Region\Desktop\Slovácka kuchařka\Tiskovka\Kucharka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109539" cy="21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539552" y="620688"/>
            <a:ext cx="64087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VAŘÍME</a:t>
            </a:r>
          </a:p>
          <a:p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Recepty – záklechtka, zátřepka, </a:t>
            </a:r>
            <a:r>
              <a:rPr lang="cs-CZ" sz="2000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báleše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, </a:t>
            </a:r>
            <a:r>
              <a:rPr lang="cs-CZ" sz="2000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opluskance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, </a:t>
            </a:r>
            <a:r>
              <a:rPr lang="cs-CZ" sz="2000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olévance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,  </a:t>
            </a:r>
            <a:r>
              <a:rPr lang="cs-CZ" sz="2000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vrany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, </a:t>
            </a:r>
            <a:r>
              <a:rPr lang="cs-CZ" sz="2000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piery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a jiná slovácká slovíčka, pod kterými se skrývají různé záludnosti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„Nevíme jak na to! </a:t>
            </a:r>
          </a:p>
          <a:p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      Dojdi pro babičku“ a přítel na telefonu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Neuvěřitelně rychlé. Neuvěřitelné kombinace surovin s úžasným výsledkem</a:t>
            </a:r>
            <a:r>
              <a:rPr lang="cs-CZ" sz="2000" dirty="0"/>
              <a:t>     </a:t>
            </a:r>
            <a:r>
              <a:rPr lang="cs-CZ" sz="2400" dirty="0"/>
              <a:t>   </a:t>
            </a:r>
            <a:endParaRPr lang="cs-CZ" sz="2400" dirty="0">
              <a:effectLst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148"/>
            <a:ext cx="1977684" cy="263691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805637"/>
            <a:ext cx="1995686" cy="266091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00872"/>
            <a:ext cx="2056588" cy="274211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805637"/>
            <a:ext cx="2053014" cy="273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5976664" cy="3118996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cs-CZ" sz="2000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1026" name="Picture 2" descr="D:\Region\Desktop\Slovácka kuchařka\Tiskovka\Kucharka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109539" cy="21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539552" y="620688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VAŘÍME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Všechno se nám podařilo až na dva recepty </a:t>
            </a:r>
            <a:endParaRPr lang="cs-CZ" sz="2400" dirty="0" smtClean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66" y="1467170"/>
            <a:ext cx="2552712" cy="191453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802" y="1467170"/>
            <a:ext cx="2552712" cy="191453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49" y="3578652"/>
            <a:ext cx="2533829" cy="169053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88" y="3624537"/>
            <a:ext cx="2619726" cy="174648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67543" y="5517232"/>
            <a:ext cx="8446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A pak už se vařilo a </a:t>
            </a:r>
            <a:r>
              <a:rPr lang="cs-CZ" b="1" dirty="0" err="1">
                <a:solidFill>
                  <a:schemeClr val="tx2">
                    <a:lumMod val="75000"/>
                  </a:schemeClr>
                </a:solidFill>
              </a:rPr>
              <a:t>péklo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 v grafickém studiu </a:t>
            </a:r>
            <a:r>
              <a:rPr lang="cs-CZ" b="1" dirty="0" err="1">
                <a:solidFill>
                  <a:schemeClr val="tx2">
                    <a:lumMod val="75000"/>
                  </a:schemeClr>
                </a:solidFill>
              </a:rPr>
              <a:t>Joker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. Také se u toho řádně zapotili, občas jim  lezla pára z uší a tvářili se, jako když se spálí o plech.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Desítky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korektur, stovky očí a názorů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….  Ale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i jim se dílo podařilo. 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69" y="3655491"/>
            <a:ext cx="2573296" cy="171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5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3" y="908720"/>
            <a:ext cx="5946145" cy="3623052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cs-CZ" sz="2000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1026" name="Picture 2" descr="D:\Region\Desktop\Slovácka kuchařka\Tiskovka\Kucharka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109539" cy="21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971600" y="1268760"/>
            <a:ext cx="590465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  <a:effectLst/>
              </a:rPr>
              <a:t>K 31.8.2014 předprodej voucherů zastaven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Objednávku výtisku jsme v průběhu 4 měsíců postupně zvyšovali – 1.000, 1.500 2.000, 2.500 a nakonec máme 3.000 ks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V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 předprodeji prodáno téměř 2100 voucherů</a:t>
            </a:r>
            <a:endParaRPr lang="cs-CZ" dirty="0" smtClean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 </a:t>
            </a:r>
          </a:p>
          <a:p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cs-CZ" dirty="0" smtClean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			</a:t>
            </a:r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</a:rPr>
              <a:t>Chcete 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i první </a:t>
            </a:r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</a:rPr>
              <a:t>díl?</a:t>
            </a: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		Vytiskneme i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jedničku.</a:t>
            </a:r>
            <a:endParaRPr lang="cs-CZ" dirty="0" smtClean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74" y="2693581"/>
            <a:ext cx="2478453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3" y="908720"/>
            <a:ext cx="5946145" cy="3623052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cs-CZ" sz="2000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1026" name="Picture 2" descr="D:\Region\Desktop\Slovácka kuchařka\Tiskovka\Kucharka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109539" cy="21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54094"/>
            <a:ext cx="3024336" cy="427471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4919"/>
            <a:ext cx="4392488" cy="648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7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3" y="908720"/>
            <a:ext cx="5946145" cy="3623052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cs-CZ" sz="2000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1026" name="Picture 2" descr="D:\Region\Desktop\Slovácka kuchařka\Tiskovka\Kucharka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109539" cy="21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827584" y="2492896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chemeClr val="tx2">
                    <a:lumMod val="75000"/>
                  </a:schemeClr>
                </a:solidFill>
              </a:rPr>
              <a:t>Renáta</a:t>
            </a:r>
            <a:endParaRPr lang="cs-CZ" sz="1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1200" dirty="0">
                <a:solidFill>
                  <a:schemeClr val="tx2">
                    <a:lumMod val="75000"/>
                  </a:schemeClr>
                </a:solidFill>
              </a:rPr>
              <a:t>Láska a vítr jesenických hor mě odváli z rodného kraje na Slovácko.  Do kraje malebného, bohatého a lidu milého.</a:t>
            </a:r>
            <a:r>
              <a:rPr lang="cs-CZ" sz="1200" b="1" dirty="0">
                <a:solidFill>
                  <a:schemeClr val="tx2">
                    <a:lumMod val="75000"/>
                  </a:schemeClr>
                </a:solidFill>
              </a:rPr>
              <a:t> I přesto, že zde žiji už patnáct let, stále mě k slzám dojímají tradice, kroje, cimbál aj zpěv jen tak pro radost, ze srdce čistého a upřímného. Je radost se na vás dívat – ať už pletete košíky, oblékáte kroj, tančíte, zpíváte nebo jen tak rozjímáte nad pohárkem vína. Jste tady doma po celé generace, jste tady rádi a rádi svou radost i lásku ke kraji sdílíte. </a:t>
            </a:r>
            <a:r>
              <a:rPr lang="cs-CZ" sz="1200" dirty="0">
                <a:solidFill>
                  <a:schemeClr val="tx2">
                    <a:lumMod val="75000"/>
                  </a:schemeClr>
                </a:solidFill>
              </a:rPr>
              <a:t>Jen tu krásu občas nevidíte, a proto jsme tu my „přišlí“, kteří vám říkáme, že je třeba si to své bohatství chránit, uchovávat a předávat dalším generacím. Také z tohoto důvodu se v našich hlavách zrodila myšlenka dalšího dílů slovácké kuchařky s názvem Kuchařku tradičních pokrmů na Slovácku II.</a:t>
            </a:r>
          </a:p>
          <a:p>
            <a:r>
              <a:rPr lang="cs-CZ" sz="1200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r>
              <a:rPr lang="cs-CZ" sz="1200" b="1" dirty="0">
                <a:solidFill>
                  <a:schemeClr val="tx2">
                    <a:lumMod val="75000"/>
                  </a:schemeClr>
                </a:solidFill>
              </a:rPr>
              <a:t>Lenka</a:t>
            </a:r>
          </a:p>
          <a:p>
            <a:r>
              <a:rPr lang="cs-CZ" sz="1200" dirty="0">
                <a:solidFill>
                  <a:schemeClr val="tx2">
                    <a:lumMod val="75000"/>
                  </a:schemeClr>
                </a:solidFill>
              </a:rPr>
              <a:t>Jednoho krásného dne mě život zavál do srdce Slovácka, aniž bych tušila, že se lehce, tiše a nenápadně stane i srdcem mým vlastním v jakémkoli slova smyslu. Správně chápete, že jsem na Slovácku čistokrevná „náplava“. Pocházím z blíže nejmenovaného regionu s téměř nulovou historií čítající pouze několik mamutů, z regionu bez vlastní identity a jejího případného zbytku rozmázlého střídajícími se vlnami industrializace a přistěhovalectví. Slovácko mi učarovalo. Sluncem, teplem…. Hudbou, písní, tancem…. Barevností a místní odlišností krojů…. Tradicemi…. Šikovnýma rukama řemeslníků stále dodržujících tradiční postupy, materiály a provedení. </a:t>
            </a:r>
            <a:r>
              <a:rPr lang="cs-CZ" sz="1200" b="1" dirty="0">
                <a:solidFill>
                  <a:schemeClr val="tx2">
                    <a:lumMod val="75000"/>
                  </a:schemeClr>
                </a:solidFill>
              </a:rPr>
              <a:t>Ale hlavně mi učaroval zdejší lid. Lidé milí, přívětiví, pohostinní, upřímní, spjatí těmi nejhlubšími a nejpevnějšími kořeny se zdejším krajem</a:t>
            </a:r>
            <a:endParaRPr lang="cs-CZ" sz="1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12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cs-CZ" sz="1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DĚKUJEME             	 </a:t>
            </a:r>
            <a:r>
              <a:rPr lang="cs-CZ" sz="1600" b="1" i="1" dirty="0" smtClean="0">
                <a:solidFill>
                  <a:schemeClr val="tx2">
                    <a:lumMod val="75000"/>
                  </a:schemeClr>
                </a:solidFill>
              </a:rPr>
              <a:t>Za tři týdny prodáno 3.000 ks, další dotisk 1.000 ks           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635896" y="332656"/>
            <a:ext cx="3168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 smtClean="0"/>
          </a:p>
          <a:p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Slovácko opět nezklamalo</a:t>
            </a:r>
          </a:p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- svým nadšením jsme strhly řadu lidí, kteří nám nezištně pomáhali 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410"/>
            <a:ext cx="2736304" cy="20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3" y="908720"/>
            <a:ext cx="5946145" cy="3623052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cs-CZ" sz="2000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1026" name="Picture 2" descr="D:\Region\Desktop\Slovácka kuchařka\Tiskovka\Kucharka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109539" cy="21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827584" y="2492896"/>
            <a:ext cx="79928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dirty="0" smtClean="0">
                <a:solidFill>
                  <a:schemeClr val="tx2">
                    <a:lumMod val="75000"/>
                  </a:schemeClr>
                </a:solidFill>
              </a:rPr>
              <a:t>To ještě není konec</a:t>
            </a:r>
            <a:endParaRPr lang="cs-CZ" sz="3600" dirty="0" smtClean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algn="ctr"/>
            <a:r>
              <a:rPr lang="cs-CZ" sz="3600" dirty="0">
                <a:solidFill>
                  <a:schemeClr val="tx2">
                    <a:lumMod val="75000"/>
                  </a:schemeClr>
                </a:solidFill>
              </a:rPr>
              <a:t>Ještě </a:t>
            </a:r>
            <a:r>
              <a:rPr lang="cs-CZ" sz="3600" dirty="0" smtClean="0">
                <a:solidFill>
                  <a:schemeClr val="tx2">
                    <a:lumMod val="75000"/>
                  </a:schemeClr>
                </a:solidFill>
              </a:rPr>
              <a:t>chvilku. Prosím.</a:t>
            </a:r>
          </a:p>
          <a:p>
            <a:pPr algn="ctr"/>
            <a:endParaRPr lang="cs-CZ" sz="3600" dirty="0" smtClean="0"/>
          </a:p>
          <a:p>
            <a:pPr algn="ctr"/>
            <a:r>
              <a:rPr lang="cs-CZ" sz="6600" dirty="0" smtClean="0">
                <a:solidFill>
                  <a:schemeClr val="tx2">
                    <a:lumMod val="75000"/>
                  </a:schemeClr>
                </a:solidFill>
              </a:rPr>
              <a:t>Máme </a:t>
            </a:r>
            <a:r>
              <a:rPr lang="cs-CZ" sz="6600" dirty="0">
                <a:solidFill>
                  <a:schemeClr val="tx2">
                    <a:lumMod val="75000"/>
                  </a:schemeClr>
                </a:solidFill>
              </a:rPr>
              <a:t>další </a:t>
            </a:r>
            <a:r>
              <a:rPr lang="cs-CZ" sz="6600" dirty="0" smtClean="0">
                <a:solidFill>
                  <a:schemeClr val="tx2">
                    <a:lumMod val="75000"/>
                  </a:schemeClr>
                </a:solidFill>
              </a:rPr>
              <a:t>cíle</a:t>
            </a:r>
            <a:endParaRPr lang="cs-CZ" sz="36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cs-CZ" sz="3600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8352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3" y="908720"/>
            <a:ext cx="5946145" cy="3623052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cs-CZ" sz="2000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1026" name="Picture 2" descr="D:\Region\Desktop\Slovácka kuchařka\Tiskovka\Kucharka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109539" cy="21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11560" y="476672"/>
            <a:ext cx="6552728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Do hlavní turistické sezony 2015 chceme: </a:t>
            </a:r>
            <a:endParaRPr lang="cs-CZ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cs-CZ" sz="900" b="1" dirty="0" smtClean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věnovat  se celoročně tématu slovácká gastronomie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dostat 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tradiční slováckou kuchyni na jídelní lístky </a:t>
            </a:r>
          </a:p>
          <a:p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do restaurací pod hlavičkou Chutě a vůně Slovácké kuchyně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</a:rPr>
              <a:t>Certifikovat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</a:rPr>
              <a:t> dané restaurace</a:t>
            </a:r>
            <a:endParaRPr lang="cs-CZ" sz="1600" dirty="0" smtClean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</a:rPr>
              <a:t>Iniciovat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</a:rPr>
              <a:t> otevření tradiční slovácké restaurace – jedno základní menu – každý den čerstvé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</a:rPr>
              <a:t>pořádat </a:t>
            </a:r>
            <a:r>
              <a:rPr lang="cs-CZ" sz="1600" b="1" dirty="0" err="1" smtClean="0">
                <a:solidFill>
                  <a:schemeClr val="tx2">
                    <a:lumMod val="75000"/>
                  </a:schemeClr>
                </a:solidFill>
              </a:rPr>
              <a:t>gastrofestilav</a:t>
            </a: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</a:rPr>
              <a:t> Slovácko ve víru barev 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</a:rPr>
              <a:t>a chutí v Uh. Hradišti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přesvědčit 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restaurace k nákupu našich surovin/potravin oceněných ochrannou známkou Tradiční výrobek Slovácka – medy, vinné mošty, koláčky, patenty, perníčky, nudle, sušená ovoce,… potažmo další  tradiční výrobky z projektu TVS na recepce hotelů jako upomínkové předměty ze Slovácka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realizovat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pravidelné </a:t>
            </a:r>
            <a:r>
              <a:rPr lang="cs-CZ" sz="1600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gastrovečery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s tradiční slováckou kuchyní, cimbálem a dobrým vínem – nutná podpora financování cimbálových muzik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</a:rPr>
              <a:t>pořádat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</a:rPr>
              <a:t> kurzy vaření tradiční slovácké kuchyně (SŠPHZ + babičky/tetičky)</a:t>
            </a:r>
            <a:endParaRPr lang="cs-CZ" sz="1600" dirty="0" smtClean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propagovat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certifikované restaurace nejen na webových stránkách, ale i v podobě tištěného propagačního materiálu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natáčet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další </a:t>
            </a:r>
            <a:r>
              <a:rPr lang="cs-CZ" sz="1600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videorecepty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z Kuchařky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vařit v </a:t>
            </a:r>
            <a:r>
              <a:rPr lang="cs-CZ" sz="1600" b="1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CzechAmerican</a:t>
            </a: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TV 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– Glen Bukač a John </a:t>
            </a:r>
            <a:r>
              <a:rPr lang="cs-CZ" sz="1600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Honner</a:t>
            </a:r>
            <a:endParaRPr lang="cs-CZ" sz="1600" dirty="0" smtClean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přednášet 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na konferencích zaměřených na gastronomii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zapojit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tato zařízení do dalších aktivit např. na vinařských stezkách   </a:t>
            </a:r>
            <a:endParaRPr lang="cs-CZ" sz="1600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194" y="2060848"/>
            <a:ext cx="1630261" cy="23042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145" y="4314195"/>
            <a:ext cx="1662309" cy="229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9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3" y="908720"/>
            <a:ext cx="5946145" cy="3623052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cs-CZ" sz="2000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1026" name="Picture 2" descr="D:\Region\Desktop\Slovácka kuchařka\Tiskovka\Kucharka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109539" cy="21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23528" y="836712"/>
            <a:ext cx="63367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tx2">
                    <a:lumMod val="75000"/>
                  </a:schemeClr>
                </a:solidFill>
              </a:rPr>
              <a:t>a především spolupracovat napříč celým Slováckem se všemi – </a:t>
            </a: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tak, </a:t>
            </a:r>
            <a:r>
              <a:rPr lang="cs-CZ" sz="2000" b="1" dirty="0">
                <a:solidFill>
                  <a:schemeClr val="tx2">
                    <a:lumMod val="75000"/>
                  </a:schemeClr>
                </a:solidFill>
              </a:rPr>
              <a:t>jak tomu bylo u </a:t>
            </a: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zrodu naší </a:t>
            </a:r>
            <a:r>
              <a:rPr lang="cs-CZ" sz="2000" b="1" dirty="0">
                <a:solidFill>
                  <a:schemeClr val="tx2">
                    <a:lumMod val="75000"/>
                  </a:schemeClr>
                </a:solidFill>
              </a:rPr>
              <a:t>kuchařky. </a:t>
            </a:r>
            <a:endParaRPr lang="cs-CZ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cs-CZ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Zapojili jsme všechny věkové skupiny, malé i větší soukromé firmy i státní 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organizace. Spolupracovali 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jsme se školstvím i dalšími vzdělávacími zařízeními.  Otevřeli jsme náruč jednotlivcům, nadšeným dobrovolníkům a dalším podporovatelů, kteří s námi vařili, fotili a pomohli nám radou.  Strhli jsme na svou stranu média, která dělala propagaci bez nároku na honorář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….</a:t>
            </a:r>
          </a:p>
          <a:p>
            <a:endParaRPr lang="cs-CZ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Tak chceme spolupracovat</a:t>
            </a:r>
          </a:p>
          <a:p>
            <a:endParaRPr lang="cs-CZ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cs-CZ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cs-CZ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276872"/>
            <a:ext cx="1357516" cy="202950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441" y="4617590"/>
            <a:ext cx="2466020" cy="164401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92710"/>
            <a:ext cx="1851670" cy="246889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37566"/>
            <a:ext cx="2433477" cy="162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0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227312" y="2132856"/>
            <a:ext cx="3686474" cy="3888432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2011- </a:t>
            </a:r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</a:rPr>
              <a:t>3.5.2014</a:t>
            </a:r>
            <a:br>
              <a:rPr lang="cs-CZ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</a:rPr>
              <a:t>- pokusy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o reedici prvního dílu </a:t>
            </a:r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</a:rPr>
              <a:t>- snaha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o </a:t>
            </a:r>
            <a:r>
              <a:rPr lang="cs-CZ" sz="3200" b="1" dirty="0" err="1">
                <a:solidFill>
                  <a:schemeClr val="tx2">
                    <a:lumMod val="75000"/>
                  </a:schemeClr>
                </a:solidFill>
              </a:rPr>
              <a:t>gastroakce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 na Slovácku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3200" dirty="0">
                <a:solidFill>
                  <a:schemeClr val="tx2">
                    <a:lumMod val="75000"/>
                  </a:schemeClr>
                </a:solidFill>
              </a:rPr>
            </a:br>
            <a:endParaRPr lang="cs-CZ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D:\Region\Desktop\Slovácka kuchařka\Tiskovka\Kucharka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109539" cy="21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404664"/>
            <a:ext cx="4111697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3" y="908720"/>
            <a:ext cx="5946145" cy="3623052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cs-CZ" sz="2000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1026" name="Picture 2" descr="D:\Region\Desktop\Slovácka kuchařka\Tiskovka\Kucharka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109539" cy="21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827584" y="1556792"/>
            <a:ext cx="532859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cs-CZ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</a:rPr>
              <a:t>Věřím, že </a:t>
            </a:r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</a:rPr>
              <a:t>na Slovácku </a:t>
            </a:r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</a:rPr>
              <a:t>ještě </a:t>
            </a:r>
          </a:p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</a:rPr>
              <a:t>„napečeme“  řadu zajímavých </a:t>
            </a:r>
          </a:p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</a:rPr>
              <a:t>projektů a produktů.</a:t>
            </a:r>
          </a:p>
          <a:p>
            <a:pPr algn="ctr"/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cs-CZ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Děkujeme všem</a:t>
            </a:r>
          </a:p>
          <a:p>
            <a:pPr algn="ctr"/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cs-CZ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Renáta Polišenská a Lenka Durďáková</a:t>
            </a:r>
          </a:p>
          <a:p>
            <a:pPr algn="ctr"/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Region Slovácko</a:t>
            </a:r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576" y="404664"/>
            <a:ext cx="2194098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5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305947" cy="3384376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</a:rPr>
              <a:t>3.5.2014 - myšlenka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, nadšení, </a:t>
            </a:r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</a:rPr>
              <a:t>obavy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zásobník receptů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Slovácké muzeum</a:t>
            </a:r>
            <a:b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- Střední škola průmyslová, hotelová a </a:t>
            </a:r>
            <a:b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zdravotnická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vouchery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,  </a:t>
            </a:r>
            <a:r>
              <a:rPr lang="cs-CZ" sz="2400" b="1" u="sng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www.slovackakucharka.cz</a:t>
            </a:r>
            <a:r>
              <a:rPr lang="cs-CZ" sz="2400" b="1" u="sng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e-</a:t>
            </a: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</a:rPr>
              <a:t>shop</a:t>
            </a:r>
            <a:endParaRPr lang="cs-CZ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D:\Region\Desktop\Slovácka kuchařka\Tiskovka\Kucharka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109539" cy="21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3648158"/>
            <a:ext cx="4058427" cy="228286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45024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5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3284984"/>
            <a:ext cx="4680519" cy="2664296"/>
          </a:xfrm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21.5.2014  - tisková konference v restauraci Hotelu Koníček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představení  myšlenky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		</a:t>
            </a:r>
            <a:b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Co je to voucher? Poukaz</a:t>
            </a:r>
            <a:b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„</a:t>
            </a: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Já papír </a:t>
            </a:r>
            <a:r>
              <a:rPr lang="cs-CZ" sz="2000" b="1" dirty="0" err="1" smtClean="0">
                <a:solidFill>
                  <a:schemeClr val="tx2">
                    <a:lumMod val="75000"/>
                  </a:schemeClr>
                </a:solidFill>
              </a:rPr>
              <a:t>nechcu</a:t>
            </a: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, dojdu si až pro kuchařku“</a:t>
            </a:r>
            <a:endParaRPr lang="cs-CZ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D:\Region\Desktop\Slovácka kuchařka\Tiskovka\Kucharka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109539" cy="21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15" y="2249192"/>
            <a:ext cx="2901209" cy="411021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42849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03848" y="548680"/>
            <a:ext cx="3240360" cy="5688632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2">
                    <a:lumMod val="75000"/>
                  </a:schemeClr>
                </a:solidFill>
              </a:rPr>
              <a:t>Do </a:t>
            </a: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30.6.2014 - nemalý </a:t>
            </a:r>
            <a:r>
              <a:rPr lang="cs-CZ" sz="2000" b="1" dirty="0">
                <a:solidFill>
                  <a:schemeClr val="tx2">
                    <a:lumMod val="75000"/>
                  </a:schemeClr>
                </a:solidFill>
              </a:rPr>
              <a:t>cíl </a:t>
            </a: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cs-CZ" sz="2000" b="1" dirty="0">
                <a:solidFill>
                  <a:schemeClr val="tx2">
                    <a:lumMod val="75000"/>
                  </a:schemeClr>
                </a:solidFill>
              </a:rPr>
              <a:t>za necelých 6 týdnů prodat 1.000 voucherů – barevných papírů s příslibem </a:t>
            </a: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kuchařky</a:t>
            </a:r>
            <a:b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Propagace – tisk, televize, videa, FB, rozhlas,…</a:t>
            </a:r>
            <a:br>
              <a:rPr lang="cs-CZ" sz="20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cs-CZ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První </a:t>
            </a:r>
            <a:r>
              <a:rPr lang="cs-CZ" sz="2000" b="1" dirty="0">
                <a:solidFill>
                  <a:schemeClr val="tx2">
                    <a:lumMod val="75000"/>
                  </a:schemeClr>
                </a:solidFill>
              </a:rPr>
              <a:t>prodané vouchery	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první vlaštovky na e-</a:t>
            </a:r>
            <a:r>
              <a:rPr lang="cs-CZ" sz="2000" dirty="0" err="1">
                <a:solidFill>
                  <a:schemeClr val="tx2">
                    <a:lumMod val="75000"/>
                  </a:schemeClr>
                </a:solidFill>
              </a:rPr>
              <a:t>shopu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- objednávky z USA, Austrálie, Rumunska</a:t>
            </a:r>
            <a:br>
              <a:rPr lang="cs-CZ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- větší objednávky z měst, obcí a 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mikroregionů</a:t>
            </a:r>
            <a:b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brovská podpora </a:t>
            </a: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jedinců i organizací </a:t>
            </a: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a sdílené nadšení.</a:t>
            </a:r>
            <a:br>
              <a:rPr lang="cs-CZ" sz="20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</a:br>
            <a:endParaRPr lang="cs-CZ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D:\Region\Desktop\Slovácka kuchařka\Tiskovka\Kucharka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109539" cy="21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6100">
            <a:off x="7479074" y="3711948"/>
            <a:ext cx="1409864" cy="9361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002" y="2924944"/>
            <a:ext cx="1198785" cy="80036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61512"/>
            <a:ext cx="2393710" cy="594928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083" y="2132927"/>
            <a:ext cx="1445923" cy="20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656" y="5087052"/>
            <a:ext cx="2356548" cy="132374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3060">
            <a:off x="8019662" y="2620595"/>
            <a:ext cx="1074883" cy="53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3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3816424" cy="4104456"/>
          </a:xfrm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0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NADŠENÍ 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X</a:t>
            </a: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NEJISTOTA</a:t>
            </a: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000" b="1" dirty="0">
                <a:solidFill>
                  <a:schemeClr val="tx2">
                    <a:lumMod val="75000"/>
                  </a:schemeClr>
                </a:solidFill>
              </a:rPr>
              <a:t>V červnu jsme nelenili, byť byl výsledek nejistý. Vouchery se </a:t>
            </a: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prodávaly </a:t>
            </a:r>
            <a:r>
              <a:rPr lang="cs-CZ" sz="2000" b="1" dirty="0">
                <a:solidFill>
                  <a:schemeClr val="tx2">
                    <a:lumMod val="75000"/>
                  </a:schemeClr>
                </a:solidFill>
              </a:rPr>
              <a:t>a my jsme plánovali koncepci kuchařky, hledali chybějící recepty, objížděli babičky a tetičky (ne naše). </a:t>
            </a: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cs-CZ" sz="2000" b="1" dirty="0">
                <a:solidFill>
                  <a:schemeClr val="tx2">
                    <a:lumMod val="75000"/>
                  </a:schemeClr>
                </a:solidFill>
              </a:rPr>
              <a:t>to </a:t>
            </a: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i </a:t>
            </a:r>
            <a:r>
              <a:rPr lang="cs-CZ" sz="2000" b="1" dirty="0">
                <a:solidFill>
                  <a:schemeClr val="tx2">
                    <a:lumMod val="75000"/>
                  </a:schemeClr>
                </a:solidFill>
              </a:rPr>
              <a:t>přesto, že byla možnost, že to </a:t>
            </a: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všechno děláme </a:t>
            </a:r>
            <a:r>
              <a:rPr lang="cs-CZ" sz="2000" b="1" dirty="0">
                <a:solidFill>
                  <a:schemeClr val="tx2">
                    <a:lumMod val="75000"/>
                  </a:schemeClr>
                </a:solidFill>
              </a:rPr>
              <a:t>do </a:t>
            </a: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šuplíku.</a:t>
            </a:r>
            <a:b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0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Po očku, se zatajeným dechem </a:t>
            </a:r>
            <a:r>
              <a:rPr lang="cs-CZ" sz="2000" b="1" dirty="0">
                <a:solidFill>
                  <a:schemeClr val="tx2">
                    <a:lumMod val="75000"/>
                  </a:schemeClr>
                </a:solidFill>
              </a:rPr>
              <a:t>jsme sledovali jak nám </a:t>
            </a: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každým dnem rostou </a:t>
            </a:r>
            <a:r>
              <a:rPr lang="cs-CZ" sz="2000" b="1" dirty="0">
                <a:solidFill>
                  <a:schemeClr val="tx2">
                    <a:lumMod val="75000"/>
                  </a:schemeClr>
                </a:solidFill>
              </a:rPr>
              <a:t>čísla</a:t>
            </a: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000" i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cs-CZ" sz="2000" i="1" dirty="0">
                <a:solidFill>
                  <a:schemeClr val="tx2">
                    <a:lumMod val="75000"/>
                  </a:schemeClr>
                </a:solidFill>
              </a:rPr>
              <a:t>velké objednávky od našich dlouholetých </a:t>
            </a:r>
            <a:r>
              <a:rPr lang="cs-CZ" sz="2000" i="1" dirty="0" smtClean="0">
                <a:solidFill>
                  <a:schemeClr val="tx2">
                    <a:lumMod val="75000"/>
                  </a:schemeClr>
                </a:solidFill>
              </a:rPr>
              <a:t>partnerů</a:t>
            </a:r>
            <a:br>
              <a:rPr lang="cs-CZ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000" dirty="0">
                <a:solidFill>
                  <a:schemeClr val="tx2">
                    <a:lumMod val="75000"/>
                  </a:schemeClr>
                </a:solidFill>
              </a:rPr>
            </a:br>
            <a:endParaRPr lang="cs-CZ" sz="1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D:\Region\Desktop\Slovácka kuchařka\Tiskovka\Kucharka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109539" cy="21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013" y="2348880"/>
            <a:ext cx="3004470" cy="168769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958" y="4221088"/>
            <a:ext cx="3000128" cy="200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9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3816424" cy="5472608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2">
                    <a:lumMod val="75000"/>
                  </a:schemeClr>
                </a:solidFill>
              </a:rPr>
              <a:t>Půjdeme do barvy </a:t>
            </a: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naše 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naděje na úspěch a nadšení bylo tak veliké, že jsme začali uvažovat o barvě. 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Na 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rozdíl od prvního dílu, který má jen barevnou přílohu jsme se rozhodli, že snížíme počet stran o jeden arch 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vydáme kuchařku v barvě. 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V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 nákladu 1.000 ks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1600" i="1" dirty="0" smtClean="0">
                <a:solidFill>
                  <a:schemeClr val="tx2">
                    <a:lumMod val="75000"/>
                  </a:schemeClr>
                </a:solidFill>
              </a:rPr>
              <a:t>29.6.2014 – prodáno 870 ks</a:t>
            </a:r>
            <a:r>
              <a:rPr lang="cs-CZ" sz="1600" i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1600" i="1" dirty="0">
                <a:solidFill>
                  <a:schemeClr val="tx2">
                    <a:lumMod val="75000"/>
                  </a:schemeClr>
                </a:solidFill>
              </a:rPr>
            </a:br>
            <a:endParaRPr lang="cs-CZ" sz="2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D:\Region\Desktop\Slovácka kuchařka\Tiskovka\Kucharka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109539" cy="21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36912"/>
            <a:ext cx="3539232" cy="26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52217" y="2731232"/>
            <a:ext cx="4980223" cy="2641984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000" dirty="0"/>
              <a:t>         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Do </a:t>
            </a:r>
            <a:r>
              <a:rPr lang="cs-CZ" sz="2000" b="1" dirty="0">
                <a:solidFill>
                  <a:schemeClr val="tx2">
                    <a:lumMod val="75000"/>
                  </a:schemeClr>
                </a:solidFill>
              </a:rPr>
              <a:t>30.6.2014   </a:t>
            </a: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</a:rPr>
              <a:t>1.000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prodaných voucherů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  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Pro velký zájem prodej voucherů </a:t>
            </a:r>
            <a:br>
              <a:rPr lang="cs-CZ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prodloužen do 31.8.2014</a:t>
            </a:r>
            <a:br>
              <a:rPr lang="cs-CZ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cs-CZ" sz="2000" dirty="0" smtClean="0">
                <a:effectLst/>
              </a:rPr>
              <a:t> </a:t>
            </a:r>
            <a:br>
              <a:rPr lang="cs-CZ" sz="2000" dirty="0" smtClean="0">
                <a:effectLst/>
              </a:rPr>
            </a:br>
            <a:endParaRPr lang="cs-CZ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D:\Region\Desktop\Slovácka kuchařka\Tiskovka\Kucharka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109539" cy="21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3084673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5976664" cy="6264696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</a:rPr>
              <a:t>OBROVSKÝ ZÁVAZEK</a:t>
            </a:r>
            <a:br>
              <a:rPr lang="cs-CZ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Je to tady. </a:t>
            </a:r>
            <a:br>
              <a:rPr lang="cs-CZ" sz="20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Všechno co jsme doposud jen slibovali, </a:t>
            </a:r>
            <a:br>
              <a:rPr lang="cs-CZ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teď musíme zrealizovat.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cs-CZ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Tváře 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těch, kteří nám věří a kteří nás podporují</a:t>
            </a:r>
            <a:br>
              <a:rPr lang="cs-CZ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cs-CZ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Chybí recepty - 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poklady ze Žítkové, p. </a:t>
            </a:r>
            <a:r>
              <a:rPr lang="cs-CZ" sz="2000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Trtková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cs-CZ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cs-CZ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Vše, co je připraveno spustit 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vše musí šlapat podle plánu</a:t>
            </a:r>
            <a:br>
              <a:rPr lang="cs-CZ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cs-CZ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První vaření na hotelovce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cs-CZ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první nasvícení a focení klaplo</a:t>
            </a:r>
            <a:br>
              <a:rPr lang="cs-CZ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cs-CZ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První </a:t>
            </a:r>
            <a:r>
              <a:rPr lang="cs-CZ" sz="2000" b="1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videorecepty</a:t>
            </a: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 na </a:t>
            </a:r>
            <a:r>
              <a:rPr lang="cs-CZ" sz="2000" b="1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webovky</a:t>
            </a: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cs-CZ" sz="20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cs-CZ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První texty k jednotlivým kapitolám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cs-CZ" sz="2000" dirty="0" smtClean="0">
                <a:solidFill>
                  <a:schemeClr val="tx2">
                    <a:lumMod val="75000"/>
                  </a:schemeClr>
                </a:solidFill>
                <a:effectLst/>
              </a:rPr>
            </a:br>
            <a:endParaRPr lang="cs-CZ" sz="2000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1026" name="Picture 2" descr="D:\Region\Desktop\Slovácka kuchařka\Tiskovka\Kucharka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109539" cy="21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0679">
            <a:off x="6732240" y="3068960"/>
            <a:ext cx="1723922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296</Words>
  <Application>Microsoft Office PowerPoint</Application>
  <PresentationFormat>Předvádění na obrazovce (4:3)</PresentationFormat>
  <Paragraphs>101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systému Office</vt:lpstr>
      <vt:lpstr> Jak jsme vařili a pékli slováckou kuchařku </vt:lpstr>
      <vt:lpstr>2011- 3.5.2014 - pokusy o reedici prvního dílu  - snaha o gastroakce na Slovácku </vt:lpstr>
      <vt:lpstr>3.5.2014 - myšlenka, nadšení, obavy - zásobník receptů - Slovácké muzeum - Střední škola průmyslová, hotelová a  zdravotnická vouchery,  www.slovackakucharka.cz, e-shop</vt:lpstr>
      <vt:lpstr>21.5.2014  - tisková konference v restauraci Hotelu Koníček - představení  myšlenky    Co je to voucher? Poukaz „Já papír nechcu, dojdu si až pro kuchařku“</vt:lpstr>
      <vt:lpstr>Do 30.6.2014 - nemalý cíl  – za necelých 6 týdnů prodat 1.000 voucherů – barevných papírů s příslibem kuchařky  Propagace – tisk, televize, videa, FB, rozhlas,…  První prodané vouchery  - první vlaštovky na e-shopu - objednávky z USA, Austrálie, Rumunska - větší objednávky z měst, obcí a mikroregionů  Obrovská podpora jedinců i organizací a sdílené nadšení. </vt:lpstr>
      <vt:lpstr>  NADŠENÍ  X  NEJISTOTA  V červnu jsme nelenili, byť byl výsledek nejistý. Vouchery se prodávaly a my jsme plánovali koncepci kuchařky, hledali chybějící recepty, objížděli babičky a tetičky (ne naše).  A to i přesto, že byla možnost, že to všechno děláme do šuplíku.  Po očku, se zatajeným dechem jsme sledovali jak nám každým dnem rostou čísla.  - velké objednávky od našich dlouholetých partnerů  </vt:lpstr>
      <vt:lpstr>Půjdeme do barvy  naše naděje na úspěch a nadšení bylo tak veliké, že jsme začali uvažovat o barvě.   Na rozdíl od prvního dílu, který má jen barevnou přílohu jsme se rozhodli, že snížíme počet stran o jeden arch a vydáme kuchařku v barvě.   V nákladu 1.000 ks.  29.6.2014 – prodáno 870 ks </vt:lpstr>
      <vt:lpstr>           Do 30.6.2014    1.000 prodaných voucherů   Pro velký zájem prodej voucherů  prodloužen do 31.8.2014   </vt:lpstr>
      <vt:lpstr>   OBROVSKÝ ZÁVAZEK Je to tady.  Všechno co jsme doposud jen slibovali,  teď musíme zrealizovat.  Tváře těch, kteří nám věří a kteří nás podporují  Chybí recepty - poklady ze Žítkové, p. Trtková  Vše, co je připraveno spustit  vše musí šlapat podle plánu  První vaření na hotelovce první nasvícení a focení klaplo  První videorecepty na webovky  První texty k jednotlivým kapitolám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jsme pekli, vařili a škvířili slováckou kuchařku</dc:title>
  <dc:creator>Region</dc:creator>
  <cp:lastModifiedBy>Region</cp:lastModifiedBy>
  <cp:revision>116</cp:revision>
  <cp:lastPrinted>2014-10-09T05:48:13Z</cp:lastPrinted>
  <dcterms:created xsi:type="dcterms:W3CDTF">2014-10-02T05:22:20Z</dcterms:created>
  <dcterms:modified xsi:type="dcterms:W3CDTF">2014-11-18T14:57:41Z</dcterms:modified>
</cp:coreProperties>
</file>