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56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58" r:id="rId13"/>
    <p:sldId id="25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6E856-E959-4AB9-9D1C-3C2EE43376CB}" type="datetimeFigureOut">
              <a:rPr lang="cs-CZ" smtClean="0"/>
              <a:pPr/>
              <a:t>18.11.2014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8221-228B-4FFD-A1D7-50409FA178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inet.cz/clanky/czechtourism-prestal-v-kampanich-pouzivat-logo-czech-republik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%C5%98e%C4%8Dtina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/>
          <a:lstStyle/>
          <a:p>
            <a:r>
              <a:rPr lang="cs-CZ" dirty="0" smtClean="0">
                <a:latin typeface="Tekton Pro Ext" pitchFamily="34" charset="-18"/>
              </a:rPr>
              <a:t>PROPAGACE  ZNAČKY</a:t>
            </a:r>
            <a:endParaRPr lang="cs-CZ" dirty="0">
              <a:latin typeface="Tekton Pro Ext" pitchFamily="34" charset="-18"/>
            </a:endParaRPr>
          </a:p>
        </p:txBody>
      </p:sp>
      <p:pic>
        <p:nvPicPr>
          <p:cNvPr id="4" name="Picture 2" descr="H:\logo_travel.jpe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365104"/>
            <a:ext cx="7704856" cy="24928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Tekton Pro Ext" pitchFamily="34" charset="-18"/>
              </a:rPr>
              <a:t>PRAVIDLA PRO TVORBU A KOMUNIKACI ZNAČKY A LOGA</a:t>
            </a:r>
            <a:endParaRPr lang="cs-CZ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869160"/>
          </a:xfrm>
        </p:spPr>
        <p:txBody>
          <a:bodyPr>
            <a:normAutofit fontScale="92500"/>
          </a:bodyPr>
          <a:lstStyle/>
          <a:p>
            <a:r>
              <a:rPr lang="cs-CZ" b="1" dirty="0" smtClean="0">
                <a:latin typeface="Tekton Pro Ext" pitchFamily="34" charset="-18"/>
              </a:rPr>
              <a:t>Nezaměnitelnost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Rozpoznatelnost – identifikovatelnou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Zapamatovatelnost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Nápaditost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Nadčasovost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Čitelnost</a:t>
            </a:r>
            <a:endParaRPr lang="cs-CZ" dirty="0" smtClean="0">
              <a:latin typeface="Tekton Pro Ext" pitchFamily="34" charset="-18"/>
            </a:endParaRPr>
          </a:p>
          <a:p>
            <a:r>
              <a:rPr lang="cs-CZ" b="1" dirty="0" smtClean="0">
                <a:latin typeface="Tekton Pro Ext" pitchFamily="34" charset="-18"/>
              </a:rPr>
              <a:t>Kulturní přizpůsobivost – užitelnost v jiných regionech, srozumitelné a použitelné i v zahraničí.</a:t>
            </a:r>
            <a:endParaRPr lang="cs-CZ" dirty="0" smtClean="0">
              <a:latin typeface="Tekton Pro Ext" pitchFamily="34" charset="-18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0160"/>
          </a:xfrm>
        </p:spPr>
        <p:txBody>
          <a:bodyPr>
            <a:noAutofit/>
          </a:bodyPr>
          <a:lstStyle/>
          <a:p>
            <a:r>
              <a:rPr lang="cs-CZ" sz="4000" b="1" dirty="0" smtClean="0">
                <a:latin typeface="Tekton Pro Ext" pitchFamily="34" charset="-18"/>
              </a:rPr>
              <a:t>ZADAVATEL KONTRA TVŮRCE.</a:t>
            </a:r>
            <a:r>
              <a:rPr lang="cs-CZ" sz="4000" dirty="0" smtClean="0">
                <a:latin typeface="Tekton Pro Ext" pitchFamily="34" charset="-18"/>
              </a:rPr>
              <a:t/>
            </a:r>
            <a:br>
              <a:rPr lang="cs-CZ" sz="4000" dirty="0" smtClean="0">
                <a:latin typeface="Tekton Pro Ext" pitchFamily="34" charset="-18"/>
              </a:rPr>
            </a:br>
            <a:endParaRPr lang="cs-CZ" sz="4000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/>
          <a:lstStyle/>
          <a:p>
            <a:endParaRPr lang="cs-CZ" b="1" dirty="0" smtClean="0"/>
          </a:p>
          <a:p>
            <a:r>
              <a:rPr lang="cs-CZ" b="1" dirty="0" smtClean="0">
                <a:latin typeface="Tekton Pro Ext" pitchFamily="34" charset="-18"/>
              </a:rPr>
              <a:t>Zadavatel </a:t>
            </a:r>
            <a:r>
              <a:rPr lang="cs-CZ" b="1" dirty="0" smtClean="0">
                <a:latin typeface="Tekton Pro Ext" pitchFamily="34" charset="-18"/>
              </a:rPr>
              <a:t>musí umět jasně vyslovit požadavky na značku – často se zdá, že je to docela velký problém, stejně velký, jako je občas „nezřízená“ a neřiditelná kreativita tvůrců.</a:t>
            </a:r>
            <a:endParaRPr lang="cs-CZ" dirty="0" smtClean="0">
              <a:latin typeface="Tekton Pro Ext" pitchFamily="34" charset="-18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Tekton Pro Ext" pitchFamily="34" charset="-18"/>
              </a:rPr>
              <a:t>POZOR NA ZBYTEČNÉ NE</a:t>
            </a:r>
            <a:r>
              <a:rPr lang="cs-CZ" sz="4800" dirty="0" smtClean="0">
                <a:latin typeface="Tekton Pro Ext" pitchFamily="34" charset="-18"/>
              </a:rPr>
              <a:t>Ú</a:t>
            </a:r>
            <a:r>
              <a:rPr lang="cs-CZ" dirty="0" smtClean="0">
                <a:latin typeface="Tekton Pro Ext" pitchFamily="34" charset="-18"/>
              </a:rPr>
              <a:t>SPĚCHY</a:t>
            </a:r>
            <a:endParaRPr lang="cs-CZ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cs-CZ" sz="5600" dirty="0" smtClean="0">
                <a:latin typeface="Tekton Pro Ext" pitchFamily="34" charset="-18"/>
              </a:rPr>
              <a:t>Praha - 5. listopadu (ČTK) - Tuzemská centrála cestovního ruchu přestala používat v zahraničních kampaních destinační logo </a:t>
            </a:r>
            <a:r>
              <a:rPr lang="cs-CZ" sz="5600" dirty="0" err="1" smtClean="0">
                <a:latin typeface="Tekton Pro Ext" pitchFamily="34" charset="-18"/>
              </a:rPr>
              <a:t>Czech</a:t>
            </a:r>
            <a:r>
              <a:rPr lang="cs-CZ" sz="5600" dirty="0" smtClean="0">
                <a:latin typeface="Tekton Pro Ext" pitchFamily="34" charset="-18"/>
              </a:rPr>
              <a:t> </a:t>
            </a:r>
            <a:r>
              <a:rPr lang="cs-CZ" sz="5600" dirty="0" err="1" smtClean="0">
                <a:latin typeface="Tekton Pro Ext" pitchFamily="34" charset="-18"/>
              </a:rPr>
              <a:t>Republike</a:t>
            </a:r>
            <a:r>
              <a:rPr lang="cs-CZ" sz="5600" dirty="0" smtClean="0">
                <a:latin typeface="Tekton Pro Ext" pitchFamily="34" charset="-18"/>
              </a:rPr>
              <a:t>, které si za 2,5 milionu korun nechala vypracovat od grafického studia </a:t>
            </a:r>
            <a:r>
              <a:rPr lang="cs-CZ" sz="5600" dirty="0" err="1" smtClean="0">
                <a:latin typeface="Tekton Pro Ext" pitchFamily="34" charset="-18"/>
              </a:rPr>
              <a:t>Marvil</a:t>
            </a:r>
            <a:r>
              <a:rPr lang="cs-CZ" sz="5600" dirty="0" smtClean="0">
                <a:latin typeface="Tekton Pro Ext" pitchFamily="34" charset="-18"/>
              </a:rPr>
              <a:t>. Agentura logo, které mělo do Česka přitáhnout více turistů, používala přibližně půl roku do letošního července. Na dnešním setkání s novináři to řekl Martin Mráz, ředitel odboru strategie a marketingové komunikace české turistické centrály. Nové logo totiž nebylo tak úspěšné, jak si centrála původně myslela. "To </a:t>
            </a:r>
            <a:r>
              <a:rPr lang="cs-CZ" sz="5600" dirty="0" err="1" smtClean="0">
                <a:latin typeface="Tekton Pro Ext" pitchFamily="34" charset="-18"/>
              </a:rPr>
              <a:t>Czech</a:t>
            </a:r>
            <a:r>
              <a:rPr lang="cs-CZ" sz="5600" dirty="0" smtClean="0">
                <a:latin typeface="Tekton Pro Ext" pitchFamily="34" charset="-18"/>
              </a:rPr>
              <a:t> </a:t>
            </a:r>
            <a:r>
              <a:rPr lang="cs-CZ" sz="5600" dirty="0" err="1" smtClean="0">
                <a:latin typeface="Tekton Pro Ext" pitchFamily="34" charset="-18"/>
              </a:rPr>
              <a:t>Republike</a:t>
            </a:r>
            <a:r>
              <a:rPr lang="cs-CZ" sz="5600" dirty="0" smtClean="0">
                <a:latin typeface="Tekton Pro Ext" pitchFamily="34" charset="-18"/>
              </a:rPr>
              <a:t> jsem eliminovali, vzhledem k tomu, že testování této kampaně nám nevyšlo příliš dobře," připustil Mráz. Slovní hříčku, která cílí především na mladé lidi a odkazuje k prostředí sociálních sítí, kde se slůvko </a:t>
            </a:r>
            <a:r>
              <a:rPr lang="cs-CZ" sz="5600" dirty="0" err="1" smtClean="0">
                <a:latin typeface="Tekton Pro Ext" pitchFamily="34" charset="-18"/>
              </a:rPr>
              <a:t>like</a:t>
            </a:r>
            <a:r>
              <a:rPr lang="cs-CZ" sz="5600" dirty="0" smtClean="0">
                <a:latin typeface="Tekton Pro Ext" pitchFamily="34" charset="-18"/>
              </a:rPr>
              <a:t> používá jako pozitivní hodnocení jednotlivých příspěvků, může </a:t>
            </a:r>
            <a:r>
              <a:rPr lang="cs-CZ" sz="5600" dirty="0" err="1" smtClean="0">
                <a:latin typeface="Tekton Pro Ext" pitchFamily="34" charset="-18"/>
              </a:rPr>
              <a:t>Czech</a:t>
            </a:r>
            <a:r>
              <a:rPr lang="cs-CZ" sz="5600" dirty="0" smtClean="0">
                <a:latin typeface="Tekton Pro Ext" pitchFamily="34" charset="-18"/>
              </a:rPr>
              <a:t> </a:t>
            </a:r>
            <a:r>
              <a:rPr lang="cs-CZ" sz="5600" dirty="0" err="1" smtClean="0">
                <a:latin typeface="Tekton Pro Ext" pitchFamily="34" charset="-18"/>
              </a:rPr>
              <a:t>Tourism</a:t>
            </a:r>
            <a:r>
              <a:rPr lang="cs-CZ" sz="5600" dirty="0" smtClean="0">
                <a:latin typeface="Tekton Pro Ext" pitchFamily="34" charset="-18"/>
              </a:rPr>
              <a:t> v budoucnu využít v dalších kampaních, které budou zaměřené především na mladé lidi. Výzkum se podle Mráze skládal z reakcí partnerů turistické centrály a ministerstva pro místní rozvoj, které je zřizovatelem </a:t>
            </a:r>
            <a:r>
              <a:rPr lang="cs-CZ" sz="5600" dirty="0" err="1" smtClean="0">
                <a:latin typeface="Tekton Pro Ext" pitchFamily="34" charset="-18"/>
              </a:rPr>
              <a:t>CzechTourismu</a:t>
            </a:r>
            <a:r>
              <a:rPr lang="cs-CZ" sz="5600" dirty="0" smtClean="0">
                <a:latin typeface="Tekton Pro Ext" pitchFamily="34" charset="-18"/>
              </a:rPr>
              <a:t>. Širší výzkum mezi uživateli ale agentura neprovedla. Do druhé poloviny roku už agentura vstoupila s obměněným logem, ve kterém je koncovka </a:t>
            </a:r>
            <a:r>
              <a:rPr lang="cs-CZ" sz="5600" dirty="0" err="1" smtClean="0">
                <a:latin typeface="Tekton Pro Ext" pitchFamily="34" charset="-18"/>
              </a:rPr>
              <a:t>like</a:t>
            </a:r>
            <a:r>
              <a:rPr lang="cs-CZ" sz="5600" dirty="0" smtClean="0">
                <a:latin typeface="Tekton Pro Ext" pitchFamily="34" charset="-18"/>
              </a:rPr>
              <a:t> zaměněná za klasické </a:t>
            </a:r>
            <a:r>
              <a:rPr lang="cs-CZ" sz="5600" dirty="0" err="1" smtClean="0">
                <a:latin typeface="Tekton Pro Ext" pitchFamily="34" charset="-18"/>
              </a:rPr>
              <a:t>Republic</a:t>
            </a:r>
            <a:r>
              <a:rPr lang="cs-CZ" sz="5600" dirty="0" smtClean="0">
                <a:latin typeface="Tekton Pro Ext" pitchFamily="34" charset="-18"/>
              </a:rPr>
              <a:t> a doplněná textem z navazující kampaně "země příběhů". Ta je zaměřena na primárně na starší cílovou skupinu mezi 30 a 45 roky. Jenže právě dlouhý text u bývalého destinačního loga, který </a:t>
            </a:r>
            <a:r>
              <a:rPr lang="cs-CZ" sz="5600" dirty="0" err="1" smtClean="0">
                <a:latin typeface="Tekton Pro Ext" pitchFamily="34" charset="-18"/>
              </a:rPr>
              <a:t>CzechTourism</a:t>
            </a:r>
            <a:r>
              <a:rPr lang="cs-CZ" sz="5600" dirty="0" smtClean="0">
                <a:latin typeface="Tekton Pro Ext" pitchFamily="34" charset="-18"/>
              </a:rPr>
              <a:t> používal 11 let, měl být podle ředitele Rostislava Vondrušky důvodem, proč centrála v roce 2011 vypsala soutěž na nové logo a preferovala nejlépe jednoslovné označení například Česko. Nynější logo má ale v názvu opět slovní spojení </a:t>
            </a:r>
            <a:r>
              <a:rPr lang="cs-CZ" sz="5600" dirty="0" err="1" smtClean="0">
                <a:latin typeface="Tekton Pro Ext" pitchFamily="34" charset="-18"/>
              </a:rPr>
              <a:t>Czech</a:t>
            </a:r>
            <a:r>
              <a:rPr lang="cs-CZ" sz="5600" dirty="0" smtClean="0">
                <a:latin typeface="Tekton Pro Ext" pitchFamily="34" charset="-18"/>
              </a:rPr>
              <a:t> </a:t>
            </a:r>
            <a:r>
              <a:rPr lang="cs-CZ" sz="5600" dirty="0" err="1" smtClean="0">
                <a:latin typeface="Tekton Pro Ext" pitchFamily="34" charset="-18"/>
              </a:rPr>
              <a:t>Republic</a:t>
            </a:r>
            <a:r>
              <a:rPr lang="cs-CZ" sz="5600" dirty="0" smtClean="0">
                <a:latin typeface="Tekton Pro Ext" pitchFamily="34" charset="-18"/>
              </a:rPr>
              <a:t>, proti původnímu označení ubyla jen původní česká vlaječka. - </a:t>
            </a:r>
            <a:r>
              <a:rPr lang="cs-CZ" sz="5600" dirty="0" err="1" smtClean="0">
                <a:latin typeface="Tekton Pro Ext" pitchFamily="34" charset="-18"/>
              </a:rPr>
              <a:t>See</a:t>
            </a:r>
            <a:r>
              <a:rPr lang="cs-CZ" sz="5600" dirty="0" smtClean="0">
                <a:latin typeface="Tekton Pro Ext" pitchFamily="34" charset="-18"/>
              </a:rPr>
              <a:t> more </a:t>
            </a:r>
            <a:r>
              <a:rPr lang="cs-CZ" sz="5600" dirty="0" err="1" smtClean="0">
                <a:latin typeface="Tekton Pro Ext" pitchFamily="34" charset="-18"/>
              </a:rPr>
              <a:t>at</a:t>
            </a:r>
            <a:r>
              <a:rPr lang="cs-CZ" sz="5600" dirty="0" smtClean="0">
                <a:latin typeface="Tekton Pro Ext" pitchFamily="34" charset="-18"/>
              </a:rPr>
              <a:t>: 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http://www.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skinet.cz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/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clanky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/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czechtourism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-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prestal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-v-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kampanich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-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pouzivat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-logo-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czech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-</a:t>
            </a:r>
            <a:r>
              <a:rPr lang="cs-CZ" sz="5600" u="sng" dirty="0" err="1" smtClean="0">
                <a:latin typeface="Tekton Pro Ext" pitchFamily="34" charset="-18"/>
                <a:hlinkClick r:id="rId2"/>
              </a:rPr>
              <a:t>republike</a:t>
            </a:r>
            <a:r>
              <a:rPr lang="cs-CZ" sz="5600" u="sng" dirty="0" smtClean="0">
                <a:latin typeface="Tekton Pro Ext" pitchFamily="34" charset="-18"/>
                <a:hlinkClick r:id="rId2"/>
              </a:rPr>
              <a:t>#sthash.Dr99X69h.dpuf</a:t>
            </a:r>
            <a:endParaRPr lang="cs-CZ" sz="5600" dirty="0" smtClean="0">
              <a:latin typeface="Tekton Pro Ext" pitchFamily="34" charset="-18"/>
            </a:endParaRPr>
          </a:p>
          <a:p>
            <a:r>
              <a:rPr lang="cs-CZ" sz="5600" dirty="0" smtClean="0">
                <a:latin typeface="Tekton Pro Ext" pitchFamily="34" charset="-18"/>
              </a:rPr>
              <a:t>Značka by měly být také odolná proti „vandalizmu“ – jek to dopadlo s </a:t>
            </a:r>
            <a:r>
              <a:rPr lang="cs-CZ" sz="5600" dirty="0" err="1" smtClean="0">
                <a:latin typeface="Tekton Pro Ext" pitchFamily="34" charset="-18"/>
              </a:rPr>
              <a:t>Czech</a:t>
            </a:r>
            <a:r>
              <a:rPr lang="cs-CZ" sz="5600" dirty="0" smtClean="0">
                <a:latin typeface="Tekton Pro Ext" pitchFamily="34" charset="-18"/>
              </a:rPr>
              <a:t> </a:t>
            </a:r>
            <a:r>
              <a:rPr lang="cs-CZ" sz="5600" dirty="0" err="1" smtClean="0">
                <a:latin typeface="Tekton Pro Ext" pitchFamily="34" charset="-18"/>
              </a:rPr>
              <a:t>Rebulike</a:t>
            </a:r>
            <a:r>
              <a:rPr lang="cs-CZ" sz="5600" dirty="0" smtClean="0">
                <a:latin typeface="Tekton Pro Ext" pitchFamily="34" charset="-18"/>
              </a:rPr>
              <a:t> si asi pamatujete – parodií se toulalo po internetu hned několik.</a:t>
            </a:r>
          </a:p>
          <a:p>
            <a:pPr>
              <a:buNone/>
            </a:pPr>
            <a:r>
              <a:rPr lang="cs-CZ" sz="5600" b="1" dirty="0" smtClean="0">
                <a:latin typeface="Tekton Pro Ext" pitchFamily="34" charset="-18"/>
              </a:rPr>
              <a:t> </a:t>
            </a:r>
            <a:endParaRPr lang="cs-CZ" sz="5600" dirty="0" smtClean="0">
              <a:latin typeface="Tekton Pro Ext" pitchFamily="34" charset="-18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2314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Tekton Pro Ext" pitchFamily="34" charset="-18"/>
              </a:rPr>
              <a:t>Děkuji za pozornost a jsem i nadále k dispozici</a:t>
            </a:r>
            <a:endParaRPr lang="cs-CZ" dirty="0">
              <a:latin typeface="Tekton Pro Ext" pitchFamily="34" charset="-18"/>
            </a:endParaRPr>
          </a:p>
        </p:txBody>
      </p:sp>
      <p:pic>
        <p:nvPicPr>
          <p:cNvPr id="4" name="Picture 2" descr="H:\logo_travel.jpeg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8548" y="4190333"/>
            <a:ext cx="4946904" cy="1606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Tekton Pro Ext" pitchFamily="34" charset="-18"/>
              </a:rPr>
              <a:t>ZNAČKA – O CO SE JEDNÁ</a:t>
            </a:r>
            <a:br>
              <a:rPr lang="cs-CZ" dirty="0" smtClean="0">
                <a:latin typeface="Tekton Pro Ext" pitchFamily="34" charset="-18"/>
              </a:rPr>
            </a:br>
            <a:endParaRPr lang="cs-CZ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latin typeface="Tekton Pro Ext" pitchFamily="34" charset="-18"/>
              </a:rPr>
              <a:t>- abstraktní </a:t>
            </a:r>
            <a:r>
              <a:rPr lang="cs-CZ" dirty="0" smtClean="0">
                <a:latin typeface="Tekton Pro Ext" pitchFamily="34" charset="-18"/>
              </a:rPr>
              <a:t>rovina: </a:t>
            </a:r>
            <a:r>
              <a:rPr lang="cs-CZ" dirty="0">
                <a:latin typeface="Tekton Pro Ext" pitchFamily="34" charset="-18"/>
              </a:rPr>
              <a:t>to je vnímání značky, jejího emocionálního náboje a obsahu, pocity, které dokáže vyvolat a v neposlední řadě i </a:t>
            </a:r>
            <a:r>
              <a:rPr lang="cs-CZ" dirty="0" smtClean="0">
                <a:latin typeface="Tekton Pro Ext" pitchFamily="34" charset="-18"/>
              </a:rPr>
              <a:t>asociace </a:t>
            </a:r>
            <a:r>
              <a:rPr lang="cs-CZ" dirty="0">
                <a:latin typeface="Tekton Pro Ext" pitchFamily="34" charset="-18"/>
              </a:rPr>
              <a:t>a </a:t>
            </a:r>
            <a:r>
              <a:rPr lang="cs-CZ" dirty="0" smtClean="0">
                <a:latin typeface="Tekton Pro Ext" pitchFamily="34" charset="-18"/>
              </a:rPr>
              <a:t>zkušenosti</a:t>
            </a:r>
            <a:r>
              <a:rPr lang="cs-CZ" dirty="0">
                <a:latin typeface="Tekton Pro Ext" pitchFamily="34" charset="-18"/>
              </a:rPr>
              <a:t>, které se adresátovi vybaví. Nově také má vyvolat určitý „status“ – tedy zařazení jedince do určité sociální úrovně, pokud „značku“ nakupuje.</a:t>
            </a:r>
          </a:p>
          <a:p>
            <a:r>
              <a:rPr lang="cs-CZ" dirty="0">
                <a:latin typeface="Tekton Pro Ext" pitchFamily="34" charset="-18"/>
              </a:rPr>
              <a:t>- konkrétní rovinu: ta představuje službu, produkt konkrétní společnosti.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latin typeface="Tekton Pro Ext" pitchFamily="34" charset="-18"/>
              </a:rPr>
              <a:t>FYZICKÁ PODOBA ZNAČKY</a:t>
            </a:r>
            <a:endParaRPr lang="cs-CZ" b="1" dirty="0">
              <a:latin typeface="Tekton Pro Ext" pitchFamily="34" charset="-18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1484784"/>
            <a:ext cx="8352928" cy="4752528"/>
          </a:xfrm>
        </p:spPr>
        <p:txBody>
          <a:bodyPr>
            <a:normAutofit fontScale="70000" lnSpcReduction="20000"/>
          </a:bodyPr>
          <a:lstStyle/>
          <a:p>
            <a:r>
              <a:rPr lang="cs-CZ" dirty="0">
                <a:solidFill>
                  <a:schemeClr val="tx1"/>
                </a:solidFill>
                <a:latin typeface="Tekton Pro Ext" pitchFamily="34" charset="-18"/>
              </a:rPr>
              <a:t>– logo – grafické vyjádření. Musí vhodně skloubit obě předchozí roviny. Název, grafický prvek, - „</a:t>
            </a:r>
            <a:r>
              <a:rPr lang="cs-CZ" dirty="0" err="1">
                <a:solidFill>
                  <a:schemeClr val="tx1"/>
                </a:solidFill>
                <a:latin typeface="Tekton Pro Ext" pitchFamily="34" charset="-18"/>
              </a:rPr>
              <a:t>brand</a:t>
            </a:r>
            <a:r>
              <a:rPr lang="cs-CZ" dirty="0">
                <a:solidFill>
                  <a:schemeClr val="tx1"/>
                </a:solidFill>
                <a:latin typeface="Tekton Pro Ext" pitchFamily="34" charset="-18"/>
              </a:rPr>
              <a:t>: nebo také „</a:t>
            </a:r>
            <a:r>
              <a:rPr lang="cs-CZ" dirty="0" err="1">
                <a:solidFill>
                  <a:schemeClr val="tx1"/>
                </a:solidFill>
                <a:latin typeface="Tekton Pro Ext" pitchFamily="34" charset="-18"/>
              </a:rPr>
              <a:t>corporate</a:t>
            </a:r>
            <a:r>
              <a:rPr lang="cs-CZ" dirty="0">
                <a:solidFill>
                  <a:schemeClr val="tx1"/>
                </a:solidFill>
                <a:latin typeface="Tekton Pro Ext" pitchFamily="34" charset="-18"/>
              </a:rPr>
              <a:t> identity“. </a:t>
            </a:r>
            <a:endParaRPr lang="cs-CZ" dirty="0" smtClean="0">
              <a:solidFill>
                <a:schemeClr val="tx1"/>
              </a:solidFill>
              <a:latin typeface="Tekton Pro Ext" pitchFamily="34" charset="-18"/>
            </a:endParaRPr>
          </a:p>
          <a:p>
            <a:endParaRPr lang="cs-CZ" dirty="0">
              <a:solidFill>
                <a:schemeClr val="tx1"/>
              </a:solidFill>
              <a:latin typeface="Tekton Pro Ext" pitchFamily="34" charset="-18"/>
            </a:endParaRPr>
          </a:p>
          <a:p>
            <a:r>
              <a:rPr lang="cs-CZ" dirty="0">
                <a:solidFill>
                  <a:schemeClr val="tx1"/>
                </a:solidFill>
                <a:latin typeface="Tekton Pro Ext" pitchFamily="34" charset="-18"/>
              </a:rPr>
              <a:t>Pojem značka v sobě tudíž </a:t>
            </a:r>
            <a:r>
              <a:rPr lang="cs-CZ" dirty="0" smtClean="0">
                <a:solidFill>
                  <a:schemeClr val="tx1"/>
                </a:solidFill>
                <a:latin typeface="Tekton Pro Ext" pitchFamily="34" charset="-18"/>
              </a:rPr>
              <a:t>skrývá </a:t>
            </a:r>
            <a:r>
              <a:rPr lang="cs-CZ" dirty="0">
                <a:solidFill>
                  <a:schemeClr val="tx1"/>
                </a:solidFill>
                <a:latin typeface="Tekton Pro Ext" pitchFamily="34" charset="-18"/>
              </a:rPr>
              <a:t>zásadní paradox vyplývající z předchozích tvrzení: podobně jako ve známých paradoxech: </a:t>
            </a:r>
          </a:p>
          <a:p>
            <a:pPr lvl="0"/>
            <a:r>
              <a:rPr lang="cs-CZ" i="1" dirty="0">
                <a:solidFill>
                  <a:schemeClr val="tx1"/>
                </a:solidFill>
                <a:latin typeface="Tekton Pro Ext" pitchFamily="34" charset="-18"/>
              </a:rPr>
              <a:t>Nevlezu do vody, dokud se nenaučím plavat.</a:t>
            </a:r>
            <a:endParaRPr lang="cs-CZ" dirty="0">
              <a:solidFill>
                <a:schemeClr val="tx1"/>
              </a:solidFill>
              <a:latin typeface="Tekton Pro Ext" pitchFamily="34" charset="-18"/>
            </a:endParaRPr>
          </a:p>
          <a:p>
            <a:pPr lvl="0"/>
            <a:r>
              <a:rPr lang="cs-CZ" i="1" dirty="0">
                <a:solidFill>
                  <a:schemeClr val="tx1"/>
                </a:solidFill>
                <a:latin typeface="Tekton Pro Ext" pitchFamily="34" charset="-18"/>
              </a:rPr>
              <a:t>Na ty lyže se nepostavíš, dokud se nenaučíš lyžovat.</a:t>
            </a:r>
            <a:endParaRPr lang="cs-CZ" dirty="0">
              <a:solidFill>
                <a:schemeClr val="tx1"/>
              </a:solidFill>
              <a:latin typeface="Tekton Pro Ext" pitchFamily="34" charset="-18"/>
            </a:endParaRPr>
          </a:p>
          <a:p>
            <a:pPr lvl="0"/>
            <a:r>
              <a:rPr lang="cs-CZ" i="1" dirty="0">
                <a:solidFill>
                  <a:schemeClr val="tx1"/>
                </a:solidFill>
                <a:latin typeface="Tekton Pro Ext" pitchFamily="34" charset="-18"/>
              </a:rPr>
              <a:t>Nikdo tam nechodí, protože je tam vždycky narváno</a:t>
            </a:r>
            <a:r>
              <a:rPr lang="cs-CZ" i="1" dirty="0" smtClean="0">
                <a:solidFill>
                  <a:schemeClr val="tx1"/>
                </a:solidFill>
                <a:latin typeface="Tekton Pro Ext" pitchFamily="34" charset="-18"/>
              </a:rPr>
              <a:t>.</a:t>
            </a:r>
          </a:p>
          <a:p>
            <a:pPr lvl="0"/>
            <a:endParaRPr lang="cs-CZ" dirty="0">
              <a:solidFill>
                <a:schemeClr val="tx1"/>
              </a:solidFill>
              <a:latin typeface="Tekton Pro Ext" pitchFamily="34" charset="-18"/>
            </a:endParaRPr>
          </a:p>
          <a:p>
            <a:r>
              <a:rPr lang="cs-CZ" sz="2900" b="1" dirty="0">
                <a:solidFill>
                  <a:schemeClr val="tx1"/>
                </a:solidFill>
                <a:latin typeface="Tekton Pro Ext" pitchFamily="34" charset="-18"/>
              </a:rPr>
              <a:t>Paradox</a:t>
            </a:r>
            <a:r>
              <a:rPr lang="cs-CZ" sz="2900" dirty="0">
                <a:solidFill>
                  <a:schemeClr val="tx1"/>
                </a:solidFill>
                <a:latin typeface="Tekton Pro Ext" pitchFamily="34" charset="-18"/>
              </a:rPr>
              <a:t> (z </a:t>
            </a:r>
            <a:r>
              <a:rPr lang="cs-CZ" sz="2900" u="sng" dirty="0">
                <a:solidFill>
                  <a:schemeClr val="tx1"/>
                </a:solidFill>
                <a:latin typeface="Tekton Pro Ext" pitchFamily="34" charset="-18"/>
                <a:hlinkClick r:id="rId2" tooltip="Řečtina"/>
              </a:rPr>
              <a:t>řeckého</a:t>
            </a:r>
            <a:r>
              <a:rPr lang="cs-CZ" sz="2900" dirty="0">
                <a:solidFill>
                  <a:schemeClr val="tx1"/>
                </a:solidFill>
                <a:latin typeface="Tekton Pro Ext" pitchFamily="34" charset="-18"/>
              </a:rPr>
              <a:t> </a:t>
            </a:r>
            <a:r>
              <a:rPr lang="cs-CZ" sz="2900" i="1" dirty="0" err="1">
                <a:solidFill>
                  <a:schemeClr val="tx1"/>
                </a:solidFill>
                <a:latin typeface="Tekton Pro Ext" pitchFamily="34" charset="-18"/>
              </a:rPr>
              <a:t>paradoxos</a:t>
            </a:r>
            <a:r>
              <a:rPr lang="cs-CZ" sz="2900" dirty="0">
                <a:solidFill>
                  <a:schemeClr val="tx1"/>
                </a:solidFill>
                <a:latin typeface="Tekton Pro Ext" pitchFamily="34" charset="-18"/>
              </a:rPr>
              <a:t> – nepodobný, náhlý, neočekávaný) je tvrzení, které spojuje pojmy nebo výroky v běžném slova smyslu si odporující v neočekávaný, překvapivý, ale smysluplný celek. Nesmyslnost paradoxu je pouze zdánlivá.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>
                <a:latin typeface="Tekton Pro Ext" pitchFamily="34" charset="-18"/>
              </a:rPr>
              <a:t>DEFINICE ZNAČKY</a:t>
            </a:r>
            <a:endParaRPr lang="cs-CZ" sz="4000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cs-CZ" sz="1600" dirty="0">
                <a:latin typeface="Tekton Pro Ext" pitchFamily="34" charset="-18"/>
              </a:rPr>
              <a:t>K dispozici je jich hned několik. Některé jsou obecnější, jiné ji vymezují přesněji:</a:t>
            </a:r>
          </a:p>
          <a:p>
            <a:r>
              <a:rPr lang="cs-CZ" sz="1600" dirty="0">
                <a:latin typeface="Tekton Pro Ext" pitchFamily="34" charset="-18"/>
              </a:rPr>
              <a:t>Slovník marketingové komunikace: „Značkou je </a:t>
            </a:r>
            <a:r>
              <a:rPr lang="cs-CZ" sz="1600" b="1" i="1" dirty="0">
                <a:latin typeface="Tekton Pro Ext" pitchFamily="34" charset="-18"/>
              </a:rPr>
              <a:t>„jméno, slovo, skupinu slov, symbol, design, či jiný prvek anebo kombinace více prvků, které identifikují produkt konkrétní firmy a odliší ho od konkurence“.</a:t>
            </a:r>
            <a:endParaRPr lang="cs-CZ" sz="1600" dirty="0">
              <a:latin typeface="Tekton Pro Ext" pitchFamily="34" charset="-18"/>
            </a:endParaRPr>
          </a:p>
          <a:p>
            <a:r>
              <a:rPr lang="cs-CZ" sz="1600" dirty="0">
                <a:latin typeface="Tekton Pro Ext" pitchFamily="34" charset="-18"/>
              </a:rPr>
              <a:t>Americká marketingová asociace používá definici: </a:t>
            </a:r>
            <a:r>
              <a:rPr lang="cs-CZ" sz="1600" b="1" i="1" dirty="0">
                <a:latin typeface="Tekton Pro Ext" pitchFamily="34" charset="-18"/>
              </a:rPr>
              <a:t>„Značka je jméno, název, znak, výtvarný projev nebo kombinace předchozích prvků. Jejím smyslem je odlišení zboží nebo služeb jednoho prodejce nebo skupiny prodejců od zboží nebo služeb konkurenčních prodejců.“</a:t>
            </a:r>
            <a:endParaRPr lang="cs-CZ" sz="1600" dirty="0">
              <a:latin typeface="Tekton Pro Ext" pitchFamily="34" charset="-18"/>
            </a:endParaRPr>
          </a:p>
          <a:p>
            <a:r>
              <a:rPr lang="cs-CZ" sz="1600" dirty="0" err="1">
                <a:latin typeface="Tekton Pro Ext" pitchFamily="34" charset="-18"/>
              </a:rPr>
              <a:t>Kevin</a:t>
            </a:r>
            <a:r>
              <a:rPr lang="cs-CZ" sz="1600" dirty="0">
                <a:latin typeface="Tekton Pro Ext" pitchFamily="34" charset="-18"/>
              </a:rPr>
              <a:t> </a:t>
            </a:r>
            <a:r>
              <a:rPr lang="cs-CZ" sz="1600" dirty="0" err="1">
                <a:latin typeface="Tekton Pro Ext" pitchFamily="34" charset="-18"/>
              </a:rPr>
              <a:t>Lane</a:t>
            </a:r>
            <a:r>
              <a:rPr lang="cs-CZ" sz="1600" dirty="0">
                <a:latin typeface="Tekton Pro Ext" pitchFamily="34" charset="-18"/>
              </a:rPr>
              <a:t> Keller /přední světový odborník v oblasti </a:t>
            </a:r>
            <a:r>
              <a:rPr lang="cs-CZ" sz="1600" dirty="0" err="1">
                <a:latin typeface="Tekton Pro Ext" pitchFamily="34" charset="-18"/>
              </a:rPr>
              <a:t>brand</a:t>
            </a:r>
            <a:r>
              <a:rPr lang="cs-CZ" sz="1600" dirty="0">
                <a:latin typeface="Tekton Pro Ext" pitchFamily="34" charset="-18"/>
              </a:rPr>
              <a:t> managementu a spoluautor publikace Marketing management/.: </a:t>
            </a:r>
            <a:r>
              <a:rPr lang="cs-CZ" sz="1600" b="1" i="1" dirty="0">
                <a:latin typeface="Tekton Pro Ext" pitchFamily="34" charset="-18"/>
              </a:rPr>
              <a:t>„Značka je produktem, ale takovým produktem, který dodává další dimenze, jež značku odlišují od ostatních produktů vytvořených k uspokojení téže potřeby.“</a:t>
            </a:r>
            <a:endParaRPr lang="cs-CZ" sz="1600" dirty="0">
              <a:latin typeface="Tekton Pro Ext" pitchFamily="34" charset="-18"/>
            </a:endParaRPr>
          </a:p>
          <a:p>
            <a:r>
              <a:rPr lang="cs-CZ" sz="1600" dirty="0" err="1">
                <a:latin typeface="Tekton Pro Ext" pitchFamily="34" charset="-18"/>
              </a:rPr>
              <a:t>Wallace</a:t>
            </a:r>
            <a:r>
              <a:rPr lang="cs-CZ" sz="1600" dirty="0">
                <a:latin typeface="Tekton Pro Ext" pitchFamily="34" charset="-18"/>
              </a:rPr>
              <a:t> „</a:t>
            </a:r>
            <a:r>
              <a:rPr lang="cs-CZ" sz="1600" dirty="0" err="1">
                <a:latin typeface="Tekton Pro Ext" pitchFamily="34" charset="-18"/>
              </a:rPr>
              <a:t>Waly</a:t>
            </a:r>
            <a:r>
              <a:rPr lang="cs-CZ" sz="1600" dirty="0">
                <a:latin typeface="Tekton Pro Ext" pitchFamily="34" charset="-18"/>
              </a:rPr>
              <a:t>“ </a:t>
            </a:r>
            <a:r>
              <a:rPr lang="cs-CZ" sz="1600" dirty="0" err="1">
                <a:latin typeface="Tekton Pro Ext" pitchFamily="34" charset="-18"/>
              </a:rPr>
              <a:t>Olins</a:t>
            </a:r>
            <a:r>
              <a:rPr lang="cs-CZ" sz="1600" dirty="0">
                <a:latin typeface="Tekton Pro Ext" pitchFamily="34" charset="-18"/>
              </a:rPr>
              <a:t>: /britský spisovatel a odborník v oblasti marketingu, autor knihy „ O značkách“/ chápe značku jako celý komplikovaný soubor aktivit vztahujících se na výrobky, služby, ale i obchody, osobnosti, místa, organizace – i neziskové, sportovní kluby nebo myšlenky. Jak můžeme dodat, i na organizace působící v CR a jeho regionálních aktivitách.</a:t>
            </a:r>
          </a:p>
          <a:p>
            <a:endParaRPr lang="cs-CZ" sz="1600" dirty="0">
              <a:latin typeface="Tekton Pro Ext" pitchFamily="34" charset="-1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0000"/>
          </a:bodyPr>
          <a:lstStyle/>
          <a:p>
            <a:r>
              <a:rPr lang="cs-CZ" cap="all" dirty="0">
                <a:latin typeface="Tekton Pro Ext" pitchFamily="34" charset="-18"/>
              </a:rPr>
              <a:t>značka </a:t>
            </a:r>
            <a:r>
              <a:rPr lang="cs-CZ" cap="all" dirty="0" err="1" smtClean="0">
                <a:latin typeface="Tekton Pro Ext" pitchFamily="34" charset="-18"/>
              </a:rPr>
              <a:t>jE</a:t>
            </a:r>
            <a:r>
              <a:rPr lang="cs-CZ" cap="all" dirty="0" smtClean="0">
                <a:latin typeface="Tekton Pro Ext" pitchFamily="34" charset="-18"/>
              </a:rPr>
              <a:t> </a:t>
            </a:r>
            <a:r>
              <a:rPr lang="cs-CZ" cap="all" dirty="0">
                <a:latin typeface="Tekton Pro Ext" pitchFamily="34" charset="-18"/>
              </a:rPr>
              <a:t>kombinace všech součástí marketingu a jejím posláním je identifikovat firmu, produkt nebo službu jako jedinečnou v konkurenčním prostředí</a:t>
            </a:r>
            <a:r>
              <a:rPr lang="cs-CZ" dirty="0">
                <a:latin typeface="Tekton Pro Ext" pitchFamily="34" charset="-18"/>
              </a:rPr>
              <a:t>.</a:t>
            </a:r>
            <a:br>
              <a:rPr lang="cs-CZ" dirty="0">
                <a:latin typeface="Tekton Pro Ext" pitchFamily="34" charset="-18"/>
              </a:rPr>
            </a:br>
            <a:r>
              <a:rPr lang="cs-CZ" dirty="0">
                <a:latin typeface="Tekton Pro Ext" pitchFamily="34" charset="-18"/>
              </a:rPr>
              <a:t> </a:t>
            </a:r>
            <a:br>
              <a:rPr lang="cs-CZ" dirty="0">
                <a:latin typeface="Tekton Pro Ext" pitchFamily="34" charset="-18"/>
              </a:rPr>
            </a:br>
            <a:endParaRPr lang="cs-CZ" dirty="0">
              <a:latin typeface="Tekton Pro Ext" pitchFamily="34" charset="-1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Tekton Pro Ext" pitchFamily="34" charset="-18"/>
              </a:rPr>
              <a:t>CO Z TOHO PLYNE PRO NÁS</a:t>
            </a:r>
            <a:endParaRPr lang="cs-CZ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>
                <a:latin typeface="Tekton Pro Ext" pitchFamily="34" charset="-18"/>
              </a:rPr>
              <a:t>CHÁPAT ZNAČKU </a:t>
            </a:r>
            <a:r>
              <a:rPr lang="cs-CZ" dirty="0" smtClean="0">
                <a:latin typeface="Tekton Pro Ext" pitchFamily="34" charset="-18"/>
              </a:rPr>
              <a:t>JAKO VÝKLADNÍ SKŘÍŇ – VĚTŠINOU JE TO </a:t>
            </a:r>
            <a:r>
              <a:rPr lang="cs-CZ" dirty="0" err="1" smtClean="0">
                <a:latin typeface="Tekton Pro Ext" pitchFamily="34" charset="-18"/>
              </a:rPr>
              <a:t>TO</a:t>
            </a:r>
            <a:r>
              <a:rPr lang="cs-CZ" dirty="0" smtClean="0">
                <a:latin typeface="Tekton Pro Ext" pitchFamily="34" charset="-18"/>
              </a:rPr>
              <a:t> PRVNÍ, CO VEŘEJNOST ZAUJME. TEPRVE POTOM MŮŽEME ZAČÍT SKUTEČNĚ PRACOVAT</a:t>
            </a:r>
            <a:endParaRPr lang="cs-CZ" dirty="0">
              <a:latin typeface="Tekton Pro Ext" pitchFamily="34" charset="-18"/>
            </a:endParaRPr>
          </a:p>
          <a:p>
            <a:pPr>
              <a:buNone/>
            </a:pPr>
            <a:endParaRPr lang="cs-CZ" dirty="0">
              <a:latin typeface="Tekton Pro Ext" pitchFamily="34" charset="-18"/>
            </a:endParaRPr>
          </a:p>
          <a:p>
            <a:r>
              <a:rPr lang="cs-CZ" dirty="0" smtClean="0">
                <a:latin typeface="Tekton Pro Ext" pitchFamily="34" charset="-18"/>
              </a:rPr>
              <a:t>NAUČIT SE PRACOVAT SE ZNAČKOU A PŘEDEVŠÍM VYUŽÍVAT VŠECH MARKETINGOVÝCH NÁSTROJŮ.</a:t>
            </a:r>
          </a:p>
          <a:p>
            <a:endParaRPr lang="cs-CZ" dirty="0">
              <a:latin typeface="Tekton Pro Ext" pitchFamily="34" charset="-1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Tekton Pro Ext" pitchFamily="34" charset="-18"/>
              </a:rPr>
              <a:t>LOGO</a:t>
            </a:r>
            <a:endParaRPr lang="cs-CZ" dirty="0">
              <a:latin typeface="Tekton Pro Ext" pitchFamily="34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>
                <a:latin typeface="Tekton Pro Ext" pitchFamily="34" charset="-18"/>
              </a:rPr>
              <a:t>Logo je grafické ztvárnění názvu organizace, společnosti, firmy nebo </a:t>
            </a:r>
            <a:r>
              <a:rPr lang="cs-CZ" b="1" dirty="0" smtClean="0">
                <a:latin typeface="Tekton Pro Ext" pitchFamily="34" charset="-18"/>
              </a:rPr>
              <a:t>instituce často </a:t>
            </a:r>
            <a:r>
              <a:rPr lang="cs-CZ" b="1" dirty="0">
                <a:latin typeface="Tekton Pro Ext" pitchFamily="34" charset="-18"/>
              </a:rPr>
              <a:t>obohacené o piktogram. Tento pojem odpovídá českému výrazu grafická značka.</a:t>
            </a:r>
          </a:p>
          <a:p>
            <a:r>
              <a:rPr lang="cs-CZ" b="1" dirty="0">
                <a:latin typeface="Tekton Pro Ext" pitchFamily="34" charset="-18"/>
              </a:rPr>
              <a:t>Je reprezentací vašich obchodních záměrů, musí být čitelné a zřejmé, v čem jste výjimeční, jedineční. </a:t>
            </a:r>
            <a:endParaRPr lang="cs-CZ" b="1" dirty="0" smtClean="0">
              <a:latin typeface="Tekton Pro Ext" pitchFamily="34" charset="-18"/>
            </a:endParaRPr>
          </a:p>
          <a:p>
            <a:pPr lvl="0"/>
            <a:r>
              <a:rPr lang="cs-CZ" b="1" dirty="0">
                <a:latin typeface="Tekton Pro Ext" pitchFamily="34" charset="-18"/>
              </a:rPr>
              <a:t>jednoduché, srozumitelné a zapamatovatelné</a:t>
            </a:r>
          </a:p>
          <a:p>
            <a:pPr lvl="0"/>
            <a:r>
              <a:rPr lang="cs-CZ" b="1" dirty="0">
                <a:latin typeface="Tekton Pro Ext" pitchFamily="34" charset="-18"/>
              </a:rPr>
              <a:t>reprezentativní</a:t>
            </a:r>
          </a:p>
          <a:p>
            <a:pPr lvl="0"/>
            <a:r>
              <a:rPr lang="cs-CZ" b="1" dirty="0">
                <a:latin typeface="Tekton Pro Ext" pitchFamily="34" charset="-18"/>
              </a:rPr>
              <a:t>profesionální, originální a identifikovatelné</a:t>
            </a:r>
          </a:p>
          <a:p>
            <a:pPr lvl="0"/>
            <a:r>
              <a:rPr lang="cs-CZ" b="1" dirty="0">
                <a:latin typeface="Tekton Pro Ext" pitchFamily="34" charset="-18"/>
              </a:rPr>
              <a:t>nesoucí jednoznačnou ideu</a:t>
            </a:r>
          </a:p>
          <a:p>
            <a:endParaRPr lang="cs-CZ" dirty="0">
              <a:latin typeface="Tekton Pro Ext" pitchFamily="34" charset="-1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r>
              <a:rPr lang="cs-CZ" b="1" dirty="0">
                <a:latin typeface="Tekton Pro Ext" pitchFamily="34" charset="-18"/>
              </a:rPr>
              <a:t>Logo, které se podobá konkurenci, není ani důvěryhodné, ani vtipné nebo výhodné. </a:t>
            </a:r>
            <a:r>
              <a:rPr lang="cs-CZ" b="1" dirty="0" smtClean="0">
                <a:latin typeface="Tekton Pro Ext" pitchFamily="34" charset="-18"/>
              </a:rPr>
              <a:t/>
            </a:r>
            <a:br>
              <a:rPr lang="cs-CZ" b="1" dirty="0" smtClean="0">
                <a:latin typeface="Tekton Pro Ext" pitchFamily="34" charset="-18"/>
              </a:rPr>
            </a:b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800" dirty="0" smtClean="0">
                <a:latin typeface="Tekton Pro Ext" pitchFamily="34" charset="-18"/>
              </a:rPr>
              <a:t>KRITÉRIA HODNOCENÍ </a:t>
            </a:r>
            <a:r>
              <a:rPr lang="cs-CZ" sz="2800" dirty="0" smtClean="0">
                <a:latin typeface="Tekton Pro Ext" pitchFamily="34" charset="-18"/>
              </a:rPr>
              <a:t>ZNAČKY - LOGA</a:t>
            </a:r>
            <a:endParaRPr lang="cs-CZ" sz="2800" dirty="0" smtClean="0">
              <a:latin typeface="Tekton Pro Ext" pitchFamily="34" charset="-18"/>
            </a:endParaRPr>
          </a:p>
          <a:p>
            <a:r>
              <a:rPr lang="cs-CZ" sz="2800" dirty="0" smtClean="0">
                <a:latin typeface="Tekton Pro Ext" pitchFamily="34" charset="-18"/>
              </a:rPr>
              <a:t>Identifikační: je primárním kritériem. Musí bát snadno rozpoznatelná, zapamatovatelná, nezaměnitelná.</a:t>
            </a:r>
          </a:p>
          <a:p>
            <a:r>
              <a:rPr lang="cs-CZ" sz="2800" dirty="0" smtClean="0">
                <a:latin typeface="Tekton Pro Ext" pitchFamily="34" charset="-18"/>
              </a:rPr>
              <a:t>Sémantické: tedy významové kriterium – při použití slova nebo slov ve značce je třeba se držet jednoznačného významu. Je-li logo doplněno symboly – pak je toto kritérium rozšířeno o pohled sémiotický. </a:t>
            </a:r>
          </a:p>
          <a:p>
            <a:r>
              <a:rPr lang="cs-CZ" sz="2800" dirty="0" smtClean="0">
                <a:latin typeface="Tekton Pro Ext" pitchFamily="34" charset="-18"/>
              </a:rPr>
              <a:t>Estetické kritérium – vyvolává hodně diskuzí – subjektivní hodnocení estetické úrovně je často velice sporné – jak můžeme vidět i při uvádění reklam v TV nebo na internetu.  Úskalím je také zjednodušené hodnocení – líbí / nelíbí.</a:t>
            </a:r>
          </a:p>
          <a:p>
            <a:endParaRPr lang="cs-CZ" sz="2800" dirty="0">
              <a:latin typeface="Tekton Pro Ext" pitchFamily="34" charset="-1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609</Words>
  <Application>Microsoft Office PowerPoint</Application>
  <PresentationFormat>Předvádění na obrazovce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PROPAGACE  ZNAČKY</vt:lpstr>
      <vt:lpstr>ZNAČKA – O CO SE JEDNÁ </vt:lpstr>
      <vt:lpstr>FYZICKÁ PODOBA ZNAČKY</vt:lpstr>
      <vt:lpstr>DEFINICE ZNAČKY</vt:lpstr>
      <vt:lpstr>značka jE kombinace všech součástí marketingu a jejím posláním je identifikovat firmu, produkt nebo službu jako jedinečnou v konkurenčním prostředí.   </vt:lpstr>
      <vt:lpstr>CO Z TOHO PLYNE PRO NÁS</vt:lpstr>
      <vt:lpstr>LOGO</vt:lpstr>
      <vt:lpstr>Logo, které se podobá konkurenci, není ani důvěryhodné, ani vtipné nebo výhodné.  </vt:lpstr>
      <vt:lpstr>Snímek 9</vt:lpstr>
      <vt:lpstr>PRAVIDLA PRO TVORBU A KOMUNIKACI ZNAČKY A LOGA</vt:lpstr>
      <vt:lpstr>ZADAVATEL KONTRA TVŮRCE. </vt:lpstr>
      <vt:lpstr>POZOR NA ZBYTEČNÉ NEÚSPĚCHY</vt:lpstr>
      <vt:lpstr>Děkuji za pozornost a jsem i nadále k dispozici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LACO</dc:creator>
  <cp:lastModifiedBy>LACO</cp:lastModifiedBy>
  <cp:revision>10</cp:revision>
  <dcterms:created xsi:type="dcterms:W3CDTF">2014-11-18T08:04:40Z</dcterms:created>
  <dcterms:modified xsi:type="dcterms:W3CDTF">2014-11-18T09:35:39Z</dcterms:modified>
</cp:coreProperties>
</file>