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259" r:id="rId4"/>
    <p:sldId id="284" r:id="rId5"/>
    <p:sldId id="340" r:id="rId6"/>
    <p:sldId id="341" r:id="rId7"/>
    <p:sldId id="269" r:id="rId8"/>
    <p:sldId id="274" r:id="rId9"/>
    <p:sldId id="273" r:id="rId10"/>
    <p:sldId id="263" r:id="rId11"/>
    <p:sldId id="307" r:id="rId12"/>
    <p:sldId id="297" r:id="rId13"/>
    <p:sldId id="338" r:id="rId14"/>
    <p:sldId id="276" r:id="rId15"/>
    <p:sldId id="270" r:id="rId16"/>
    <p:sldId id="308" r:id="rId17"/>
    <p:sldId id="310" r:id="rId18"/>
    <p:sldId id="317" r:id="rId19"/>
    <p:sldId id="318" r:id="rId20"/>
    <p:sldId id="319" r:id="rId21"/>
    <p:sldId id="320" r:id="rId22"/>
    <p:sldId id="323" r:id="rId23"/>
    <p:sldId id="322" r:id="rId24"/>
    <p:sldId id="321" r:id="rId25"/>
    <p:sldId id="328" r:id="rId26"/>
    <p:sldId id="313" r:id="rId27"/>
    <p:sldId id="339" r:id="rId28"/>
    <p:sldId id="324" r:id="rId29"/>
    <p:sldId id="325" r:id="rId30"/>
    <p:sldId id="258" r:id="rId31"/>
    <p:sldId id="257" r:id="rId32"/>
    <p:sldId id="331" r:id="rId33"/>
    <p:sldId id="337" r:id="rId34"/>
    <p:sldId id="282" r:id="rId35"/>
    <p:sldId id="333" r:id="rId36"/>
    <p:sldId id="334" r:id="rId37"/>
    <p:sldId id="335" r:id="rId38"/>
    <p:sldId id="292" r:id="rId39"/>
    <p:sldId id="299" r:id="rId40"/>
    <p:sldId id="336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55" autoAdjust="0"/>
    <p:restoredTop sz="94660"/>
  </p:normalViewPr>
  <p:slideViewPr>
    <p:cSldViewPr snapToGrid="0">
      <p:cViewPr>
        <p:scale>
          <a:sx n="75" d="100"/>
          <a:sy n="75" d="100"/>
        </p:scale>
        <p:origin x="580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72438-2036-4BA0-B4B4-30B9E055AA93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917DC-1318-42F9-9501-8B9B08DDD9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32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D4A5F-8CC0-4A86-9CE4-6FDE7C8F3B0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8827F007-48ED-AE60-F479-50FF6A5F0A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F52D5D87-C199-8905-C88A-07417B39E1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EF56319-9156-5575-35CE-EC956D6E80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515F4057-FDB5-A19F-06AC-BD1899A030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51F26362-849C-195D-5319-032456FC9B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00249BED-96C7-F75B-23D3-E751862DBA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EB8AFB3-0C2B-D617-10E5-159662FEF2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F0BD798-9A1D-0558-C2D0-9138D978FC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560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>
            <a:extLst>
              <a:ext uri="{FF2B5EF4-FFF2-40B4-BE49-F238E27FC236}">
                <a16:creationId xmlns:a16="http://schemas.microsoft.com/office/drawing/2014/main" id="{88C4B189-26EF-A9B4-21CB-FD77120E6F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Zástupný symbol pro poznámky 2">
            <a:extLst>
              <a:ext uri="{FF2B5EF4-FFF2-40B4-BE49-F238E27FC236}">
                <a16:creationId xmlns:a16="http://schemas.microsoft.com/office/drawing/2014/main" id="{FA40B811-7799-E0AE-A3BD-D2AA32991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7FEDFFE8-A21E-23E8-C11C-1F084B7A202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F8DA6D2-4C44-4EDC-8220-64A4C2E87F03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15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DB0B9F98-F544-FA3D-0DF2-5F325C458A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55BF981-7668-7792-FED4-2CFFCCA7AA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85F844E-A73C-53D1-D39A-85671D4F06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7B8652F7-CE28-A37B-9983-A83769872A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139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582D2-B6D2-61A0-782D-66F0D2D2C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401590E-86C8-89ED-56C9-27D54A37F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F1ADF3-67FE-BA0C-DB3F-65E7854BF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080036-A734-9068-2770-0110ECC8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9C5E23-8668-DEA2-FC54-F2290512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59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2DA0F-B414-5C17-1AA8-309711B4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DE89C8-4130-8AA3-683D-5F5805D40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24697C-EE84-3EDB-1465-A8F399E9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2D7B17-F430-AB72-1957-A04F8FE2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1FAB4B-927F-F5DB-DF7A-55AC53A0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55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2CBFB32-0283-1CA9-8485-305404062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A513AAB-468E-931F-9810-01C642C4A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FBB514-1DF8-A334-77F2-F05EAEC3B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E5D85C-8CE0-B9AE-ECEC-FAD279474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FA5658-3E08-1B51-38D5-6739D870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94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5A7E59-FFFC-42F9-1584-991F4343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5F96E-32D0-4064-B584-5B8C9C592A59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FB0551-6D0F-AC5D-BE11-FF39C3BC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E84E0C-3E37-C630-7F9B-36C0E3A2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2795D-F470-4DCF-AA4E-8882BEFC55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14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8DBFE1-8AF3-E518-2B25-F5E1E9D8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DD34F-3465-4AE1-AA33-B8C807ADCE72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A9604F-6FD1-F097-AB2A-2E166F26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E0117C-CB66-A147-7B92-5CDA0AA7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7EA9E-649A-46C6-83F4-CE1E2957B4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766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AE32C0-C79C-2DA5-7EA2-9B3A90F8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13E8-5ED0-4BE1-8F78-1260334658A8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3C5F96-067F-4BA3-3A0D-079B1BD11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CEB92E-391C-067E-A45F-3067D76D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D48C1-71B7-470B-8AAC-A75F72BE64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5734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7B57DF0-52AE-9F2D-8B03-8E6F39479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020F0-B823-4EC5-8842-514A889E4E03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1B382D9-2926-E143-DE7A-1476EEE3D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B79E649-EC91-47B6-C83C-6A7553C3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87142-38F9-4F5D-8FEE-BD6592C139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329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CE67ECBF-38BC-7DDF-E94B-0A272671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F7DFC-40B0-4BD7-8CB2-1CFD9168D828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6783C137-4EA8-5464-58E7-6D9B0826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8291FF1-7A79-AC33-F235-567F1380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71A87-00B0-4429-BF4B-4C90D28640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1316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8A9CE1EC-8CB0-8D5C-9214-42B7CC9F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BF1A-7E40-41C6-A23B-03DC343D2DF6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083A3F0-FF8A-26E4-95E0-E5373EA9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68EC76E-87FF-991E-2CAA-C4D79836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CADEA-25A6-4396-A482-982B6F0B03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8353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AA58585C-2838-FD2C-C3CD-6D73CBB9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BE1A-2E51-47DE-A780-EF325DF47315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54425274-EE97-2EED-51EB-A337457F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FB5E82F-D425-2513-F9D5-546490CB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176A6-E907-45FD-87AA-D80C7C5264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4626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1666200-9D51-DF12-1474-FAC3210E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48E4-E8FC-41C2-9819-30A620390615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4A3E0D4-1914-B4A7-81CB-34873A8B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5B5F38A-DB89-9007-6410-526E9213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CA0E8-A31E-418F-9FCA-EFB66AA628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97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24A0B-B85D-BEA3-A1D6-E55F4EA5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FEBCF-5AF3-F003-24C7-216E71F89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9814A0-582A-DEB7-2012-294872D3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4BC06E-7BE8-6505-23C9-7E3CF623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0680EE-8938-2CCF-0E96-A6DCB028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210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97DFC92-CE04-7F82-7E0B-2EC6E4387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7C56E-14B0-45AF-B397-9A54E7F618A7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2489C4E-83B7-525A-FAEA-0AA358BC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7EEDEE2-0BB5-B677-E85F-E54740AF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32CD9-9BF7-4D29-A5C9-EFDB1D531B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4054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4D7A60-5CC1-82D4-DBA9-25C6E8E7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B4183-5C9B-47B4-BD45-A5E117B96E86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F3D670-D6DB-F044-A24B-CD01CCA9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43CCB2-B242-7FDE-D624-3E5304930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6C08B-33BE-4F98-8CB9-C749793DE2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4299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DA1ABA-A3A4-AB9B-C499-C10E7EC00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A5193-0F66-4E6F-9572-4D8EA89400A6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C94DDB-93E4-8A01-9D39-1C079AB9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299848-91C8-D898-39AC-19DB1DA4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55AD-622F-4052-A03D-FBD454035C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6921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B9C0FD-7D68-2427-EFA6-6B86223ED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199075-4EEC-44FF-2B62-C1CD7B0E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E02A63-6394-EBB7-5E2D-47F8792B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04C1977-015A-4ABF-AA2F-20749AA792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826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4AB77-D025-32DA-36E7-EF10B1689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BA35DF-FB17-CBA9-D84F-6BD4EDC4C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0E7E88-D9AD-B8CB-105F-0839B1CE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52C897-B9C4-553C-BBBF-3F12E949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B046D1-49EF-947E-E9C2-331E6E29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40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E40A6-336B-B10E-264E-8E026972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FB1718-FFEE-2E0E-0C78-B5DB83410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66D229-34A7-EBCE-7157-384D26499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ACAD6A-19CD-E4AC-5B8F-B454A7C6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048ABB-5773-9A38-1CBA-2252C9E6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0E1CF5-72B5-2279-5B93-A0BFE7DA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73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487528-205F-8EF7-1CCF-0283E9AD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30B0E1-1A08-425F-4773-B10F7B80B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06ABEC-F00E-320D-90A5-4B809D4EF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86BB782-64A4-122F-7637-4673CCDA0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07310FA-788A-4B00-58CB-C2E18B530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961B81B-741F-9002-7928-7082929A2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57DE955-3806-BB43-9E91-4366AA70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428DE3-6699-9358-D041-022263AB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84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7D87F-9B92-C084-2678-AF14D2C8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8BE00C-6159-4331-2E68-83BA9798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1DBF29-2EB7-1FEE-879C-6AD5A61D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5A4E8F1-0D57-8983-2F6A-E1FCC5A1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86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CA36FCF-2311-5979-110D-44EAEE1C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D9EE043-44BA-973C-F322-7E542F09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9FA110-3A3B-F3B6-35B3-D12F20EC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04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16680-D86E-BB5D-2D4D-24AFD55C0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489EE7-BD96-11C6-2D78-F573E05C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DC784B-5AC2-A389-70CD-CE1B20B1F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E8309A-BFA5-54A1-72EE-4960A973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A83FCB-CA02-B880-5066-08791C41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8F6DB4-1949-DBE8-A42E-DB12831E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16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EA0A7-1BCD-A06B-AE57-3EE4B8765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4B77F95-88D8-36A9-602B-056C4A1FE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5ADAD5-1C50-0A7B-B046-CEB50FCC4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54E3EB-228C-F7F4-5182-1C452C76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6029B2-1E36-B7FF-D230-4EDF24660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02C4EB-5D88-2F4F-8F75-5EE7877A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83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D3EB306-8C86-74AE-F636-0BD0AACF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9A41B3-6442-E9C8-3C90-06DCB7FEC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D26F67-D235-EA23-B4E7-5BE794589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9003A-89E5-4618-ABAA-FE83E82C96B1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3A8DFB-5A1E-C116-1A3E-5EED5AD61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518ABC-A585-833C-1E89-04717D407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99530-B4D1-4AD6-A9BA-8F86DBCD0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05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30B05E9D-54D0-C5BB-729A-58C1BC8430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FD353CAE-9122-8920-5681-46DFC669B1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83A05A-5891-5D1E-B7D5-A7ADDFCD6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311119-9396-484E-AF42-EC1C30CFD427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1DF7BF-0ACC-6D91-B4E2-55334C5B1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0CE016-C73B-EF45-8160-2B82D7872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7A17E58-80E9-4D31-BA82-ECBADCD5C3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294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obloha, budova, exteriér&#10;&#10;Popis byl vytvořen automaticky">
            <a:extLst>
              <a:ext uri="{FF2B5EF4-FFF2-40B4-BE49-F238E27FC236}">
                <a16:creationId xmlns:a16="http://schemas.microsoft.com/office/drawing/2014/main" id="{119593C5-4D1B-62DA-84C4-27D9E3698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057B5E-6CB6-A7FD-1156-A22B31260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cs-CZ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Cisterciácký řád ve středověku</a:t>
            </a:r>
            <a:br>
              <a:rPr lang="cs-CZ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Mýty  a nové pohledy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65F7D2-13DB-A282-A957-B1505A8A4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endParaRPr lang="cs-CZ" sz="2000">
              <a:solidFill>
                <a:schemeClr val="tx2"/>
              </a:solidFill>
            </a:endParaRPr>
          </a:p>
          <a:p>
            <a:pPr algn="l"/>
            <a:r>
              <a:rPr lang="cs-CZ" sz="2000">
                <a:solidFill>
                  <a:schemeClr val="tx2"/>
                </a:solidFill>
              </a:rPr>
              <a:t>Velehrad 4.10.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490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C825DF57-069A-82A8-AB58-24795C43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000000"/>
                </a:solidFill>
              </a:rPr>
              <a:t>Specifická ekonomika</a:t>
            </a:r>
            <a:endParaRPr lang="cs-CZ" altLang="cs-CZ" dirty="0"/>
          </a:p>
        </p:txBody>
      </p:sp>
      <p:sp>
        <p:nvSpPr>
          <p:cNvPr id="25603" name="Zástupný symbol pro obsah 3">
            <a:extLst>
              <a:ext uri="{FF2B5EF4-FFF2-40B4-BE49-F238E27FC236}">
                <a16:creationId xmlns:a16="http://schemas.microsoft.com/office/drawing/2014/main" id="{E6D33EF4-B96A-6D46-1843-1ED0E17A7A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dirty="0"/>
              <a:t>Manuální práce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 err="1"/>
              <a:t>Grangie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 err="1"/>
              <a:t>Konvrši</a:t>
            </a:r>
            <a:endParaRPr lang="cs-CZ" altLang="cs-CZ" dirty="0"/>
          </a:p>
        </p:txBody>
      </p:sp>
      <p:pic>
        <p:nvPicPr>
          <p:cNvPr id="3" name="Zástupný symbol pro obsah 7" descr="Vaulerent2.JPG">
            <a:extLst>
              <a:ext uri="{FF2B5EF4-FFF2-40B4-BE49-F238E27FC236}">
                <a16:creationId xmlns:a16="http://schemas.microsoft.com/office/drawing/2014/main" id="{209D3AD9-E0DF-0F21-52F6-A825CE10DB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/>
              <a:t>Konvrši</a:t>
            </a:r>
            <a:r>
              <a:rPr lang="cs-CZ" sz="3200" dirty="0"/>
              <a:t> a mniši</a:t>
            </a:r>
          </a:p>
        </p:txBody>
      </p:sp>
      <p:pic>
        <p:nvPicPr>
          <p:cNvPr id="4" name="Zástupný symbol pro obsah 3" descr="C:\Users\Kateřina\AppData\Local\Microsoft\Windows\Temporary Internet Files\Content.Word\FFUK 0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92549"/>
            <a:ext cx="8229600" cy="434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A0C89171-A714-388E-E50A-FCC83E13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+mn-lt"/>
              </a:rPr>
              <a:t>Cisterciácká architektura</a:t>
            </a:r>
          </a:p>
        </p:txBody>
      </p:sp>
      <p:pic>
        <p:nvPicPr>
          <p:cNvPr id="20483" name="Zástupný symbol pro obsah 3" descr="b61.JPG">
            <a:extLst>
              <a:ext uri="{FF2B5EF4-FFF2-40B4-BE49-F238E27FC236}">
                <a16:creationId xmlns:a16="http://schemas.microsoft.com/office/drawing/2014/main" id="{06348F2E-42DD-D1B9-5280-16C403033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38F4C38-9FF3-E334-836C-80FA3356CB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Jednoduchost, strohost architektury</a:t>
            </a:r>
          </a:p>
        </p:txBody>
      </p:sp>
      <p:pic>
        <p:nvPicPr>
          <p:cNvPr id="21507" name="Picture 5" descr="Fontenay, kostel , pohled k V, 3">
            <a:extLst>
              <a:ext uri="{FF2B5EF4-FFF2-40B4-BE49-F238E27FC236}">
                <a16:creationId xmlns:a16="http://schemas.microsoft.com/office/drawing/2014/main" id="{80414C79-659A-AB5C-F24D-FB38EB446D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4" y="1600201"/>
            <a:ext cx="3394075" cy="4525963"/>
          </a:xfrm>
        </p:spPr>
      </p:pic>
      <p:pic>
        <p:nvPicPr>
          <p:cNvPr id="21508" name="Picture 10" descr="Fontenay, kostel , pohled k Z, 2">
            <a:extLst>
              <a:ext uri="{FF2B5EF4-FFF2-40B4-BE49-F238E27FC236}">
                <a16:creationId xmlns:a16="http://schemas.microsoft.com/office/drawing/2014/main" id="{44003EF3-E7ED-3FEF-F199-F5F1CC4BC1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1600201"/>
            <a:ext cx="339407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8E10CE27-9888-67BA-A252-4046D336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Filiační systém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9FE4BBB0-8DBA-200D-1679-620CA9D96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800" dirty="0"/>
              <a:t>5 řádových větví</a:t>
            </a:r>
          </a:p>
          <a:p>
            <a:pPr eaLnBrk="1" hangingPunct="1"/>
            <a:endParaRPr lang="cs-CZ" altLang="cs-CZ" sz="2800" dirty="0"/>
          </a:p>
          <a:p>
            <a:pPr eaLnBrk="1" hangingPunct="1"/>
            <a:r>
              <a:rPr lang="cs-CZ" altLang="cs-CZ" sz="2800" dirty="0" err="1"/>
              <a:t>Citeaux</a:t>
            </a:r>
            <a:r>
              <a:rPr lang="cs-CZ" altLang="cs-CZ" sz="2800" dirty="0"/>
              <a:t>      1098</a:t>
            </a:r>
          </a:p>
          <a:p>
            <a:pPr eaLnBrk="1" hangingPunct="1"/>
            <a:r>
              <a:rPr lang="cs-CZ" altLang="cs-CZ" sz="2800" dirty="0"/>
              <a:t>La </a:t>
            </a:r>
            <a:r>
              <a:rPr lang="cs-CZ" altLang="cs-CZ" sz="2800" dirty="0" err="1"/>
              <a:t>Ferté</a:t>
            </a:r>
            <a:r>
              <a:rPr lang="cs-CZ" altLang="cs-CZ" sz="2800" dirty="0"/>
              <a:t>     1013</a:t>
            </a:r>
          </a:p>
          <a:p>
            <a:pPr eaLnBrk="1" hangingPunct="1"/>
            <a:r>
              <a:rPr lang="cs-CZ" altLang="cs-CZ" sz="2800" dirty="0" err="1"/>
              <a:t>Pontigny</a:t>
            </a:r>
            <a:r>
              <a:rPr lang="cs-CZ" altLang="cs-CZ" sz="2800" dirty="0"/>
              <a:t>    1014</a:t>
            </a:r>
          </a:p>
          <a:p>
            <a:pPr eaLnBrk="1" hangingPunct="1"/>
            <a:r>
              <a:rPr lang="cs-CZ" altLang="cs-CZ" sz="2800" dirty="0" err="1"/>
              <a:t>Clairvaux</a:t>
            </a:r>
            <a:r>
              <a:rPr lang="cs-CZ" altLang="cs-CZ" sz="2800" dirty="0"/>
              <a:t>   1015</a:t>
            </a:r>
          </a:p>
          <a:p>
            <a:pPr eaLnBrk="1" hangingPunct="1"/>
            <a:r>
              <a:rPr lang="cs-CZ" altLang="cs-CZ" sz="2800" dirty="0" err="1"/>
              <a:t>Morimond</a:t>
            </a:r>
            <a:r>
              <a:rPr lang="cs-CZ" altLang="cs-CZ" sz="2800" dirty="0"/>
              <a:t> 1017</a:t>
            </a:r>
          </a:p>
        </p:txBody>
      </p:sp>
    </p:spTree>
    <p:extLst>
      <p:ext uri="{BB962C8B-B14F-4D97-AF65-F5344CB8AC3E}">
        <p14:creationId xmlns:p14="http://schemas.microsoft.com/office/powerpoint/2010/main" val="1434647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5">
            <a:extLst>
              <a:ext uri="{FF2B5EF4-FFF2-40B4-BE49-F238E27FC236}">
                <a16:creationId xmlns:a16="http://schemas.microsoft.com/office/drawing/2014/main" id="{87752DC6-8292-159E-02EF-2CFB0FBC980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altLang="cs-CZ" sz="2400" dirty="0"/>
              <a:t>                 </a:t>
            </a:r>
            <a:r>
              <a:rPr lang="cs-CZ" altLang="cs-CZ" sz="2400" dirty="0">
                <a:latin typeface="+mn-lt"/>
              </a:rPr>
              <a:t>Cisterciácké kláštery v Čechách a na Moravě </a:t>
            </a:r>
            <a:br>
              <a:rPr lang="cs-CZ" altLang="cs-CZ" sz="2400" dirty="0"/>
            </a:br>
            <a:endParaRPr lang="cs-CZ" altLang="cs-CZ" sz="1200" dirty="0"/>
          </a:p>
        </p:txBody>
      </p:sp>
      <p:sp>
        <p:nvSpPr>
          <p:cNvPr id="43011" name="Zástupný symbol pro obsah 6">
            <a:extLst>
              <a:ext uri="{FF2B5EF4-FFF2-40B4-BE49-F238E27FC236}">
                <a16:creationId xmlns:a16="http://schemas.microsoft.com/office/drawing/2014/main" id="{63F65037-DF02-B23F-C897-50A3782E3D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81200" y="1600200"/>
            <a:ext cx="8229600" cy="5068888"/>
          </a:xfrm>
        </p:spPr>
        <p:txBody>
          <a:bodyPr/>
          <a:lstStyle/>
          <a:p>
            <a:pPr eaLnBrk="1" hangingPunct="1"/>
            <a:endParaRPr lang="cs-CZ" altLang="cs-CZ" sz="1200" dirty="0"/>
          </a:p>
          <a:p>
            <a:pPr eaLnBrk="1" hangingPunct="1"/>
            <a:endParaRPr lang="cs-CZ" altLang="cs-CZ" sz="12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                                                                                                           </a:t>
            </a:r>
            <a:r>
              <a:rPr lang="cs-CZ" altLang="cs-CZ" sz="1200" b="1" dirty="0"/>
              <a:t>Zbraslav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Kamp        </a:t>
            </a:r>
            <a:r>
              <a:rPr lang="cs-CZ" altLang="cs-CZ" sz="1200" dirty="0" err="1"/>
              <a:t>Volkenrode</a:t>
            </a:r>
            <a:r>
              <a:rPr lang="cs-CZ" altLang="cs-CZ" sz="1200" dirty="0"/>
              <a:t>     </a:t>
            </a:r>
            <a:r>
              <a:rPr lang="cs-CZ" altLang="cs-CZ" sz="1200" dirty="0" err="1"/>
              <a:t>Waldsassen</a:t>
            </a:r>
            <a:r>
              <a:rPr lang="cs-CZ" altLang="cs-CZ" sz="1200" dirty="0"/>
              <a:t>       </a:t>
            </a:r>
            <a:r>
              <a:rPr lang="cs-CZ" altLang="cs-CZ" sz="1200" b="1" dirty="0"/>
              <a:t>Sedlec </a:t>
            </a:r>
            <a:r>
              <a:rPr lang="cs-CZ" altLang="cs-CZ" sz="1200" dirty="0"/>
              <a:t>                         1292                                                                                                                                                                     	                           1123	  1131                  1133         1142                         </a:t>
            </a:r>
            <a:r>
              <a:rPr lang="cs-CZ" altLang="cs-CZ" sz="1200" b="1" dirty="0"/>
              <a:t> Skalice </a:t>
            </a:r>
            <a:r>
              <a:rPr lang="cs-CZ" altLang="cs-CZ" sz="1200" dirty="0"/>
              <a:t>						           	                                 1357						                     </a:t>
            </a:r>
            <a:r>
              <a:rPr lang="cs-CZ" altLang="cs-CZ" sz="1200" b="1" dirty="0"/>
              <a:t>Osek</a:t>
            </a:r>
            <a:r>
              <a:rPr lang="cs-CZ" altLang="cs-CZ" sz="1200" dirty="0"/>
              <a:t>	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                                                                         1197</a:t>
            </a:r>
          </a:p>
          <a:p>
            <a:pPr eaLnBrk="1" hangingPunct="1"/>
            <a:endParaRPr lang="cs-CZ" altLang="cs-CZ" sz="1200" dirty="0"/>
          </a:p>
          <a:p>
            <a:pPr lvl="1" eaLnBrk="1" hangingPunct="1"/>
            <a:endParaRPr lang="cs-CZ" altLang="cs-CZ" sz="800" dirty="0"/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cs-CZ" altLang="cs-CZ" sz="800" b="1" dirty="0"/>
              <a:t>                                                                                                                                                                               </a:t>
            </a:r>
            <a:r>
              <a:rPr lang="cs-CZ" altLang="cs-CZ" sz="1200" b="1" dirty="0"/>
              <a:t>Hradiště          </a:t>
            </a:r>
            <a:r>
              <a:rPr lang="cs-CZ" altLang="cs-CZ" sz="1200" b="1" dirty="0" err="1"/>
              <a:t>Sacer</a:t>
            </a:r>
            <a:r>
              <a:rPr lang="cs-CZ" altLang="cs-CZ" sz="1200" b="1" dirty="0"/>
              <a:t> Campus</a:t>
            </a:r>
            <a:endParaRPr lang="cs-CZ" altLang="cs-CZ" sz="8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                     </a:t>
            </a:r>
            <a:r>
              <a:rPr lang="cs-CZ" altLang="cs-CZ" sz="1200" dirty="0" err="1"/>
              <a:t>Langheim</a:t>
            </a:r>
            <a:r>
              <a:rPr lang="cs-CZ" altLang="cs-CZ" sz="1200" dirty="0"/>
              <a:t>     </a:t>
            </a:r>
            <a:r>
              <a:rPr lang="cs-CZ" altLang="cs-CZ" sz="1200" b="1" dirty="0"/>
              <a:t>Plasy </a:t>
            </a:r>
            <a:r>
              <a:rPr lang="cs-CZ" altLang="cs-CZ" sz="1200" dirty="0"/>
              <a:t>                  cca1175            1272   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2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                                                                         </a:t>
            </a:r>
            <a:r>
              <a:rPr lang="cs-CZ" altLang="cs-CZ" sz="1200" u="sng" dirty="0"/>
              <a:t>Velehrad</a:t>
            </a:r>
            <a:r>
              <a:rPr lang="cs-CZ" altLang="cs-CZ" sz="1200" dirty="0"/>
              <a:t>       </a:t>
            </a:r>
            <a:r>
              <a:rPr lang="cs-CZ" altLang="cs-CZ" sz="1200" u="sng" dirty="0"/>
              <a:t>Vizovice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                                                                          1204                1261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 err="1"/>
              <a:t>Cîteaux</a:t>
            </a:r>
            <a:r>
              <a:rPr lang="cs-CZ" altLang="cs-CZ" sz="1200" dirty="0"/>
              <a:t>            </a:t>
            </a:r>
            <a:r>
              <a:rPr lang="cs-CZ" altLang="cs-CZ" sz="1200" dirty="0" err="1"/>
              <a:t>Morimond</a:t>
            </a:r>
            <a:r>
              <a:rPr lang="cs-CZ" altLang="cs-CZ" sz="1200" dirty="0"/>
              <a:t>       </a:t>
            </a:r>
            <a:r>
              <a:rPr lang="cs-CZ" altLang="cs-CZ" sz="1200" dirty="0" err="1"/>
              <a:t>Ebrach</a:t>
            </a:r>
            <a:r>
              <a:rPr lang="cs-CZ" altLang="cs-CZ" sz="1200" dirty="0"/>
              <a:t>           </a:t>
            </a:r>
            <a:r>
              <a:rPr lang="cs-CZ" altLang="cs-CZ" sz="1200" b="1" dirty="0" err="1"/>
              <a:t>Pomuk</a:t>
            </a:r>
            <a:r>
              <a:rPr lang="cs-CZ" altLang="cs-CZ" sz="1200" b="1" dirty="0"/>
              <a:t>  </a:t>
            </a:r>
            <a:r>
              <a:rPr lang="cs-CZ" altLang="cs-CZ" sz="1200" dirty="0"/>
              <a:t>        </a:t>
            </a:r>
            <a:r>
              <a:rPr lang="cs-CZ" altLang="cs-CZ" sz="1200" u="sng" dirty="0"/>
              <a:t>Žďár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1098                    1115               1127             1145             1251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2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                      </a:t>
            </a:r>
            <a:r>
              <a:rPr lang="cs-CZ" altLang="cs-CZ" sz="1200" dirty="0" err="1"/>
              <a:t>Rein</a:t>
            </a:r>
            <a:r>
              <a:rPr lang="cs-CZ" altLang="cs-CZ" sz="1200" dirty="0"/>
              <a:t>              </a:t>
            </a:r>
            <a:r>
              <a:rPr lang="cs-CZ" altLang="cs-CZ" sz="1200" dirty="0" err="1"/>
              <a:t>Wilhering</a:t>
            </a:r>
            <a:r>
              <a:rPr lang="cs-CZ" altLang="cs-CZ" sz="1200" dirty="0"/>
              <a:t>        </a:t>
            </a:r>
            <a:r>
              <a:rPr lang="cs-CZ" altLang="cs-CZ" sz="1200" b="1" dirty="0"/>
              <a:t>Vyšší Brod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                       1129                  1146                 1259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</a:t>
            </a:r>
            <a:r>
              <a:rPr lang="cs-CZ" altLang="cs-CZ" sz="1200" dirty="0" err="1"/>
              <a:t>Heiligenkreuz</a:t>
            </a:r>
            <a:r>
              <a:rPr lang="cs-CZ" altLang="cs-CZ" sz="1200" dirty="0"/>
              <a:t>         </a:t>
            </a:r>
            <a:r>
              <a:rPr lang="cs-CZ" altLang="cs-CZ" sz="1200" b="1" dirty="0"/>
              <a:t>   Zlatá Koruna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200" dirty="0"/>
              <a:t>                                                           1133                         1263</a:t>
            </a:r>
          </a:p>
        </p:txBody>
      </p:sp>
      <p:cxnSp>
        <p:nvCxnSpPr>
          <p:cNvPr id="9" name="Přímá spojovací čára 8">
            <a:extLst>
              <a:ext uri="{FF2B5EF4-FFF2-40B4-BE49-F238E27FC236}">
                <a16:creationId xmlns:a16="http://schemas.microsoft.com/office/drawing/2014/main" id="{F64CFE99-3DBB-2AC3-840B-19C797379DDB}"/>
              </a:ext>
            </a:extLst>
          </p:cNvPr>
          <p:cNvCxnSpPr/>
          <p:nvPr/>
        </p:nvCxnSpPr>
        <p:spPr>
          <a:xfrm>
            <a:off x="2640013" y="4868863"/>
            <a:ext cx="21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>
            <a:extLst>
              <a:ext uri="{FF2B5EF4-FFF2-40B4-BE49-F238E27FC236}">
                <a16:creationId xmlns:a16="http://schemas.microsoft.com/office/drawing/2014/main" id="{1DE05766-FF01-2D96-779C-E4B6DF24611C}"/>
              </a:ext>
            </a:extLst>
          </p:cNvPr>
          <p:cNvCxnSpPr/>
          <p:nvPr/>
        </p:nvCxnSpPr>
        <p:spPr>
          <a:xfrm>
            <a:off x="3719513" y="4868863"/>
            <a:ext cx="144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>
            <a:extLst>
              <a:ext uri="{FF2B5EF4-FFF2-40B4-BE49-F238E27FC236}">
                <a16:creationId xmlns:a16="http://schemas.microsoft.com/office/drawing/2014/main" id="{3A19B813-1ADE-4F24-629E-E7D4770A7C67}"/>
              </a:ext>
            </a:extLst>
          </p:cNvPr>
          <p:cNvCxnSpPr/>
          <p:nvPr/>
        </p:nvCxnSpPr>
        <p:spPr>
          <a:xfrm>
            <a:off x="4367214" y="4868863"/>
            <a:ext cx="28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>
            <a:extLst>
              <a:ext uri="{FF2B5EF4-FFF2-40B4-BE49-F238E27FC236}">
                <a16:creationId xmlns:a16="http://schemas.microsoft.com/office/drawing/2014/main" id="{143391F9-1D9A-D27C-7A5C-DD88D7E65EA3}"/>
              </a:ext>
            </a:extLst>
          </p:cNvPr>
          <p:cNvCxnSpPr/>
          <p:nvPr/>
        </p:nvCxnSpPr>
        <p:spPr>
          <a:xfrm>
            <a:off x="5159376" y="4868863"/>
            <a:ext cx="28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>
            <a:extLst>
              <a:ext uri="{FF2B5EF4-FFF2-40B4-BE49-F238E27FC236}">
                <a16:creationId xmlns:a16="http://schemas.microsoft.com/office/drawing/2014/main" id="{10EA43CA-D0AC-BC17-8248-B12B68D3219A}"/>
              </a:ext>
            </a:extLst>
          </p:cNvPr>
          <p:cNvCxnSpPr/>
          <p:nvPr/>
        </p:nvCxnSpPr>
        <p:spPr>
          <a:xfrm rot="5400000">
            <a:off x="1884363" y="4257675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čára 27">
            <a:extLst>
              <a:ext uri="{FF2B5EF4-FFF2-40B4-BE49-F238E27FC236}">
                <a16:creationId xmlns:a16="http://schemas.microsoft.com/office/drawing/2014/main" id="{16345A96-8FE1-4DE6-4CE1-0E27FD97211A}"/>
              </a:ext>
            </a:extLst>
          </p:cNvPr>
          <p:cNvCxnSpPr/>
          <p:nvPr/>
        </p:nvCxnSpPr>
        <p:spPr>
          <a:xfrm>
            <a:off x="3792539" y="6165850"/>
            <a:ext cx="142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>
            <a:extLst>
              <a:ext uri="{FF2B5EF4-FFF2-40B4-BE49-F238E27FC236}">
                <a16:creationId xmlns:a16="http://schemas.microsoft.com/office/drawing/2014/main" id="{449F4C06-290E-ADAA-F67B-5D20BDA56C3B}"/>
              </a:ext>
            </a:extLst>
          </p:cNvPr>
          <p:cNvCxnSpPr/>
          <p:nvPr/>
        </p:nvCxnSpPr>
        <p:spPr>
          <a:xfrm>
            <a:off x="3792539" y="2349500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>
            <a:extLst>
              <a:ext uri="{FF2B5EF4-FFF2-40B4-BE49-F238E27FC236}">
                <a16:creationId xmlns:a16="http://schemas.microsoft.com/office/drawing/2014/main" id="{A1EBA6D4-53A2-745C-90EE-88865BDBF012}"/>
              </a:ext>
            </a:extLst>
          </p:cNvPr>
          <p:cNvCxnSpPr/>
          <p:nvPr/>
        </p:nvCxnSpPr>
        <p:spPr>
          <a:xfrm>
            <a:off x="4295776" y="2420938"/>
            <a:ext cx="144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čára 38">
            <a:extLst>
              <a:ext uri="{FF2B5EF4-FFF2-40B4-BE49-F238E27FC236}">
                <a16:creationId xmlns:a16="http://schemas.microsoft.com/office/drawing/2014/main" id="{33012676-DEAF-513B-29D6-64B035102AEA}"/>
              </a:ext>
            </a:extLst>
          </p:cNvPr>
          <p:cNvCxnSpPr/>
          <p:nvPr/>
        </p:nvCxnSpPr>
        <p:spPr>
          <a:xfrm>
            <a:off x="5303839" y="2420938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čára 40">
            <a:extLst>
              <a:ext uri="{FF2B5EF4-FFF2-40B4-BE49-F238E27FC236}">
                <a16:creationId xmlns:a16="http://schemas.microsoft.com/office/drawing/2014/main" id="{868CA301-617E-E0A8-C300-58A8488A60FF}"/>
              </a:ext>
            </a:extLst>
          </p:cNvPr>
          <p:cNvCxnSpPr/>
          <p:nvPr/>
        </p:nvCxnSpPr>
        <p:spPr>
          <a:xfrm>
            <a:off x="6240464" y="2420938"/>
            <a:ext cx="142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>
            <a:extLst>
              <a:ext uri="{FF2B5EF4-FFF2-40B4-BE49-F238E27FC236}">
                <a16:creationId xmlns:a16="http://schemas.microsoft.com/office/drawing/2014/main" id="{7EE59D81-0296-51C5-C467-66BFF910D2B5}"/>
              </a:ext>
            </a:extLst>
          </p:cNvPr>
          <p:cNvCxnSpPr/>
          <p:nvPr/>
        </p:nvCxnSpPr>
        <p:spPr>
          <a:xfrm>
            <a:off x="6888163" y="2420938"/>
            <a:ext cx="576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čára 53">
            <a:extLst>
              <a:ext uri="{FF2B5EF4-FFF2-40B4-BE49-F238E27FC236}">
                <a16:creationId xmlns:a16="http://schemas.microsoft.com/office/drawing/2014/main" id="{088D0CBF-AD10-2F1F-A2DC-1511732D6C1E}"/>
              </a:ext>
            </a:extLst>
          </p:cNvPr>
          <p:cNvCxnSpPr/>
          <p:nvPr/>
        </p:nvCxnSpPr>
        <p:spPr>
          <a:xfrm rot="5400000">
            <a:off x="7284244" y="2385219"/>
            <a:ext cx="360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ovací čára 55">
            <a:extLst>
              <a:ext uri="{FF2B5EF4-FFF2-40B4-BE49-F238E27FC236}">
                <a16:creationId xmlns:a16="http://schemas.microsoft.com/office/drawing/2014/main" id="{0F62BC52-31A0-4861-36E5-BE106D1A908B}"/>
              </a:ext>
            </a:extLst>
          </p:cNvPr>
          <p:cNvCxnSpPr/>
          <p:nvPr/>
        </p:nvCxnSpPr>
        <p:spPr>
          <a:xfrm>
            <a:off x="7464426" y="2205038"/>
            <a:ext cx="144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čára 57">
            <a:extLst>
              <a:ext uri="{FF2B5EF4-FFF2-40B4-BE49-F238E27FC236}">
                <a16:creationId xmlns:a16="http://schemas.microsoft.com/office/drawing/2014/main" id="{64ED8FB8-95FD-ED4A-7861-310BD55BA535}"/>
              </a:ext>
            </a:extLst>
          </p:cNvPr>
          <p:cNvCxnSpPr/>
          <p:nvPr/>
        </p:nvCxnSpPr>
        <p:spPr>
          <a:xfrm>
            <a:off x="7464426" y="2565400"/>
            <a:ext cx="144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ovací čára 61">
            <a:extLst>
              <a:ext uri="{FF2B5EF4-FFF2-40B4-BE49-F238E27FC236}">
                <a16:creationId xmlns:a16="http://schemas.microsoft.com/office/drawing/2014/main" id="{D062BA9B-CF2C-0AB3-186D-6DFE0D6EA47A}"/>
              </a:ext>
            </a:extLst>
          </p:cNvPr>
          <p:cNvCxnSpPr/>
          <p:nvPr/>
        </p:nvCxnSpPr>
        <p:spPr>
          <a:xfrm rot="5400000">
            <a:off x="6060282" y="2672557"/>
            <a:ext cx="503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ovací čára 66">
            <a:extLst>
              <a:ext uri="{FF2B5EF4-FFF2-40B4-BE49-F238E27FC236}">
                <a16:creationId xmlns:a16="http://schemas.microsoft.com/office/drawing/2014/main" id="{3A9E7C9D-88FE-C604-BC63-50D1F165F90A}"/>
              </a:ext>
            </a:extLst>
          </p:cNvPr>
          <p:cNvCxnSpPr/>
          <p:nvPr/>
        </p:nvCxnSpPr>
        <p:spPr>
          <a:xfrm>
            <a:off x="6311901" y="2924175"/>
            <a:ext cx="144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ovací čára 72">
            <a:extLst>
              <a:ext uri="{FF2B5EF4-FFF2-40B4-BE49-F238E27FC236}">
                <a16:creationId xmlns:a16="http://schemas.microsoft.com/office/drawing/2014/main" id="{8E66435F-7AF7-EFD1-407D-9DBF8E6046D3}"/>
              </a:ext>
            </a:extLst>
          </p:cNvPr>
          <p:cNvCxnSpPr/>
          <p:nvPr/>
        </p:nvCxnSpPr>
        <p:spPr>
          <a:xfrm rot="5400000">
            <a:off x="3827463" y="4760913"/>
            <a:ext cx="151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ovací čára 96">
            <a:extLst>
              <a:ext uri="{FF2B5EF4-FFF2-40B4-BE49-F238E27FC236}">
                <a16:creationId xmlns:a16="http://schemas.microsoft.com/office/drawing/2014/main" id="{29C79854-FF23-95DA-8C91-A4F7718C4AC8}"/>
              </a:ext>
            </a:extLst>
          </p:cNvPr>
          <p:cNvCxnSpPr/>
          <p:nvPr/>
        </p:nvCxnSpPr>
        <p:spPr>
          <a:xfrm>
            <a:off x="5303839" y="4005263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ovací čára 98">
            <a:extLst>
              <a:ext uri="{FF2B5EF4-FFF2-40B4-BE49-F238E27FC236}">
                <a16:creationId xmlns:a16="http://schemas.microsoft.com/office/drawing/2014/main" id="{C274E555-6307-B2A2-8487-66BD85A212EA}"/>
              </a:ext>
            </a:extLst>
          </p:cNvPr>
          <p:cNvCxnSpPr/>
          <p:nvPr/>
        </p:nvCxnSpPr>
        <p:spPr>
          <a:xfrm>
            <a:off x="5016500" y="5516563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ovací čára 101">
            <a:extLst>
              <a:ext uri="{FF2B5EF4-FFF2-40B4-BE49-F238E27FC236}">
                <a16:creationId xmlns:a16="http://schemas.microsoft.com/office/drawing/2014/main" id="{8475E106-E86B-36BD-FBC4-8B980CC9CD92}"/>
              </a:ext>
            </a:extLst>
          </p:cNvPr>
          <p:cNvCxnSpPr/>
          <p:nvPr/>
        </p:nvCxnSpPr>
        <p:spPr>
          <a:xfrm>
            <a:off x="6024564" y="5516563"/>
            <a:ext cx="287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ovací čára 105">
            <a:extLst>
              <a:ext uri="{FF2B5EF4-FFF2-40B4-BE49-F238E27FC236}">
                <a16:creationId xmlns:a16="http://schemas.microsoft.com/office/drawing/2014/main" id="{DDC45E52-568D-D13F-7B69-2F0D7C95301C}"/>
              </a:ext>
            </a:extLst>
          </p:cNvPr>
          <p:cNvCxnSpPr/>
          <p:nvPr/>
        </p:nvCxnSpPr>
        <p:spPr>
          <a:xfrm>
            <a:off x="5808664" y="4005263"/>
            <a:ext cx="358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ovací čára 107">
            <a:extLst>
              <a:ext uri="{FF2B5EF4-FFF2-40B4-BE49-F238E27FC236}">
                <a16:creationId xmlns:a16="http://schemas.microsoft.com/office/drawing/2014/main" id="{E2FE8C8D-9E45-ECE5-11A1-015CEB07308C}"/>
              </a:ext>
            </a:extLst>
          </p:cNvPr>
          <p:cNvCxnSpPr/>
          <p:nvPr/>
        </p:nvCxnSpPr>
        <p:spPr>
          <a:xfrm rot="5400000">
            <a:off x="5843588" y="4113213"/>
            <a:ext cx="647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Přímá spojovací čára 109">
            <a:extLst>
              <a:ext uri="{FF2B5EF4-FFF2-40B4-BE49-F238E27FC236}">
                <a16:creationId xmlns:a16="http://schemas.microsoft.com/office/drawing/2014/main" id="{46E9D6F1-916D-5486-F0FA-BED281B2D9AB}"/>
              </a:ext>
            </a:extLst>
          </p:cNvPr>
          <p:cNvCxnSpPr/>
          <p:nvPr/>
        </p:nvCxnSpPr>
        <p:spPr>
          <a:xfrm>
            <a:off x="6167438" y="4437063"/>
            <a:ext cx="21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Přímá spojovací čára 112">
            <a:extLst>
              <a:ext uri="{FF2B5EF4-FFF2-40B4-BE49-F238E27FC236}">
                <a16:creationId xmlns:a16="http://schemas.microsoft.com/office/drawing/2014/main" id="{68371ED5-A219-DBE4-D6D1-05BAA74361C8}"/>
              </a:ext>
            </a:extLst>
          </p:cNvPr>
          <p:cNvCxnSpPr/>
          <p:nvPr/>
        </p:nvCxnSpPr>
        <p:spPr>
          <a:xfrm>
            <a:off x="6167438" y="3789363"/>
            <a:ext cx="21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ovací čára 114">
            <a:extLst>
              <a:ext uri="{FF2B5EF4-FFF2-40B4-BE49-F238E27FC236}">
                <a16:creationId xmlns:a16="http://schemas.microsoft.com/office/drawing/2014/main" id="{1AFAAFCC-504F-F78E-963B-ED84A0D156A9}"/>
              </a:ext>
            </a:extLst>
          </p:cNvPr>
          <p:cNvCxnSpPr/>
          <p:nvPr/>
        </p:nvCxnSpPr>
        <p:spPr>
          <a:xfrm>
            <a:off x="7104063" y="4437063"/>
            <a:ext cx="144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ovací čára 120">
            <a:extLst>
              <a:ext uri="{FF2B5EF4-FFF2-40B4-BE49-F238E27FC236}">
                <a16:creationId xmlns:a16="http://schemas.microsoft.com/office/drawing/2014/main" id="{87399AD2-DD54-8726-6DDB-42E337BBD107}"/>
              </a:ext>
            </a:extLst>
          </p:cNvPr>
          <p:cNvCxnSpPr/>
          <p:nvPr/>
        </p:nvCxnSpPr>
        <p:spPr>
          <a:xfrm>
            <a:off x="7032625" y="3789363"/>
            <a:ext cx="21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Přímá spojovací čára 123">
            <a:extLst>
              <a:ext uri="{FF2B5EF4-FFF2-40B4-BE49-F238E27FC236}">
                <a16:creationId xmlns:a16="http://schemas.microsoft.com/office/drawing/2014/main" id="{667D6D42-56E6-2C1C-A8C6-7DEA9526A0F7}"/>
              </a:ext>
            </a:extLst>
          </p:cNvPr>
          <p:cNvCxnSpPr/>
          <p:nvPr/>
        </p:nvCxnSpPr>
        <p:spPr>
          <a:xfrm>
            <a:off x="4872038" y="6165850"/>
            <a:ext cx="21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8">
            <a:extLst>
              <a:ext uri="{FF2B5EF4-FFF2-40B4-BE49-F238E27FC236}">
                <a16:creationId xmlns:a16="http://schemas.microsoft.com/office/drawing/2014/main" id="{68B3CF85-86BC-3560-1355-3039FA1EA77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z="2800"/>
              <a:t>Sedlec</a:t>
            </a:r>
          </a:p>
        </p:txBody>
      </p:sp>
      <p:pic>
        <p:nvPicPr>
          <p:cNvPr id="44035" name="Zástupný symbol pro obsah 7" descr="Sedlec-Kutná HOra 181.JPG">
            <a:extLst>
              <a:ext uri="{FF2B5EF4-FFF2-40B4-BE49-F238E27FC236}">
                <a16:creationId xmlns:a16="http://schemas.microsoft.com/office/drawing/2014/main" id="{BE3E78C4-45F1-AB92-BF36-70ADC99FE59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3" y="1412876"/>
            <a:ext cx="3351212" cy="5040313"/>
          </a:xfrm>
        </p:spPr>
      </p:pic>
      <p:pic>
        <p:nvPicPr>
          <p:cNvPr id="44036" name="Picture 2" descr="C:\Users\Kateřina\Pictures\Čechy a Morava-cisterciáci\Sedlec\2006\DSCN8016.JPG">
            <a:extLst>
              <a:ext uri="{FF2B5EF4-FFF2-40B4-BE49-F238E27FC236}">
                <a16:creationId xmlns:a16="http://schemas.microsoft.com/office/drawing/2014/main" id="{E5AC1182-CA55-9764-C6E6-121C4C21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8763000"/>
            <a:ext cx="35099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Zástupný symbol pro obsah 13" descr="DSCN8019.JPG">
            <a:extLst>
              <a:ext uri="{FF2B5EF4-FFF2-40B4-BE49-F238E27FC236}">
                <a16:creationId xmlns:a16="http://schemas.microsoft.com/office/drawing/2014/main" id="{53783EAB-6799-0D6A-7716-5009FA8CF97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268413"/>
            <a:ext cx="3913188" cy="52181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4">
            <a:extLst>
              <a:ext uri="{FF2B5EF4-FFF2-40B4-BE49-F238E27FC236}">
                <a16:creationId xmlns:a16="http://schemas.microsoft.com/office/drawing/2014/main" id="{9A08B30E-46FD-D2E9-6EC6-42921E9D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Plasy</a:t>
            </a:r>
          </a:p>
        </p:txBody>
      </p:sp>
      <p:pic>
        <p:nvPicPr>
          <p:cNvPr id="45059" name="Zástupný symbol pro obsah 3" descr="93 Plaský klášter.JPG">
            <a:extLst>
              <a:ext uri="{FF2B5EF4-FFF2-40B4-BE49-F238E27FC236}">
                <a16:creationId xmlns:a16="http://schemas.microsoft.com/office/drawing/2014/main" id="{CB280C1D-086A-C99A-8190-E86C68B0C9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1639889"/>
            <a:ext cx="3937000" cy="4446587"/>
          </a:xfrm>
        </p:spPr>
      </p:pic>
      <p:pic>
        <p:nvPicPr>
          <p:cNvPr id="45060" name="Zástupný symbol pro obsah 6" descr="119 patrová kaple.JPG">
            <a:extLst>
              <a:ext uri="{FF2B5EF4-FFF2-40B4-BE49-F238E27FC236}">
                <a16:creationId xmlns:a16="http://schemas.microsoft.com/office/drawing/2014/main" id="{FD3A8FC9-6EC9-8C96-1A3C-C4935AF5E2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1600201"/>
            <a:ext cx="3394075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C150AAF5-DFE7-DE46-1A1D-EDA32AD6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Pomuk</a:t>
            </a:r>
          </a:p>
        </p:txBody>
      </p:sp>
      <p:pic>
        <p:nvPicPr>
          <p:cNvPr id="46083" name="Zástupný symbol pro obsah 17" descr="DSC_0082.JPG">
            <a:extLst>
              <a:ext uri="{FF2B5EF4-FFF2-40B4-BE49-F238E27FC236}">
                <a16:creationId xmlns:a16="http://schemas.microsoft.com/office/drawing/2014/main" id="{DCA5ACB7-EB2C-10B5-D3AF-1908E3C3C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1341438"/>
            <a:ext cx="7889875" cy="52451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ECE5F0EE-A26F-145A-BCA8-3CD4DA67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Hradiště </a:t>
            </a:r>
          </a:p>
        </p:txBody>
      </p:sp>
      <p:pic>
        <p:nvPicPr>
          <p:cNvPr id="47107" name="Zástupný symbol pro obsah 5" descr="HRADISTE 2013 (4).JPG">
            <a:extLst>
              <a:ext uri="{FF2B5EF4-FFF2-40B4-BE49-F238E27FC236}">
                <a16:creationId xmlns:a16="http://schemas.microsoft.com/office/drawing/2014/main" id="{7F6F34E6-9F8F-BC9D-563F-8536CC1E78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1557338"/>
            <a:ext cx="3368675" cy="4895850"/>
          </a:xfrm>
        </p:spPr>
      </p:pic>
      <p:pic>
        <p:nvPicPr>
          <p:cNvPr id="47108" name="Zástupný symbol pro obsah 7" descr="2002, 18.7, Hradiště, portál.jpg">
            <a:extLst>
              <a:ext uri="{FF2B5EF4-FFF2-40B4-BE49-F238E27FC236}">
                <a16:creationId xmlns:a16="http://schemas.microsoft.com/office/drawing/2014/main" id="{99A56482-F756-E4ED-4F48-81E5F8C8FD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89139"/>
            <a:ext cx="4516438" cy="33877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4C799-9406-FA67-E6C5-42DC221D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Cisterciáci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AE5371-76D3-039B-7BB3-4EE64A9F1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Reformní řád</a:t>
            </a:r>
          </a:p>
          <a:p>
            <a:endParaRPr lang="cs-CZ" dirty="0"/>
          </a:p>
          <a:p>
            <a:r>
              <a:rPr lang="cs-CZ" dirty="0"/>
              <a:t>První klášter řádu, </a:t>
            </a:r>
            <a:r>
              <a:rPr lang="cs-CZ" dirty="0" err="1"/>
              <a:t>Cistercium</a:t>
            </a:r>
            <a:r>
              <a:rPr lang="cs-CZ" dirty="0"/>
              <a:t> (</a:t>
            </a:r>
            <a:r>
              <a:rPr lang="cs-CZ" dirty="0" err="1"/>
              <a:t>Citeaux</a:t>
            </a:r>
            <a:r>
              <a:rPr lang="cs-CZ" dirty="0"/>
              <a:t>) založen 1098</a:t>
            </a:r>
          </a:p>
          <a:p>
            <a:r>
              <a:rPr lang="cs-CZ" dirty="0"/>
              <a:t>Řád potvrzen papežem 1119</a:t>
            </a:r>
          </a:p>
          <a:p>
            <a:endParaRPr lang="cs-CZ" dirty="0"/>
          </a:p>
          <a:p>
            <a:r>
              <a:rPr lang="cs-CZ" dirty="0"/>
              <a:t>Kontemplativní řád</a:t>
            </a:r>
          </a:p>
          <a:p>
            <a:r>
              <a:rPr lang="cs-CZ" dirty="0"/>
              <a:t>Snaha o  reformu </a:t>
            </a:r>
            <a:r>
              <a:rPr lang="cs-CZ" dirty="0" err="1"/>
              <a:t>benediktinství</a:t>
            </a:r>
            <a:r>
              <a:rPr lang="cs-CZ" dirty="0"/>
              <a:t>, o návrat k původním mnišským ideálům.</a:t>
            </a:r>
          </a:p>
        </p:txBody>
      </p:sp>
    </p:spTree>
    <p:extLst>
      <p:ext uri="{BB962C8B-B14F-4D97-AF65-F5344CB8AC3E}">
        <p14:creationId xmlns:p14="http://schemas.microsoft.com/office/powerpoint/2010/main" val="209441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E077766-FA5F-9C02-F7A2-B6260212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Osek</a:t>
            </a:r>
          </a:p>
        </p:txBody>
      </p:sp>
      <p:pic>
        <p:nvPicPr>
          <p:cNvPr id="48131" name="Zástupný symbol pro obsah 4" descr="DSC_0064.JPG">
            <a:extLst>
              <a:ext uri="{FF2B5EF4-FFF2-40B4-BE49-F238E27FC236}">
                <a16:creationId xmlns:a16="http://schemas.microsoft.com/office/drawing/2014/main" id="{2101849C-2801-C0B7-B359-D38E6759C7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620714"/>
            <a:ext cx="2633663" cy="3959225"/>
          </a:xfrm>
        </p:spPr>
      </p:pic>
      <p:pic>
        <p:nvPicPr>
          <p:cNvPr id="48132" name="Zástupný symbol pro obsah 11" descr="Osek, vstup do kapitulní síně3.JPG">
            <a:extLst>
              <a:ext uri="{FF2B5EF4-FFF2-40B4-BE49-F238E27FC236}">
                <a16:creationId xmlns:a16="http://schemas.microsoft.com/office/drawing/2014/main" id="{034A9DE5-B1E7-BDA5-85D0-10F7946407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6138" y="2205039"/>
            <a:ext cx="5759450" cy="431958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9">
            <a:extLst>
              <a:ext uri="{FF2B5EF4-FFF2-40B4-BE49-F238E27FC236}">
                <a16:creationId xmlns:a16="http://schemas.microsoft.com/office/drawing/2014/main" id="{117110D5-96EC-8B48-F039-B3A3D64C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Velehrad</a:t>
            </a:r>
          </a:p>
        </p:txBody>
      </p:sp>
      <p:pic>
        <p:nvPicPr>
          <p:cNvPr id="49155" name="Zástupný symbol pro obsah 7" descr="2013-10-23 11.28.24.jpg">
            <a:extLst>
              <a:ext uri="{FF2B5EF4-FFF2-40B4-BE49-F238E27FC236}">
                <a16:creationId xmlns:a16="http://schemas.microsoft.com/office/drawing/2014/main" id="{DA3E5D22-E714-DFBC-2F01-9832E2B93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400" y="1600201"/>
            <a:ext cx="680720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759AE168-0029-E2AD-0ECB-38BA4F1F9DC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z="2800" dirty="0"/>
              <a:t>Žďár</a:t>
            </a:r>
          </a:p>
        </p:txBody>
      </p:sp>
      <p:pic>
        <p:nvPicPr>
          <p:cNvPr id="50179" name="Zástupný symbol pro obsah 4" descr="DSC_0382.JPG">
            <a:extLst>
              <a:ext uri="{FF2B5EF4-FFF2-40B4-BE49-F238E27FC236}">
                <a16:creationId xmlns:a16="http://schemas.microsoft.com/office/drawing/2014/main" id="{680268AC-4997-7856-33E9-C61D32184AE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1600201"/>
            <a:ext cx="3009900" cy="4525963"/>
          </a:xfrm>
        </p:spPr>
      </p:pic>
      <p:pic>
        <p:nvPicPr>
          <p:cNvPr id="50180" name="Zástupný symbol pro obsah 5" descr="P1010555.JPG">
            <a:extLst>
              <a:ext uri="{FF2B5EF4-FFF2-40B4-BE49-F238E27FC236}">
                <a16:creationId xmlns:a16="http://schemas.microsoft.com/office/drawing/2014/main" id="{E439DF8A-9989-D5CB-CEE8-1D9AC4AC3F6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4">
            <a:extLst>
              <a:ext uri="{FF2B5EF4-FFF2-40B4-BE49-F238E27FC236}">
                <a16:creationId xmlns:a16="http://schemas.microsoft.com/office/drawing/2014/main" id="{B22C58E7-E889-AE71-F613-2876559BF39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z="2800" dirty="0"/>
              <a:t>Vyšší Brod</a:t>
            </a:r>
          </a:p>
        </p:txBody>
      </p:sp>
      <p:pic>
        <p:nvPicPr>
          <p:cNvPr id="51203" name="Zástupný symbol pro obsah 3" descr="VB, velek.JPG">
            <a:extLst>
              <a:ext uri="{FF2B5EF4-FFF2-40B4-BE49-F238E27FC236}">
                <a16:creationId xmlns:a16="http://schemas.microsoft.com/office/drawing/2014/main" id="{DFE7E9EE-BE32-E549-3FD3-590B91EE56D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4" y="1600201"/>
            <a:ext cx="3394075" cy="4525963"/>
          </a:xfrm>
        </p:spPr>
      </p:pic>
      <p:pic>
        <p:nvPicPr>
          <p:cNvPr id="51204" name="Zástupný symbol pro obsah 6" descr="DSC_0267.JPG">
            <a:extLst>
              <a:ext uri="{FF2B5EF4-FFF2-40B4-BE49-F238E27FC236}">
                <a16:creationId xmlns:a16="http://schemas.microsoft.com/office/drawing/2014/main" id="{D71124F4-6269-8413-F372-581032A7C96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6550" y="1600201"/>
            <a:ext cx="3009900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1D0A6-795D-7AAE-D605-71598AAC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Vizovice</a:t>
            </a:r>
          </a:p>
        </p:txBody>
      </p:sp>
      <p:pic>
        <p:nvPicPr>
          <p:cNvPr id="5" name="Zástupný obsah 4" descr="Obsah obrázku tráva, obloha, budova, exteriér&#10;&#10;Popis byl vytvořen automaticky">
            <a:extLst>
              <a:ext uri="{FF2B5EF4-FFF2-40B4-BE49-F238E27FC236}">
                <a16:creationId xmlns:a16="http://schemas.microsoft.com/office/drawing/2014/main" id="{B5695281-9589-F916-9760-7F92DD444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53885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2E8FA88B-83D7-3569-8C89-1ABEB90979E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z="2800"/>
              <a:t>Zlatá Koruna</a:t>
            </a:r>
          </a:p>
        </p:txBody>
      </p:sp>
      <p:pic>
        <p:nvPicPr>
          <p:cNvPr id="52227" name="Zástupný symbol pro obsah 4" descr="Snímek 185.jpg">
            <a:extLst>
              <a:ext uri="{FF2B5EF4-FFF2-40B4-BE49-F238E27FC236}">
                <a16:creationId xmlns:a16="http://schemas.microsoft.com/office/drawing/2014/main" id="{5B471D37-2EF3-0846-0DA4-5CDB128C39F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4" y="1600201"/>
            <a:ext cx="3394075" cy="4525963"/>
          </a:xfrm>
        </p:spPr>
      </p:pic>
      <p:pic>
        <p:nvPicPr>
          <p:cNvPr id="52228" name="Zástupný symbol pro obsah 5" descr="Snímek 129.jpg">
            <a:extLst>
              <a:ext uri="{FF2B5EF4-FFF2-40B4-BE49-F238E27FC236}">
                <a16:creationId xmlns:a16="http://schemas.microsoft.com/office/drawing/2014/main" id="{2007E752-7A89-DD39-744C-E3A5E6A4212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1600201"/>
            <a:ext cx="3394075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CFA66-0E26-6100-691F-678F4D9C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Svaté Pole</a:t>
            </a:r>
          </a:p>
        </p:txBody>
      </p:sp>
      <p:pic>
        <p:nvPicPr>
          <p:cNvPr id="19" name="Zástupný obsah 18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423BB9DB-C66F-BA81-112B-A5F610B78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4" r="4034"/>
          <a:stretch/>
        </p:blipFill>
        <p:spPr>
          <a:xfrm>
            <a:off x="173680" y="1383836"/>
            <a:ext cx="5791200" cy="3863181"/>
          </a:xfrm>
        </p:spPr>
      </p:pic>
      <p:pic>
        <p:nvPicPr>
          <p:cNvPr id="20" name="Zástupný obsah 4" descr="Obsah obrázku země, exteriér, špína&#10;&#10;Popis byl vytvořen automaticky">
            <a:extLst>
              <a:ext uri="{FF2B5EF4-FFF2-40B4-BE49-F238E27FC236}">
                <a16:creationId xmlns:a16="http://schemas.microsoft.com/office/drawing/2014/main" id="{C6EDE08A-8F5C-2BD8-8412-1B1DB171B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6" r="10256"/>
          <a:stretch/>
        </p:blipFill>
        <p:spPr bwMode="auto">
          <a:xfrm>
            <a:off x="6096000" y="3315427"/>
            <a:ext cx="6034615" cy="337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575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ateřina\Documents\Kateřina\Odevzdané rukopisy\Václav II. ruk. a obr\Nová složka\Obr_cb_scan\71-Mokropeský plán.tif">
            <a:extLst>
              <a:ext uri="{FF2B5EF4-FFF2-40B4-BE49-F238E27FC236}">
                <a16:creationId xmlns:a16="http://schemas.microsoft.com/office/drawing/2014/main" id="{48BA5FB2-7F62-4B30-DE87-3F744A30C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268414"/>
            <a:ext cx="4500562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Nadpis 2">
            <a:extLst>
              <a:ext uri="{FF2B5EF4-FFF2-40B4-BE49-F238E27FC236}">
                <a16:creationId xmlns:a16="http://schemas.microsoft.com/office/drawing/2014/main" id="{197F19B5-DF6B-42D5-D00A-11CD7790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Zbraslav</a:t>
            </a:r>
          </a:p>
        </p:txBody>
      </p:sp>
      <p:sp>
        <p:nvSpPr>
          <p:cNvPr id="53252" name="Zástupný symbol pro obsah 3">
            <a:extLst>
              <a:ext uri="{FF2B5EF4-FFF2-40B4-BE49-F238E27FC236}">
                <a16:creationId xmlns:a16="http://schemas.microsoft.com/office/drawing/2014/main" id="{AFA7D679-9F30-4F8B-7569-B3D9DF79F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77A12E75-317A-88FB-B391-993A2625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Skalice</a:t>
            </a:r>
          </a:p>
        </p:txBody>
      </p:sp>
      <p:pic>
        <p:nvPicPr>
          <p:cNvPr id="54275" name="Zástupný symbol pro obsah 3" descr="P1060011.JPG">
            <a:extLst>
              <a:ext uri="{FF2B5EF4-FFF2-40B4-BE49-F238E27FC236}">
                <a16:creationId xmlns:a16="http://schemas.microsoft.com/office/drawing/2014/main" id="{925CCAA7-DD5E-C283-61C3-FE45F93AF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F6DE4A7-CE33-5466-CB93-538A0C73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Mýty o cisterciácích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5B2D2F-E219-1C99-0326-455F8CC21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764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Ideové zdroje cisterciáckého hnutí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sz="2000" dirty="0"/>
          </a:p>
          <a:p>
            <a:r>
              <a:rPr lang="cs-CZ" dirty="0"/>
              <a:t>Řehole sv. Benedikta</a:t>
            </a:r>
          </a:p>
          <a:p>
            <a:r>
              <a:rPr lang="cs-CZ" dirty="0"/>
              <a:t>Eremitství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Hluboká zbožnost</a:t>
            </a:r>
          </a:p>
          <a:p>
            <a:r>
              <a:rPr lang="cs-CZ" dirty="0"/>
              <a:t>Návrat k manuální práci</a:t>
            </a:r>
          </a:p>
        </p:txBody>
      </p:sp>
      <p:pic>
        <p:nvPicPr>
          <p:cNvPr id="7" name="Zástupný symbol pro obsah 3" descr="b2VB knihovna, 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30851" y="1600201"/>
            <a:ext cx="3521299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60Sénanque, pohled shora5, nejlepší.jpg">
            <a:extLst>
              <a:ext uri="{FF2B5EF4-FFF2-40B4-BE49-F238E27FC236}">
                <a16:creationId xmlns:a16="http://schemas.microsoft.com/office/drawing/2014/main" id="{4D342CCE-AE14-0DF0-43F1-CB18F4069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1010" b="39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D8F75F-8471-99C2-0C68-AFC7E374B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Život v ústraní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21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voda, obloha, exteriér, řeka&#10;&#10;Popis byl vytvořen automaticky">
            <a:extLst>
              <a:ext uri="{FF2B5EF4-FFF2-40B4-BE49-F238E27FC236}">
                <a16:creationId xmlns:a16="http://schemas.microsoft.com/office/drawing/2014/main" id="{9948C3CE-87F2-0D45-4C1F-5A3E65F92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455"/>
          <a:stretch/>
        </p:blipFill>
        <p:spPr>
          <a:xfrm>
            <a:off x="-261237" y="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97D7B5-C00D-D860-E348-9BCAC3F8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Kolonizace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745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budova, dům, exteriér, cihla&#10;&#10;Popis byl vytvořen automaticky">
            <a:extLst>
              <a:ext uri="{FF2B5EF4-FFF2-40B4-BE49-F238E27FC236}">
                <a16:creationId xmlns:a16="http://schemas.microsoft.com/office/drawing/2014/main" id="{E52D5920-E6EE-5883-3051-56FDCD346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3" b="87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61FC4-7022-327D-CEA0-B740E04DF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Grangie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konvrši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343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Zástupný symbol pro obsah 3" descr="v66SSv.Bernard při žních, obraz.jpg">
            <a:extLst>
              <a:ext uri="{FF2B5EF4-FFF2-40B4-BE49-F238E27FC236}">
                <a16:creationId xmlns:a16="http://schemas.microsoft.com/office/drawing/2014/main" id="{6CB19BA2-D867-235F-AB95-96E7D1AD4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7" b="141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392" name="Rectangle 1639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Nadpis 1">
            <a:extLst>
              <a:ext uri="{FF2B5EF4-FFF2-40B4-BE49-F238E27FC236}">
                <a16:creationId xmlns:a16="http://schemas.microsoft.com/office/drawing/2014/main" id="{AAD31906-FD52-30DE-8987-5EB6D01D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Práce mnichů na poli</a:t>
            </a:r>
            <a:endParaRPr lang="en-US" alt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394" name="Straight Connector 1639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6" name="Straight Connector 1639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talíř, zdobené, několik&#10;&#10;Popis byl vytvořen automaticky">
            <a:extLst>
              <a:ext uri="{FF2B5EF4-FFF2-40B4-BE49-F238E27FC236}">
                <a16:creationId xmlns:a16="http://schemas.microsoft.com/office/drawing/2014/main" id="{E65ABD3E-A935-AECE-123C-D47F340B8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r="44501"/>
          <a:stretch/>
        </p:blipFill>
        <p:spPr>
          <a:xfrm rot="16200000">
            <a:off x="2911929" y="-2667000"/>
            <a:ext cx="6858000" cy="1219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793889-04D1-3728-142B-5B8854ED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Práce mnichů na poli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696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interiér, špinavé, staré, toaleta&#10;&#10;Popis byl vytvořen automaticky">
            <a:extLst>
              <a:ext uri="{FF2B5EF4-FFF2-40B4-BE49-F238E27FC236}">
                <a16:creationId xmlns:a16="http://schemas.microsoft.com/office/drawing/2014/main" id="{6C31C639-5500-A3E9-A0D7-9D782F0F1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CCBC97-E4E4-48C1-8C07-D044594F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Nové technologie, nové plodiny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493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F59A22-E7BE-9DBB-CA31-DFA7CD0A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Nové pohledy na cisterciácký řád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E8EF1C-2412-FE45-6D19-72F4885C5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488516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4" name="Rectangle 3176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Nadpis 1">
            <a:extLst>
              <a:ext uri="{FF2B5EF4-FFF2-40B4-BE49-F238E27FC236}">
                <a16:creationId xmlns:a16="http://schemas.microsoft.com/office/drawing/2014/main" id="{AAC4DA7D-B871-34E6-3C15-719F240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Vodní</a:t>
            </a:r>
            <a:r>
              <a:rPr lang="en-US" altLang="cs-CZ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cs-CZ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systémy</a:t>
            </a:r>
            <a:endParaRPr lang="en-US" altLang="cs-CZ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1766" name="Straight Connector 3176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7" name="Zástupný symbol pro obsah 3" descr="C26Citeaux, kanál 13. st. , Noiron3.jpg">
            <a:extLst>
              <a:ext uri="{FF2B5EF4-FFF2-40B4-BE49-F238E27FC236}">
                <a16:creationId xmlns:a16="http://schemas.microsoft.com/office/drawing/2014/main" id="{5C45A987-9F13-5998-7E41-9B731B1FE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r="7046"/>
          <a:stretch/>
        </p:blipFill>
        <p:spPr>
          <a:xfrm>
            <a:off x="5417117" y="492573"/>
            <a:ext cx="602695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iteaux, knihovna, přízemí kopistů (13. st), figurina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1684" b="24615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  <a:noFill/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Písemná</a:t>
            </a:r>
            <a:r>
              <a:rPr lang="en-US" sz="2800" dirty="0"/>
              <a:t> agenda,</a:t>
            </a:r>
            <a:br>
              <a:rPr lang="en-US" sz="2800" dirty="0"/>
            </a:br>
            <a:r>
              <a:rPr lang="en-US" sz="2800" dirty="0" err="1"/>
              <a:t>organizace</a:t>
            </a:r>
            <a:r>
              <a:rPr lang="en-US" sz="2800" dirty="0"/>
              <a:t> </a:t>
            </a:r>
            <a:r>
              <a:rPr lang="en-US" sz="2800" dirty="0" err="1"/>
              <a:t>klášterního</a:t>
            </a:r>
            <a:r>
              <a:rPr lang="en-US" sz="2800" dirty="0"/>
              <a:t> </a:t>
            </a:r>
            <a:r>
              <a:rPr lang="en-US" sz="2800" dirty="0" err="1"/>
              <a:t>velkostatku</a:t>
            </a:r>
            <a:endParaRPr lang="en-US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type="body" sz="half" idx="2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 descr="Barcelona 2010 137.JPG">
            <a:extLst>
              <a:ext uri="{FF2B5EF4-FFF2-40B4-BE49-F238E27FC236}">
                <a16:creationId xmlns:a16="http://schemas.microsoft.com/office/drawing/2014/main" id="{5225D7A1-A537-0205-E6B6-6A0109CCD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643467" y="1478539"/>
            <a:ext cx="6891187" cy="3876269"/>
          </a:xfrm>
          <a:prstGeom prst="rect">
            <a:avLst/>
          </a:prstGeom>
          <a:noFill/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5493CFF-E43B-4B10-ACE1-C8A124662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0"/>
            <a:ext cx="406212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908327-FF1A-F094-8007-B0115768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650" y="643467"/>
            <a:ext cx="3117850" cy="2556385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C0B11012-3FC0-E163-E0F6-6D2DEB729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2649" y="3358608"/>
            <a:ext cx="3045883" cy="2831273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1800" dirty="0">
              <a:solidFill>
                <a:schemeClr val="bg1"/>
              </a:solidFill>
            </a:endParaRPr>
          </a:p>
          <a:p>
            <a:pPr marL="0"/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chemeClr val="bg1"/>
                </a:solidFill>
              </a:rPr>
              <a:t>Pohřební</a:t>
            </a:r>
            <a:r>
              <a:rPr lang="en-US" sz="2800" dirty="0">
                <a:solidFill>
                  <a:schemeClr val="bg1"/>
                </a:solidFill>
              </a:rPr>
              <a:t> role, </a:t>
            </a:r>
            <a:r>
              <a:rPr lang="en-US" sz="2800" dirty="0" err="1">
                <a:solidFill>
                  <a:schemeClr val="bg1"/>
                </a:solidFill>
              </a:rPr>
              <a:t>memoria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6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 descr="C:\Users\Kateřina\AppData\Local\Microsoft\Windows\Temporary Internet Files\Content.Word\FFUK 016.jpg">
            <a:extLst>
              <a:ext uri="{FF2B5EF4-FFF2-40B4-BE49-F238E27FC236}">
                <a16:creationId xmlns:a16="http://schemas.microsoft.com/office/drawing/2014/main" id="{E153AB77-0C95-4840-8049-EEE839E7442D}"/>
              </a:ext>
            </a:extLst>
          </p:cNvPr>
          <p:cNvPicPr>
            <a:picLocks/>
          </p:cNvPicPr>
          <p:nvPr/>
        </p:nvPicPr>
        <p:blipFill>
          <a:blip r:embed="rId2" cstate="print"/>
          <a:srcRect l="50233"/>
          <a:stretch>
            <a:fillRect/>
          </a:stretch>
        </p:blipFill>
        <p:spPr bwMode="auto">
          <a:xfrm>
            <a:off x="6449978" y="1484784"/>
            <a:ext cx="4382319" cy="464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CF3F274-E5CF-4895-980B-F6D09DF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Kdo žil v cisterciáckém klášteře?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AD71CB-D265-4C7E-9098-E878BF704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72" y="177859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Mniši  pod vedením opata.</a:t>
            </a:r>
          </a:p>
          <a:p>
            <a:r>
              <a:rPr lang="cs-CZ" dirty="0"/>
              <a:t>Další hodnostáři: převor</a:t>
            </a:r>
          </a:p>
          <a:p>
            <a:r>
              <a:rPr lang="cs-CZ" dirty="0"/>
              <a:t>                               </a:t>
            </a:r>
            <a:r>
              <a:rPr lang="cs-CZ" dirty="0" err="1"/>
              <a:t>celerář</a:t>
            </a:r>
            <a:endParaRPr lang="cs-CZ" dirty="0"/>
          </a:p>
          <a:p>
            <a:r>
              <a:rPr lang="cs-CZ" dirty="0"/>
              <a:t>                               fortnýř</a:t>
            </a:r>
          </a:p>
          <a:p>
            <a:r>
              <a:rPr lang="cs-CZ" dirty="0"/>
              <a:t>                               kustod</a:t>
            </a:r>
          </a:p>
          <a:p>
            <a:r>
              <a:rPr lang="cs-CZ" dirty="0"/>
              <a:t>                               kantor</a:t>
            </a:r>
          </a:p>
          <a:p>
            <a:r>
              <a:rPr lang="cs-CZ" dirty="0"/>
              <a:t>                               </a:t>
            </a:r>
            <a:r>
              <a:rPr lang="cs-CZ" dirty="0" err="1"/>
              <a:t>novicmistr</a:t>
            </a:r>
            <a:r>
              <a:rPr lang="cs-CZ" dirty="0"/>
              <a:t>…….</a:t>
            </a:r>
          </a:p>
          <a:p>
            <a:endParaRPr lang="cs-CZ" dirty="0"/>
          </a:p>
          <a:p>
            <a:r>
              <a:rPr lang="cs-CZ" dirty="0" err="1"/>
              <a:t>Konvrši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33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EC81C-A325-40F8-9EE1-E3C3CF5F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Jak se stát mnichem?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8A9517-5926-4B1B-A8C4-C84CB04EF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Noviciát      1 rok</a:t>
            </a:r>
          </a:p>
          <a:p>
            <a:pPr marL="0" indent="0">
              <a:buNone/>
            </a:pPr>
            <a:r>
              <a:rPr lang="cs-CZ" dirty="0"/>
              <a:t>                       od 18 let, případně od 15 let   </a:t>
            </a:r>
          </a:p>
        </p:txBody>
      </p:sp>
    </p:spTree>
    <p:extLst>
      <p:ext uri="{BB962C8B-B14F-4D97-AF65-F5344CB8AC3E}">
        <p14:creationId xmlns:p14="http://schemas.microsoft.com/office/powerpoint/2010/main" val="267736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98500" y="365125"/>
            <a:ext cx="106553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Řehole sv. Benedikta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98500" y="1412777"/>
            <a:ext cx="9512300" cy="4713387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dirty="0"/>
          </a:p>
          <a:p>
            <a:pPr>
              <a:buNone/>
            </a:pPr>
            <a:r>
              <a:rPr lang="cs-CZ" sz="2800" dirty="0"/>
              <a:t>Pravidla společného soužití (vita </a:t>
            </a:r>
            <a:r>
              <a:rPr lang="cs-CZ" sz="2800" dirty="0" err="1"/>
              <a:t>communis</a:t>
            </a:r>
            <a:r>
              <a:rPr lang="cs-CZ" sz="2800" dirty="0"/>
              <a:t>), návod </a:t>
            </a:r>
          </a:p>
          <a:p>
            <a:pPr>
              <a:buNone/>
            </a:pPr>
            <a:r>
              <a:rPr lang="cs-CZ" sz="2800" dirty="0"/>
              <a:t>k duchovnímu růstu každého jednotlivce.</a:t>
            </a:r>
          </a:p>
          <a:p>
            <a:endParaRPr lang="cs-CZ" sz="2800" dirty="0"/>
          </a:p>
          <a:p>
            <a:pPr>
              <a:buNone/>
            </a:pPr>
            <a:r>
              <a:rPr lang="cs-CZ" sz="2800" dirty="0"/>
              <a:t>Podrobný návod pro život v klášteře</a:t>
            </a:r>
          </a:p>
          <a:p>
            <a:pPr>
              <a:buNone/>
            </a:pPr>
            <a:r>
              <a:rPr lang="cs-CZ" sz="2800" dirty="0"/>
              <a:t>73 kapitoly a úvod</a:t>
            </a:r>
          </a:p>
          <a:p>
            <a:pPr>
              <a:buNone/>
            </a:pPr>
            <a:endParaRPr lang="cs-CZ" sz="2800" dirty="0"/>
          </a:p>
          <a:p>
            <a:pPr>
              <a:buNone/>
            </a:pPr>
            <a:r>
              <a:rPr lang="cs-CZ" sz="2800" dirty="0"/>
              <a:t>Popisuje duchovní i praktické</a:t>
            </a:r>
          </a:p>
          <a:p>
            <a:pPr>
              <a:buNone/>
            </a:pPr>
            <a:r>
              <a:rPr lang="cs-CZ" sz="2800" dirty="0"/>
              <a:t>záležitosti klášterního života.</a:t>
            </a:r>
          </a:p>
          <a:p>
            <a:endParaRPr lang="cs-CZ" sz="2800" dirty="0"/>
          </a:p>
          <a:p>
            <a:pPr>
              <a:defRPr/>
            </a:pPr>
            <a:endParaRPr lang="cs-CZ" sz="2600" dirty="0"/>
          </a:p>
          <a:p>
            <a:pPr>
              <a:defRPr/>
            </a:pPr>
            <a:endParaRPr lang="cs-CZ" sz="2600" dirty="0"/>
          </a:p>
          <a:p>
            <a:pPr>
              <a:defRPr/>
            </a:pPr>
            <a:endParaRPr lang="cs-CZ" sz="2600" dirty="0"/>
          </a:p>
          <a:p>
            <a:endParaRPr lang="cs-CZ" sz="2600" dirty="0"/>
          </a:p>
          <a:p>
            <a:endParaRPr lang="cs-CZ" dirty="0"/>
          </a:p>
        </p:txBody>
      </p:sp>
      <p:pic>
        <p:nvPicPr>
          <p:cNvPr id="4" name="Picture 9" descr="A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667" y="1806164"/>
            <a:ext cx="3810265" cy="43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/>
          <a:srcRect l="8591" r="7352"/>
          <a:stretch>
            <a:fillRect/>
          </a:stretch>
        </p:blipFill>
        <p:spPr bwMode="auto">
          <a:xfrm>
            <a:off x="3062288" y="1481138"/>
            <a:ext cx="60674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Zástupný symbol pro obsah 3" descr="idealni%20plan%20klastera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87689" y="260607"/>
            <a:ext cx="5472607" cy="638389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Bernard z </a:t>
            </a:r>
            <a:r>
              <a:rPr lang="cs-CZ" sz="2800" dirty="0" err="1">
                <a:latin typeface="+mn-lt"/>
              </a:rPr>
              <a:t>Clairvaux</a:t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(1090-1153)</a:t>
            </a:r>
            <a:br>
              <a:rPr lang="cs-CZ" sz="2800" dirty="0"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pic>
        <p:nvPicPr>
          <p:cNvPr id="4" name="Zástupný symbol pro obsah 3" descr="a3Sv. Bernard vstupuje do kláštera kopi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40028" y="1690688"/>
            <a:ext cx="3438144" cy="3712464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E4D101-743A-B448-E5A3-8EE2D75F75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Nejvýznamnější představitel řádu.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Propagátor řádu.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Zasloužil se o rychlé rozšíření řádu.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344</Words>
  <Application>Microsoft Office PowerPoint</Application>
  <PresentationFormat>Širokoúhlá obrazovka</PresentationFormat>
  <Paragraphs>125</Paragraphs>
  <Slides>39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Motiv Office</vt:lpstr>
      <vt:lpstr>Motiv sady Office</vt:lpstr>
      <vt:lpstr>Cisterciácký řád ve středověku Mýty  a nové pohledy</vt:lpstr>
      <vt:lpstr>Cisterciáci</vt:lpstr>
      <vt:lpstr>Ideové zdroje cisterciáckého hnutí</vt:lpstr>
      <vt:lpstr>Kdo žil v cisterciáckém klášteře?</vt:lpstr>
      <vt:lpstr>Jak se stát mnichem?</vt:lpstr>
      <vt:lpstr>Řehole sv. Benedikta</vt:lpstr>
      <vt:lpstr>Prezentace aplikace PowerPoint</vt:lpstr>
      <vt:lpstr>Prezentace aplikace PowerPoint</vt:lpstr>
      <vt:lpstr>Bernard z Clairvaux (1090-1153) </vt:lpstr>
      <vt:lpstr>Specifická ekonomika</vt:lpstr>
      <vt:lpstr>Konvrši a mniši</vt:lpstr>
      <vt:lpstr> Cisterciácká architektura</vt:lpstr>
      <vt:lpstr>Jednoduchost, strohost architektury</vt:lpstr>
      <vt:lpstr>Filiační systém</vt:lpstr>
      <vt:lpstr>                 Cisterciácké kláštery v Čechách a na Moravě  </vt:lpstr>
      <vt:lpstr>Sedlec</vt:lpstr>
      <vt:lpstr>Plasy</vt:lpstr>
      <vt:lpstr>Pomuk</vt:lpstr>
      <vt:lpstr>Hradiště </vt:lpstr>
      <vt:lpstr>Osek</vt:lpstr>
      <vt:lpstr>Velehrad</vt:lpstr>
      <vt:lpstr>Žďár</vt:lpstr>
      <vt:lpstr>Vyšší Brod</vt:lpstr>
      <vt:lpstr>Vizovice</vt:lpstr>
      <vt:lpstr>Zlatá Koruna</vt:lpstr>
      <vt:lpstr>Svaté Pole</vt:lpstr>
      <vt:lpstr>Zbraslav</vt:lpstr>
      <vt:lpstr>Skalice</vt:lpstr>
      <vt:lpstr>Mýty o cisterciácích</vt:lpstr>
      <vt:lpstr>Život v ústraní</vt:lpstr>
      <vt:lpstr>Kolonizace</vt:lpstr>
      <vt:lpstr>Grangie, konvrši</vt:lpstr>
      <vt:lpstr>Práce mnichů na poli</vt:lpstr>
      <vt:lpstr>Práce mnichů na poli</vt:lpstr>
      <vt:lpstr>Nové technologie, nové plodiny</vt:lpstr>
      <vt:lpstr>Nové pohledy na cisterciácký řád</vt:lpstr>
      <vt:lpstr>Vodní systémy</vt:lpstr>
      <vt:lpstr>Písemná agenda, organizace klášterního velkostatku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Cisterciácký řád ve středověku Představy a mýty</dc:title>
  <dc:creator>Kateřina Charvátová</dc:creator>
  <cp:lastModifiedBy>Kateřina Charvátová</cp:lastModifiedBy>
  <cp:revision>6</cp:revision>
  <dcterms:created xsi:type="dcterms:W3CDTF">2022-09-28T16:35:15Z</dcterms:created>
  <dcterms:modified xsi:type="dcterms:W3CDTF">2022-10-03T15:21:01Z</dcterms:modified>
</cp:coreProperties>
</file>