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790-779F-4C6D-BDE2-3CA1F707B264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7FEA-3541-45D3-8E2C-87E1343C4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24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790-779F-4C6D-BDE2-3CA1F707B264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7FEA-3541-45D3-8E2C-87E1343C4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68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790-779F-4C6D-BDE2-3CA1F707B264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7FEA-3541-45D3-8E2C-87E1343C4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63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790-779F-4C6D-BDE2-3CA1F707B264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7FEA-3541-45D3-8E2C-87E1343C4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95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790-779F-4C6D-BDE2-3CA1F707B264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7FEA-3541-45D3-8E2C-87E1343C4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43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790-779F-4C6D-BDE2-3CA1F707B264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7FEA-3541-45D3-8E2C-87E1343C4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7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790-779F-4C6D-BDE2-3CA1F707B264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7FEA-3541-45D3-8E2C-87E1343C4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88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790-779F-4C6D-BDE2-3CA1F707B264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7FEA-3541-45D3-8E2C-87E1343C4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74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790-779F-4C6D-BDE2-3CA1F707B264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7FEA-3541-45D3-8E2C-87E1343C4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46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790-779F-4C6D-BDE2-3CA1F707B264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7FEA-3541-45D3-8E2C-87E1343C4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6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790-779F-4C6D-BDE2-3CA1F707B264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7FEA-3541-45D3-8E2C-87E1343C4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66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0790-779F-4C6D-BDE2-3CA1F707B264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77FEA-3541-45D3-8E2C-87E1343C4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07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1470025"/>
          </a:xfrm>
        </p:spPr>
        <p:txBody>
          <a:bodyPr/>
          <a:lstStyle/>
          <a:p>
            <a:pPr algn="l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Ruce které umí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2"/>
            <a:ext cx="3427915" cy="5141873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6754957" y="4389705"/>
            <a:ext cx="2382349" cy="2141276"/>
            <a:chOff x="3851920" y="4370570"/>
            <a:chExt cx="2382349" cy="2141276"/>
          </a:xfrm>
        </p:grpSpPr>
        <p:sp>
          <p:nvSpPr>
            <p:cNvPr id="7" name="Vývojový diagram: zpoždění 6"/>
            <p:cNvSpPr/>
            <p:nvPr/>
          </p:nvSpPr>
          <p:spPr>
            <a:xfrm flipH="1">
              <a:off x="3851920" y="4370570"/>
              <a:ext cx="2382349" cy="2141276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4725144"/>
              <a:ext cx="1871852" cy="1618256"/>
            </a:xfrm>
            <a:prstGeom prst="roundRect">
              <a:avLst>
                <a:gd name="adj" fmla="val 43574"/>
              </a:avLst>
            </a:prstGeom>
          </p:spPr>
        </p:pic>
      </p:grp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4" r="19098" b="9968"/>
          <a:stretch/>
        </p:blipFill>
        <p:spPr>
          <a:xfrm>
            <a:off x="107504" y="1484783"/>
            <a:ext cx="2016224" cy="267018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17460" r="8572" b="3016"/>
          <a:stretch/>
        </p:blipFill>
        <p:spPr>
          <a:xfrm>
            <a:off x="115956" y="3832508"/>
            <a:ext cx="2007772" cy="279414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5" t="15271" r="14047" b="13273"/>
          <a:stretch/>
        </p:blipFill>
        <p:spPr>
          <a:xfrm>
            <a:off x="5111453" y="153866"/>
            <a:ext cx="2106618" cy="153827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r="17143"/>
          <a:stretch/>
        </p:blipFill>
        <p:spPr>
          <a:xfrm>
            <a:off x="7067686" y="153865"/>
            <a:ext cx="2005978" cy="2845276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0" t="13214" r="4081" b="16677"/>
          <a:stretch/>
        </p:blipFill>
        <p:spPr>
          <a:xfrm>
            <a:off x="5111452" y="1655054"/>
            <a:ext cx="1956234" cy="26327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t="12235" r="15808" b="11646"/>
          <a:stretch/>
        </p:blipFill>
        <p:spPr>
          <a:xfrm>
            <a:off x="6818598" y="2709427"/>
            <a:ext cx="2255066" cy="15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/>
              <a:t>„BESKYDY originální produkt</a:t>
            </a:r>
            <a:r>
              <a:rPr lang="x-none" b="1" baseline="30000"/>
              <a:t>®</a:t>
            </a:r>
            <a:r>
              <a:rPr lang="x-none" b="1"/>
              <a:t>“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Značka je jednou ze tří nejstarších (2005) značek sdružených v Asociaci regionálních značek (sdružuje </a:t>
            </a:r>
            <a:r>
              <a:rPr lang="cs-CZ" dirty="0" smtClean="0"/>
              <a:t>24 </a:t>
            </a:r>
            <a:r>
              <a:rPr lang="cs-CZ" dirty="0" smtClean="0"/>
              <a:t>regionů).</a:t>
            </a:r>
          </a:p>
          <a:p>
            <a:r>
              <a:rPr lang="cs-CZ" dirty="0" smtClean="0"/>
              <a:t>Momentálně má </a:t>
            </a:r>
            <a:r>
              <a:rPr lang="cs-CZ" dirty="0" smtClean="0"/>
              <a:t>18 </a:t>
            </a:r>
            <a:r>
              <a:rPr lang="cs-CZ" dirty="0" smtClean="0"/>
              <a:t>certifikovaných výrobců (z toho </a:t>
            </a:r>
            <a:r>
              <a:rPr lang="cs-CZ" dirty="0" smtClean="0"/>
              <a:t>5 </a:t>
            </a:r>
            <a:r>
              <a:rPr lang="cs-CZ" dirty="0" smtClean="0"/>
              <a:t>ve Zlínském kraji).</a:t>
            </a:r>
          </a:p>
          <a:p>
            <a:r>
              <a:rPr lang="cs-CZ" dirty="0" smtClean="0"/>
              <a:t>Certifikujeme jak potraviny a zemědělské produkty, tak řemeslné výrobky.</a:t>
            </a:r>
          </a:p>
          <a:p>
            <a:r>
              <a:rPr lang="cs-CZ" dirty="0" smtClean="0"/>
              <a:t>Máme připraven systém certifikace služeb.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1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/>
              <a:t>„BESKYDY originální produkt</a:t>
            </a:r>
            <a:r>
              <a:rPr lang="x-none" b="1" baseline="30000"/>
              <a:t>®</a:t>
            </a:r>
            <a:r>
              <a:rPr lang="x-none" b="1"/>
              <a:t>“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roku 2012 je koordinátorem značky O.S. Hájenka</a:t>
            </a:r>
            <a:endParaRPr lang="cs-CZ" dirty="0" smtClean="0"/>
          </a:p>
          <a:p>
            <a:r>
              <a:rPr lang="cs-CZ" dirty="0" smtClean="0"/>
              <a:t>Momentálně prochází certifikovaní výrobci  „generační obměnou“  </a:t>
            </a:r>
            <a:endParaRPr lang="cs-CZ" dirty="0" smtClean="0"/>
          </a:p>
          <a:p>
            <a:r>
              <a:rPr lang="cs-CZ" dirty="0" smtClean="0"/>
              <a:t>Aktivity značky jsou od převzetí realizovány bez dotačních zdrojů.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2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6057" r="5144" b="8968"/>
          <a:stretch/>
        </p:blipFill>
        <p:spPr bwMode="auto">
          <a:xfrm>
            <a:off x="239486" y="304800"/>
            <a:ext cx="6522165" cy="427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6735247" y="4431626"/>
            <a:ext cx="2382349" cy="2141276"/>
            <a:chOff x="3851920" y="4370570"/>
            <a:chExt cx="2382349" cy="2141276"/>
          </a:xfrm>
        </p:grpSpPr>
        <p:sp>
          <p:nvSpPr>
            <p:cNvPr id="6" name="Vývojový diagram: zpoždění 5"/>
            <p:cNvSpPr/>
            <p:nvPr/>
          </p:nvSpPr>
          <p:spPr>
            <a:xfrm flipH="1">
              <a:off x="3851920" y="4370570"/>
              <a:ext cx="2382349" cy="2141276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4725144"/>
              <a:ext cx="1871852" cy="1618256"/>
            </a:xfrm>
            <a:prstGeom prst="roundRect">
              <a:avLst>
                <a:gd name="adj" fmla="val 4357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320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/>
              <a:t>„BESKYDY originální produkt</a:t>
            </a:r>
            <a:r>
              <a:rPr lang="x-none" b="1" baseline="30000"/>
              <a:t>®</a:t>
            </a:r>
            <a:r>
              <a:rPr lang="x-none" b="1"/>
              <a:t>“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531206"/>
              </p:ext>
            </p:extLst>
          </p:nvPr>
        </p:nvGraphicFramePr>
        <p:xfrm>
          <a:off x="1043609" y="1268758"/>
          <a:ext cx="6533530" cy="45196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58758"/>
                <a:gridCol w="1987386"/>
                <a:gridCol w="1987386"/>
              </a:tblGrid>
              <a:tr h="302589">
                <a:tc>
                  <a:txBody>
                    <a:bodyPr/>
                    <a:lstStyle/>
                    <a:p>
                      <a:pPr>
                        <a:spcAft>
                          <a:spcPts val="720"/>
                        </a:spcAft>
                      </a:pPr>
                      <a:r>
                        <a:rPr lang="cs-CZ" sz="1100" dirty="0">
                          <a:effectLst/>
                        </a:rPr>
                        <a:t>Jméno žadatele: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2589">
                <a:tc>
                  <a:txBody>
                    <a:bodyPr/>
                    <a:lstStyle/>
                    <a:p>
                      <a:pPr>
                        <a:spcAft>
                          <a:spcPts val="720"/>
                        </a:spcAft>
                      </a:pPr>
                      <a:r>
                        <a:rPr lang="cs-CZ" sz="1100">
                          <a:effectLst/>
                        </a:rPr>
                        <a:t>Adresa provozovny: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2589">
                <a:tc>
                  <a:txBody>
                    <a:bodyPr/>
                    <a:lstStyle/>
                    <a:p>
                      <a:pPr>
                        <a:spcAft>
                          <a:spcPts val="720"/>
                        </a:spcAft>
                      </a:pPr>
                      <a:r>
                        <a:rPr lang="cs-CZ" sz="1100">
                          <a:effectLst/>
                        </a:rPr>
                        <a:t>Obchodní název pro propagaci: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2589">
                <a:tc>
                  <a:txBody>
                    <a:bodyPr/>
                    <a:lstStyle/>
                    <a:p>
                      <a:pPr>
                        <a:spcAft>
                          <a:spcPts val="720"/>
                        </a:spcAft>
                      </a:pPr>
                      <a:r>
                        <a:rPr lang="cs-CZ" sz="1100">
                          <a:effectLst/>
                        </a:rPr>
                        <a:t>Název výrobku / skupiny: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04854">
                <a:tc>
                  <a:txBody>
                    <a:bodyPr/>
                    <a:lstStyle/>
                    <a:p>
                      <a:pPr>
                        <a:spcAft>
                          <a:spcPts val="720"/>
                        </a:spcAft>
                      </a:pPr>
                      <a:r>
                        <a:rPr lang="cs-CZ" sz="1100">
                          <a:effectLst/>
                        </a:rPr>
                        <a:t>Stručný popis: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2589">
                <a:tc>
                  <a:txBody>
                    <a:bodyPr/>
                    <a:lstStyle/>
                    <a:p>
                      <a:pPr>
                        <a:spcAft>
                          <a:spcPts val="720"/>
                        </a:spcAft>
                      </a:pPr>
                      <a:r>
                        <a:rPr lang="cs-CZ" sz="1100">
                          <a:effectLst/>
                        </a:rPr>
                        <a:t>Bodové hodnocení: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7145">
                        <a:spcAft>
                          <a:spcPts val="720"/>
                        </a:spcAft>
                      </a:pPr>
                      <a:r>
                        <a:rPr lang="cs-CZ" sz="1100">
                          <a:effectLst/>
                        </a:rPr>
                        <a:t>v žádosti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7145">
                        <a:spcAft>
                          <a:spcPts val="720"/>
                        </a:spcAft>
                      </a:pPr>
                      <a:r>
                        <a:rPr lang="cs-CZ" sz="1100">
                          <a:effectLst/>
                        </a:rPr>
                        <a:t>schváleno komisí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589">
                <a:tc>
                  <a:txBody>
                    <a:bodyPr/>
                    <a:lstStyle/>
                    <a:p>
                      <a:pPr>
                        <a:spcAft>
                          <a:spcPts val="720"/>
                        </a:spcAft>
                      </a:pPr>
                      <a:r>
                        <a:rPr lang="cs-CZ" sz="1100">
                          <a:effectLst/>
                        </a:rPr>
                        <a:t>Tradice: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7145">
                        <a:spcAft>
                          <a:spcPts val="720"/>
                        </a:spcAft>
                      </a:pPr>
                      <a:r>
                        <a:rPr lang="cs-CZ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0-5 bodů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589">
                <a:tc>
                  <a:txBody>
                    <a:bodyPr/>
                    <a:lstStyle/>
                    <a:p>
                      <a:pPr>
                        <a:spcAft>
                          <a:spcPts val="720"/>
                        </a:spcAft>
                      </a:pPr>
                      <a:r>
                        <a:rPr lang="cs-CZ" sz="1100">
                          <a:effectLst/>
                        </a:rPr>
                        <a:t>Místní suroviny: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71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0-5 bodů</a:t>
                      </a:r>
                    </a:p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589">
                <a:tc>
                  <a:txBody>
                    <a:bodyPr/>
                    <a:lstStyle/>
                    <a:p>
                      <a:pPr>
                        <a:spcAft>
                          <a:spcPts val="720"/>
                        </a:spcAft>
                      </a:pPr>
                      <a:r>
                        <a:rPr lang="cs-CZ" sz="1100">
                          <a:effectLst/>
                        </a:rPr>
                        <a:t>Ruční / řemeslná / duševní práce: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71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0-5 bodů</a:t>
                      </a:r>
                    </a:p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589">
                <a:tc>
                  <a:txBody>
                    <a:bodyPr/>
                    <a:lstStyle/>
                    <a:p>
                      <a:pPr>
                        <a:spcAft>
                          <a:spcPts val="720"/>
                        </a:spcAft>
                      </a:pPr>
                      <a:r>
                        <a:rPr lang="cs-CZ" sz="1100">
                          <a:effectLst/>
                        </a:rPr>
                        <a:t>Motiv / specifičnost pro region: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71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0-5 bodů +2 b za název a motiv</a:t>
                      </a:r>
                    </a:p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589">
                <a:tc>
                  <a:txBody>
                    <a:bodyPr/>
                    <a:lstStyle/>
                    <a:p>
                      <a:pPr>
                        <a:spcAft>
                          <a:spcPts val="720"/>
                        </a:spcAft>
                      </a:pPr>
                      <a:r>
                        <a:rPr lang="cs-CZ" sz="1100">
                          <a:effectLst/>
                        </a:rPr>
                        <a:t>Výjimečné vlastnosti: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71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0-3 bodů</a:t>
                      </a:r>
                    </a:p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589">
                <a:tc>
                  <a:txBody>
                    <a:bodyPr/>
                    <a:lstStyle/>
                    <a:p>
                      <a:pPr>
                        <a:spcAft>
                          <a:spcPts val="720"/>
                        </a:spcAft>
                      </a:pPr>
                      <a:r>
                        <a:rPr lang="cs-CZ" sz="1100">
                          <a:effectLst/>
                        </a:rPr>
                        <a:t>Celkem bodů: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17145">
                        <a:spcAft>
                          <a:spcPts val="72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2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/>
              <a:t>„BESKYDY originální produkt</a:t>
            </a:r>
            <a:r>
              <a:rPr lang="x-none" b="1" baseline="30000"/>
              <a:t>®</a:t>
            </a:r>
            <a:r>
              <a:rPr lang="x-none" b="1"/>
              <a:t>“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Děkuji za </a:t>
            </a:r>
            <a:r>
              <a:rPr lang="cs-CZ" smtClean="0"/>
              <a:t>pozornost.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000" dirty="0" smtClean="0"/>
              <a:t>Ing. Dalibor </a:t>
            </a:r>
            <a:r>
              <a:rPr lang="cs-CZ" sz="2000" dirty="0" err="1" smtClean="0"/>
              <a:t>Kvita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O.S. Hájenka</a:t>
            </a:r>
          </a:p>
          <a:p>
            <a:pPr marL="0" indent="0">
              <a:buNone/>
            </a:pPr>
            <a:r>
              <a:rPr lang="cs-CZ" sz="2000" dirty="0" smtClean="0"/>
              <a:t>hajenka@centrum.cz</a:t>
            </a:r>
            <a:endParaRPr lang="cs-CZ" sz="20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6735247" y="4431626"/>
            <a:ext cx="2382349" cy="2141276"/>
            <a:chOff x="3851920" y="4370570"/>
            <a:chExt cx="2382349" cy="2141276"/>
          </a:xfrm>
        </p:grpSpPr>
        <p:sp>
          <p:nvSpPr>
            <p:cNvPr id="6" name="Vývojový diagram: zpoždění 5"/>
            <p:cNvSpPr/>
            <p:nvPr/>
          </p:nvSpPr>
          <p:spPr>
            <a:xfrm flipH="1">
              <a:off x="3851920" y="4370570"/>
              <a:ext cx="2382349" cy="2141276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4725144"/>
              <a:ext cx="1871852" cy="1618256"/>
            </a:xfrm>
            <a:prstGeom prst="roundRect">
              <a:avLst>
                <a:gd name="adj" fmla="val 4357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40320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179</Words>
  <Application>Microsoft Office PowerPoint</Application>
  <PresentationFormat>Předvádění na obrazovce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Ruce které umí</vt:lpstr>
      <vt:lpstr>„BESKYDY originální produkt®“  </vt:lpstr>
      <vt:lpstr>„BESKYDY originální produkt®“  </vt:lpstr>
      <vt:lpstr>Prezentace aplikace PowerPoint</vt:lpstr>
      <vt:lpstr>„BESKYDY originální produkt®“  </vt:lpstr>
      <vt:lpstr>„BESKYDY originální produkt®“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Ruce které umí</dc:title>
  <dc:creator>Dalibor</dc:creator>
  <cp:lastModifiedBy>Dalibor</cp:lastModifiedBy>
  <cp:revision>14</cp:revision>
  <dcterms:created xsi:type="dcterms:W3CDTF">2013-12-10T20:48:20Z</dcterms:created>
  <dcterms:modified xsi:type="dcterms:W3CDTF">2014-11-18T12:08:42Z</dcterms:modified>
</cp:coreProperties>
</file>