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 showGuides="1">
      <p:cViewPr>
        <p:scale>
          <a:sx n="71" d="100"/>
          <a:sy n="71" d="100"/>
        </p:scale>
        <p:origin x="-126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EC22D-988C-4E0A-81EE-550E41F467E4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F120-727A-4536-BF10-652837B8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30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F120-727A-4536-BF10-652837B8471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5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96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77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3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6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9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0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54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90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6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8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21D7-CFC9-46A4-98EB-C97C08E5F812}" type="datetimeFigureOut">
              <a:rPr lang="cs-CZ" smtClean="0"/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3BD1-9309-4AD8-9E88-DFE670CBE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6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21.jpeg"/><Relationship Id="rId5" Type="http://schemas.openxmlformats.org/officeDocument/2006/relationships/image" Target="../media/image3.jpeg"/><Relationship Id="rId10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23.jpeg"/><Relationship Id="rId5" Type="http://schemas.openxmlformats.org/officeDocument/2006/relationships/image" Target="../media/image3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25.jpeg"/><Relationship Id="rId5" Type="http://schemas.openxmlformats.org/officeDocument/2006/relationships/image" Target="../media/image3.jpeg"/><Relationship Id="rId10" Type="http://schemas.openxmlformats.org/officeDocument/2006/relationships/image" Target="../media/image24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29.jpeg"/><Relationship Id="rId5" Type="http://schemas.openxmlformats.org/officeDocument/2006/relationships/image" Target="../media/image3.jpeg"/><Relationship Id="rId10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jpeg"/><Relationship Id="rId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5.jpeg"/><Relationship Id="rId5" Type="http://schemas.openxmlformats.org/officeDocument/2006/relationships/image" Target="../media/image3.jpe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8.jpe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96" y="1985356"/>
            <a:ext cx="5232808" cy="20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344816" cy="3528392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Malá ovčácká škola, Rožnov pod Radhoštěm, podzim 2008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13" y="0"/>
            <a:ext cx="2640350" cy="1034136"/>
          </a:xfrm>
          <a:prstGeom prst="rect">
            <a:avLst/>
          </a:prstGeom>
        </p:spPr>
      </p:pic>
      <p:pic>
        <p:nvPicPr>
          <p:cNvPr id="14" name="Picture 1026" descr="IMG_929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133600"/>
            <a:ext cx="3743325" cy="2808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24" descr="IMG_917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133600"/>
            <a:ext cx="3673475" cy="2808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62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344816" cy="3528392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Exkurze na farmy a do zpracoven - Jižní Čechy, Javorníky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13" y="0"/>
            <a:ext cx="2640350" cy="1034136"/>
          </a:xfrm>
          <a:prstGeom prst="rect">
            <a:avLst/>
          </a:prstGeom>
        </p:spPr>
      </p:pic>
      <p:pic>
        <p:nvPicPr>
          <p:cNvPr id="4098" name="Picture 2" descr="C:\Users\HP\Desktop\A_SVETLA\a_neziskovka\a_neziskovka fotky\a_prezentace\exkurz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6952" y="2023755"/>
            <a:ext cx="2352963" cy="313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P\Desktop\A_SVETLA\a_neziskovka\a_neziskovka fotky\a_prezentace\bludick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45" y="2023755"/>
            <a:ext cx="4166156" cy="31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8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028478"/>
            <a:ext cx="7344816" cy="3528392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Ochutnávky regionálních potravin – farmářská prodejna Z dědiny, Dary kraje, restaurace V práci, Zlín, Podzimní ovčácké slavnosti na 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Santově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13" y="0"/>
            <a:ext cx="2640350" cy="1034136"/>
          </a:xfrm>
          <a:prstGeom prst="rect">
            <a:avLst/>
          </a:prstGeom>
        </p:spPr>
      </p:pic>
      <p:pic>
        <p:nvPicPr>
          <p:cNvPr id="5122" name="Picture 2" descr="C:\Users\HP\Desktop\A_SVETLA\a_neziskovka\a_neziskovka fotky\a_prezentace\dubovsky_mens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89813"/>
            <a:ext cx="2229576" cy="18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esktop\A_SVETLA\a_neziskovka\a_neziskovka fotky\a_prezentace\ochutnavky_z_dedin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67" y="3619292"/>
            <a:ext cx="2500207" cy="18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\Desktop\A_SVETLA\a_neziskovka\a_neziskovka fotky\a_prezentace\ochutnavyka_Dary_kraje.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74" y="1556793"/>
            <a:ext cx="2546591" cy="19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P\Desktop\A_SVETLA\a_neziskovka\a_neziskovka fotky\a_prezentace\ochutnavka_JP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19293"/>
            <a:ext cx="2290562" cy="18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0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344816" cy="3528392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Prádelna ovčí vlny ve 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Vrběticích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farma Ing. 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Šeligy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13" y="0"/>
            <a:ext cx="2640350" cy="1034136"/>
          </a:xfrm>
          <a:prstGeom prst="rect">
            <a:avLst/>
          </a:prstGeom>
        </p:spPr>
      </p:pic>
      <p:pic>
        <p:nvPicPr>
          <p:cNvPr id="6146" name="Picture 2" descr="C:\Users\HP\Desktop\A_SVETLA\a_neziskovka\a_neziskovka fotky\a_prezentace\pradel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" y="2155821"/>
            <a:ext cx="3917685" cy="29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A_SVETLA\a_neziskovka\a_neziskovka fotky\a_prezentace\seligaJP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64" y="2134571"/>
            <a:ext cx="3946018" cy="295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3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9620" y="404664"/>
            <a:ext cx="7772400" cy="1887701"/>
          </a:xfrm>
        </p:spPr>
        <p:txBody>
          <a:bodyPr>
            <a:normAutofit/>
          </a:bodyPr>
          <a:lstStyle/>
          <a:p>
            <a:r>
              <a:rPr lang="cs-CZ" alt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Nové aktivity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92888" cy="3528392"/>
          </a:xfrm>
        </p:spPr>
        <p:txBody>
          <a:bodyPr>
            <a:normAutofit fontScale="25000" lnSpcReduction="20000"/>
          </a:bodyPr>
          <a:lstStyle/>
          <a:p>
            <a:pPr marL="742950" lvl="1" indent="-28575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Vydávání novinového občasníku Z valašského dvora</a:t>
            </a:r>
            <a:endParaRPr lang="cs-CZ" altLang="cs-CZ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Z valašského dvora</a:t>
            </a:r>
          </a:p>
          <a:p>
            <a:pPr marL="742950" lvl="1" indent="-28575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Bylinkářské kurzy</a:t>
            </a:r>
          </a:p>
          <a:p>
            <a:pPr marL="742950" lvl="1" indent="-28575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 zpracování jehněčího masa</a:t>
            </a:r>
          </a:p>
          <a:p>
            <a:pPr marL="742950" lvl="1" indent="-28575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Propagace vzorových farem a zpracovatelů zemědělských produktů </a:t>
            </a:r>
          </a:p>
          <a:p>
            <a:pPr marL="742950" lvl="1" indent="-28575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Ukázky zpracování masa a mléka na akcích pro veřejnost</a:t>
            </a:r>
            <a:endParaRPr lang="cs-CZ" altLang="cs-CZ" sz="6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2" y="19527"/>
            <a:ext cx="2640350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6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9620" y="404664"/>
            <a:ext cx="7772400" cy="1887701"/>
          </a:xfrm>
        </p:spPr>
        <p:txBody>
          <a:bodyPr>
            <a:normAutofit/>
          </a:bodyPr>
          <a:lstStyle/>
          <a:p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a spolupráce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5556" y="1556792"/>
            <a:ext cx="7992888" cy="3528392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 – </a:t>
            </a: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s názvem Podpora 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drobných farmářů na Valašsku </a:t>
            </a:r>
            <a:endParaRPr lang="cs-CZ" altLang="cs-CZ" sz="6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projekt s názvem Síťování farem a regionálních producentů na Valašsku</a:t>
            </a:r>
          </a:p>
          <a:p>
            <a:pPr marL="457200" indent="-45720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s názvem Naše potraviny na náš stůl </a:t>
            </a:r>
          </a:p>
          <a:p>
            <a:pPr marL="457200" indent="-45720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realizace projektu 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SR-ČR s názvem Zemědělské slavnosti karpatského pohraničí (Ovčácký den na Valašsku v </a:t>
            </a: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Prlově 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Dožínky v Lednici)</a:t>
            </a:r>
          </a:p>
          <a:p>
            <a:pPr marL="457200" indent="-45720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ČSOP </a:t>
            </a:r>
            <a:r>
              <a:rPr lang="cs-CZ" altLang="cs-CZ" sz="6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Veronica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(Letní škola ochrany krajiny v Hostětíně)</a:t>
            </a:r>
          </a:p>
          <a:p>
            <a:pPr marL="457200" indent="-45720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 na  aktivitách v rámci ENVI Centra Pro krajinu Vysoké Pole (kurzy zpracování ovčí vlny pro střední školy, kurzy faremního zpracování mléka)</a:t>
            </a:r>
          </a:p>
          <a:p>
            <a:pPr marL="457200" indent="-457200" algn="l">
              <a:lnSpc>
                <a:spcPct val="12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Ploština (nákup vybavení na kurzy</a:t>
            </a: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MAS Střední Vsetínsko, MAS Valašsko Horní </a:t>
            </a:r>
            <a:r>
              <a:rPr lang="cs-CZ" altLang="cs-CZ" sz="6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Vsacko</a:t>
            </a:r>
            <a:r>
              <a:rPr lang="cs-CZ" altLang="cs-CZ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6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Pozdimní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ovčácké slavnosti na </a:t>
            </a:r>
            <a:r>
              <a:rPr lang="cs-CZ" altLang="cs-CZ" sz="6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Santově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cs-CZ" sz="6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2" y="19527"/>
            <a:ext cx="2640350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6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200" y="517068"/>
            <a:ext cx="7772400" cy="1887701"/>
          </a:xfrm>
        </p:spPr>
        <p:txBody>
          <a:bodyPr>
            <a:normAutofit/>
          </a:bodyPr>
          <a:lstStyle/>
          <a:p>
            <a:r>
              <a:rPr lang="cs-CZ" alt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Projekt  UNDP-GEF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92888" cy="338437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6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biologické rozmanitosti trvalých travních porostů v pohoří Karpat v České republice prostřednictvím cíleného využití nových zdrojů financování Evropské unie, zkráceně „Karpatské louky</a:t>
            </a:r>
            <a:r>
              <a:rPr lang="cs-CZ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Relizace</a:t>
            </a:r>
            <a:r>
              <a:rPr 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2006-2008</a:t>
            </a:r>
            <a:endParaRPr lang="en-GB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GB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Zájmové</a:t>
            </a:r>
            <a:r>
              <a:rPr lang="en-GB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CHKO Beskydy, CHKO Bílé Karpaty</a:t>
            </a:r>
          </a:p>
          <a:p>
            <a:pPr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projektu: </a:t>
            </a: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Správy CHKO Beskydy, CHKO Bílé Karpaty, Výzkumný ústav zemědělské ekonomiky, Svaz chovatelů ovcí a koz v ČR, Nadace Partnerství (Regionální ochranná známka Vyrobeno v Beskydech, Tradice Bílých Karpat), Moravské Karpaty, o.p.s.</a:t>
            </a:r>
          </a:p>
          <a:p>
            <a:pPr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Cíl: </a:t>
            </a: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Ověřit, zda jsou AEO opatření dobře nastavena a přispívají ke zlepšení biodiverzity, doladit mechanismy financování EU na národní úrovni, tak aby se posílila jejich použitelnost pro zachování horských trvalých travních porostů také jinde v ČR</a:t>
            </a:r>
          </a:p>
          <a:p>
            <a:pPr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Aktivity: </a:t>
            </a: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Biologické monitoringy na území CHKO, pokusné plochy, dotazníkové šetření</a:t>
            </a:r>
            <a:endParaRPr lang="en-GB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07" y="37638"/>
            <a:ext cx="2640350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200" y="517068"/>
            <a:ext cx="7772400" cy="1887701"/>
          </a:xfrm>
        </p:spPr>
        <p:txBody>
          <a:bodyPr>
            <a:normAutofit/>
          </a:bodyPr>
          <a:lstStyle/>
          <a:p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Založení neziskové organizace</a:t>
            </a:r>
            <a:endParaRPr 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704856" cy="2880320"/>
          </a:xfrm>
        </p:spPr>
        <p:txBody>
          <a:bodyPr>
            <a:normAutofit/>
          </a:bodyPr>
          <a:lstStyle/>
          <a:p>
            <a:pPr indent="349250"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buFont typeface="Arial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altLang="cs-CZ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Založena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31.10. 2007 v </a:t>
            </a: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Prlově</a:t>
            </a:r>
            <a:endParaRPr lang="en-GB" alt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9250"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buFont typeface="Arial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altLang="cs-CZ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Zakladatelé</a:t>
            </a:r>
            <a:r>
              <a:rPr lang="cs-CZ" altLang="cs-C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cs-C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Prlov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SŠZePř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Rož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Radh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oště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,S. </a:t>
            </a: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Studenská</a:t>
            </a:r>
            <a:endParaRPr lang="en-GB" alt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9250" algn="l">
              <a:lnSpc>
                <a:spcPct val="120000"/>
              </a:lnSpc>
              <a:spcBef>
                <a:spcPts val="288"/>
              </a:spcBef>
              <a:spcAft>
                <a:spcPts val="1138"/>
              </a:spcAft>
              <a:buFont typeface="Arial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altLang="cs-CZ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Zájmové</a:t>
            </a:r>
            <a:r>
              <a:rPr lang="en-GB" altLang="cs-C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cs-CZ" altLang="cs-C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Moravskoslezské Beskydy, Javorníky, Vsetínské vrchy, Hostýnské vrchy, Vizovické vrchy a Bílé Karpaty (Moravské Karpaty)</a:t>
            </a: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07" y="37638"/>
            <a:ext cx="2640350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200" y="517068"/>
            <a:ext cx="7772400" cy="1887701"/>
          </a:xfrm>
        </p:spPr>
        <p:txBody>
          <a:bodyPr>
            <a:normAutofit/>
          </a:bodyPr>
          <a:lstStyle/>
          <a:p>
            <a:r>
              <a:rPr lang="cs-CZ" alt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Cíle činnosti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92888" cy="3528392"/>
          </a:xfrm>
        </p:spPr>
        <p:txBody>
          <a:bodyPr>
            <a:normAutofit fontScale="25000" lnSpcReduction="20000"/>
          </a:bodyPr>
          <a:lstStyle/>
          <a:p>
            <a:pPr marL="684213" indent="-682625" algn="l">
              <a:lnSpc>
                <a:spcPct val="120000"/>
              </a:lnSpc>
              <a:spcBef>
                <a:spcPts val="1700"/>
              </a:spcBef>
              <a:spcAft>
                <a:spcPts val="850"/>
              </a:spcAft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6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lepšení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postavení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zemědělců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hospodařících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středně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velkých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farmách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šetrně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hospodařících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regionu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Moravských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Karpat</a:t>
            </a:r>
            <a:r>
              <a:rPr lang="cs-CZ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6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poradenství </a:t>
            </a:r>
            <a:r>
              <a:rPr lang="cs-CZ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získávání dotací z </a:t>
            </a:r>
            <a:r>
              <a:rPr lang="cs-CZ" altLang="cs-CZ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PRV, exkurze </a:t>
            </a:r>
          </a:p>
          <a:p>
            <a:pPr marL="684213" indent="-682625" algn="l">
              <a:lnSpc>
                <a:spcPct val="120000"/>
              </a:lnSpc>
              <a:spcBef>
                <a:spcPts val="1700"/>
              </a:spcBef>
              <a:spcAft>
                <a:spcPts val="850"/>
              </a:spcAft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6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odpora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odbytu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produktů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chovu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6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hospodářských zvířat </a:t>
            </a:r>
            <a:r>
              <a:rPr lang="cs-CZ" altLang="cs-CZ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regionálními </a:t>
            </a:r>
            <a:r>
              <a:rPr lang="cs-CZ" altLang="cs-CZ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známkami, zpracovatelské </a:t>
            </a:r>
            <a:r>
              <a:rPr lang="cs-CZ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kurzy, zprostředkování kontaktů na hotely a restaurace, </a:t>
            </a:r>
            <a:r>
              <a:rPr lang="cs-CZ" altLang="cs-CZ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odpora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zájmu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laické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veřejnosti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chovu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ovcí</a:t>
            </a:r>
            <a:r>
              <a:rPr lang="cs-CZ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koz a hovězího dobytka </a:t>
            </a:r>
            <a:endParaRPr lang="cs-CZ" altLang="cs-CZ" sz="6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indent="-682625" algn="l">
              <a:lnSpc>
                <a:spcPct val="120000"/>
              </a:lnSpc>
              <a:spcBef>
                <a:spcPts val="1700"/>
              </a:spcBef>
              <a:spcAft>
                <a:spcPts val="850"/>
              </a:spcAft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6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polupráce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zemědělci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zástupci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orgánů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správy</a:t>
            </a:r>
            <a:r>
              <a:rPr lang="cs-CZ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zástupci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samospráv</a:t>
            </a:r>
            <a:endParaRPr lang="cs-CZ" altLang="cs-CZ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indent="-682625" algn="l">
              <a:lnSpc>
                <a:spcPct val="120000"/>
              </a:lnSpc>
              <a:spcBef>
                <a:spcPts val="1700"/>
              </a:spcBef>
              <a:spcAft>
                <a:spcPts val="850"/>
              </a:spcAft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achování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starých</a:t>
            </a:r>
            <a:r>
              <a:rPr lang="en-GB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řemesel</a:t>
            </a:r>
            <a:r>
              <a:rPr lang="cs-CZ" altLang="cs-C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ropagac</a:t>
            </a:r>
            <a:r>
              <a:rPr lang="cs-CZ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výrobků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řemeslné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výroby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podporou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zájmu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regionu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tradiční</a:t>
            </a:r>
            <a:r>
              <a:rPr lang="en-GB" alt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řemesla</a:t>
            </a:r>
            <a:endParaRPr lang="en-GB" altLang="cs-CZ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sz="5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53" y="0"/>
            <a:ext cx="2640350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9620" y="404664"/>
            <a:ext cx="7772400" cy="1887701"/>
          </a:xfrm>
        </p:spPr>
        <p:txBody>
          <a:bodyPr>
            <a:normAutofit/>
          </a:bodyPr>
          <a:lstStyle/>
          <a:p>
            <a:r>
              <a:rPr lang="cs-CZ" alt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92888" cy="3528392"/>
          </a:xfrm>
        </p:spPr>
        <p:txBody>
          <a:bodyPr>
            <a:normAutofit fontScale="25000" lnSpcReduction="20000"/>
          </a:bodyPr>
          <a:lstStyle/>
          <a:p>
            <a:pPr marL="742950" lvl="1" indent="-285750" algn="l">
              <a:lnSpc>
                <a:spcPct val="11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en-GB" altLang="cs-CZ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</a:t>
            </a:r>
            <a:r>
              <a:rPr lang="en-GB" altLang="cs-CZ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altLang="cs-CZ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produktů</a:t>
            </a:r>
            <a:r>
              <a:rPr lang="en-GB" altLang="cs-CZ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farem </a:t>
            </a:r>
            <a:r>
              <a:rPr lang="en-GB" altLang="cs-CZ" sz="6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ovčí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cs-CZ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předením a plstěním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farmeního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mléka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ovčích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kůží</a:t>
            </a:r>
            <a:endParaRPr lang="cs-CZ" altLang="cs-CZ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 vaření z regionálních surovin</a:t>
            </a:r>
          </a:p>
          <a:p>
            <a:pPr marL="742950" lvl="1" indent="-285750" algn="l">
              <a:lnSpc>
                <a:spcPct val="11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Řemeslné kurzy </a:t>
            </a:r>
          </a:p>
          <a:p>
            <a:pPr marL="742950" lvl="1" indent="-285750" algn="l">
              <a:lnSpc>
                <a:spcPct val="11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en-GB" altLang="cs-CZ" sz="6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Semináře</a:t>
            </a:r>
            <a:r>
              <a:rPr lang="en-GB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GB" altLang="cs-CZ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začínající</a:t>
            </a:r>
            <a:r>
              <a:rPr lang="en-GB" altLang="cs-CZ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zemědělce</a:t>
            </a:r>
            <a:r>
              <a:rPr lang="en-GB" altLang="cs-CZ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Malá o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včácká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endParaRPr lang="en-GB" altLang="cs-CZ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akcí pro veřejnost </a:t>
            </a:r>
            <a:r>
              <a:rPr lang="en-GB" altLang="cs-CZ" sz="6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6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Ovčácký</a:t>
            </a:r>
            <a:r>
              <a:rPr lang="en-GB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v </a:t>
            </a:r>
            <a:r>
              <a:rPr lang="en-GB" altLang="cs-CZ" sz="6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Prlově</a:t>
            </a:r>
            <a:r>
              <a:rPr lang="cs-CZ" altLang="cs-CZ" sz="6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Podzimní ovčácké slavnosti na </a:t>
            </a:r>
            <a:r>
              <a:rPr lang="cs-CZ" altLang="cs-CZ" sz="6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Santově</a:t>
            </a:r>
            <a:endParaRPr lang="cs-CZ" altLang="cs-CZ" sz="6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Ochutnávky specialit z místních surovin </a:t>
            </a:r>
            <a:r>
              <a:rPr lang="cs-CZ" altLang="cs-CZ" sz="6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farmářské prodejny, restaurace, akce pro veřejnost</a:t>
            </a:r>
            <a:endParaRPr lang="cs-CZ" altLang="cs-CZ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cs-CZ" altLang="cs-CZ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Exkurze na vybrané farmy </a:t>
            </a:r>
            <a:r>
              <a:rPr lang="cs-CZ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6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spolupráci se </a:t>
            </a:r>
            <a:r>
              <a:rPr lang="cs-CZ" altLang="cs-CZ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SCHOK Slovensko, </a:t>
            </a:r>
            <a:r>
              <a:rPr lang="cs-CZ" altLang="cs-CZ" sz="6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spolupráci s PRO-BIO Šumava</a:t>
            </a:r>
            <a:endParaRPr lang="en-GB" altLang="cs-CZ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spcBef>
                <a:spcPts val="1700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en-GB" altLang="cs-CZ" sz="6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Poradenství</a:t>
            </a:r>
            <a:r>
              <a:rPr lang="en-GB" altLang="cs-CZ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farmách</a:t>
            </a:r>
            <a:r>
              <a:rPr lang="en-GB" altLang="cs-CZ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cs-CZ" sz="6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</a:t>
            </a:r>
            <a:r>
              <a:rPr lang="en-GB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GB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</a:t>
            </a:r>
            <a:r>
              <a:rPr lang="en-GB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6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dotací</a:t>
            </a:r>
            <a:r>
              <a:rPr lang="en-GB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OP program</a:t>
            </a:r>
            <a:r>
              <a:rPr lang="cs-CZ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sz="5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2" y="19527"/>
            <a:ext cx="2640350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344816" cy="3528392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faremního</a:t>
            </a:r>
            <a:r>
              <a:rPr lang="en-GB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mléka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pokročilé v Prlově, květen 2010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13" y="0"/>
            <a:ext cx="2640350" cy="1034136"/>
          </a:xfrm>
          <a:prstGeom prst="rect">
            <a:avLst/>
          </a:prstGeom>
        </p:spPr>
      </p:pic>
      <p:pic>
        <p:nvPicPr>
          <p:cNvPr id="12" name="Picture 1024" descr="IMG_779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1606" y="3585883"/>
            <a:ext cx="2459313" cy="1914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026" descr="IMG_780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1605" y="1617980"/>
            <a:ext cx="2459313" cy="191657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030" descr="IMG_778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72" y="1700808"/>
            <a:ext cx="2850901" cy="379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2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344816" cy="3528392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ovčí vlny v Prlově a ve Vysokém poli, jaro 2011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13" y="0"/>
            <a:ext cx="2640350" cy="1034136"/>
          </a:xfrm>
          <a:prstGeom prst="rect">
            <a:avLst/>
          </a:prstGeom>
        </p:spPr>
      </p:pic>
      <p:pic>
        <p:nvPicPr>
          <p:cNvPr id="15" name="Picture 1026" descr="P51701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176392"/>
            <a:ext cx="3096344" cy="23625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 descr="C:\Users\HP\Desktop\A_SVETLA\a_neziskovka\a_neziskovka fotky\a_prezentace\kolovraty_ma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63" y="2202334"/>
            <a:ext cx="1752258" cy="23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P\Desktop\A_SVETLA\a_neziskovka\a_neziskovka fotky\a_prezentace\plsten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93" y="2185197"/>
            <a:ext cx="3086229" cy="23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1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344816" cy="3528392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GB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</a:t>
            </a:r>
            <a:r>
              <a:rPr lang="en-GB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vaření z regionálních potravin – Vaření ze zrní v Prlově, květen 2012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13" y="0"/>
            <a:ext cx="2640350" cy="1034136"/>
          </a:xfrm>
          <a:prstGeom prst="rect">
            <a:avLst/>
          </a:prstGeom>
        </p:spPr>
      </p:pic>
      <p:pic>
        <p:nvPicPr>
          <p:cNvPr id="2051" name="Picture 3" descr="C:\Users\HP\Desktop\A_SVETLA\a_neziskovka\a_neziskovka fotky\a_prezentace\zelenina_mensi_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12" y="2105020"/>
            <a:ext cx="1763176" cy="264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A_SVETLA\a_neziskovka\a_neziskovka fotky\a_prezentace\vareni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93" y="2110663"/>
            <a:ext cx="1765306" cy="264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P\Desktop\A_SVETLA\a_neziskovka\a_neziskovka fotky\a_prezentace\vareni_2JP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8" y="2105019"/>
            <a:ext cx="3971939" cy="264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1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344816" cy="3528392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288"/>
              </a:spcBef>
              <a:spcAft>
                <a:spcPts val="1138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Ovčácké slavnosti v Prlově, I.-VIII. ročník, červen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9" y="5701543"/>
            <a:ext cx="1626117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4" y="5701543"/>
            <a:ext cx="1032326" cy="11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2" y="5701543"/>
            <a:ext cx="1892017" cy="11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esktop\A_SVETLA\a_neziskovka\a_neziskovka fotky\a_prezentace\P516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6" y="5701543"/>
            <a:ext cx="1570854" cy="11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A_SVETLA\a_neziskovka\a_neziskovka fotky\a_prezentace\kozy_me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1588"/>
            <a:ext cx="1589787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A_SVETLA\a_neziskovka\a_neziskovka fotky\a_prezentace\polevka_mala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1543"/>
            <a:ext cx="1669178" cy="1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13" y="0"/>
            <a:ext cx="2640350" cy="1034136"/>
          </a:xfrm>
          <a:prstGeom prst="rect">
            <a:avLst/>
          </a:prstGeom>
        </p:spPr>
      </p:pic>
      <p:pic>
        <p:nvPicPr>
          <p:cNvPr id="13" name="Picture 1026" descr="IMG_969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515" y="2425186"/>
            <a:ext cx="3096344" cy="23222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C:\Users\HP\Desktop\A_SVETLA\a_neziskovka\a_neziskovka fotky\a_prezentace\predeni_ma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16" y="2427346"/>
            <a:ext cx="1961367" cy="23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A_SVETLA\a_neziskovka\a_neziskovka fotky\a_prezentace\ovcack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7346"/>
            <a:ext cx="3083019" cy="232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446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538</Words>
  <Application>Microsoft Office PowerPoint</Application>
  <PresentationFormat>Předvádění na obrazovce (4:3)</PresentationFormat>
  <Paragraphs>69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Projekt  UNDP-GEF</vt:lpstr>
      <vt:lpstr>Založení neziskové organizace</vt:lpstr>
      <vt:lpstr>Cíle činnosti </vt:lpstr>
      <vt:lpstr>Aktivity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Nové aktivity</vt:lpstr>
      <vt:lpstr>Projekty a spolupráce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41</cp:revision>
  <dcterms:created xsi:type="dcterms:W3CDTF">2014-11-18T21:00:38Z</dcterms:created>
  <dcterms:modified xsi:type="dcterms:W3CDTF">2014-11-19T19:05:07Z</dcterms:modified>
</cp:coreProperties>
</file>