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7" r:id="rId10"/>
    <p:sldId id="268" r:id="rId11"/>
    <p:sldId id="269" r:id="rId12"/>
    <p:sldId id="270" r:id="rId13"/>
    <p:sldId id="271" r:id="rId14"/>
    <p:sldId id="273" r:id="rId15"/>
    <p:sldId id="274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705" autoAdjust="0"/>
  </p:normalViewPr>
  <p:slideViewPr>
    <p:cSldViewPr showGuides="1">
      <p:cViewPr>
        <p:scale>
          <a:sx n="71" d="100"/>
          <a:sy n="71" d="100"/>
        </p:scale>
        <p:origin x="-1260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6EC22D-988C-4E0A-81EE-550E41F467E4}" type="datetimeFigureOut">
              <a:rPr lang="cs-CZ" smtClean="0"/>
              <a:t>19. 11. 2014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2BF120-727A-4536-BF10-652837B847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0305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2BF120-727A-4536-BF10-652837B84718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06550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2BF120-727A-4536-BF10-652837B84718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06550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2BF120-727A-4536-BF10-652837B84718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06550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2BF120-727A-4536-BF10-652837B84718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06550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2BF120-727A-4536-BF10-652837B84718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06550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2BF120-727A-4536-BF10-652837B84718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06550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2BF120-727A-4536-BF10-652837B84718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0655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2BF120-727A-4536-BF10-652837B84718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0655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2BF120-727A-4536-BF10-652837B84718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06550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2BF120-727A-4536-BF10-652837B84718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06550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2BF120-727A-4536-BF10-652837B84718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06550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2BF120-727A-4536-BF10-652837B84718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06550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2BF120-727A-4536-BF10-652837B84718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06550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2BF120-727A-4536-BF10-652837B84718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06550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2BF120-727A-4536-BF10-652837B84718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0655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321D7-CFC9-46A4-98EB-C97C08E5F812}" type="datetimeFigureOut">
              <a:rPr lang="cs-CZ" smtClean="0"/>
              <a:t>19. 11. 2014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93BD1-9309-4AD8-9E88-DFE670CBE5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0961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321D7-CFC9-46A4-98EB-C97C08E5F812}" type="datetimeFigureOut">
              <a:rPr lang="cs-CZ" smtClean="0"/>
              <a:t>19. 11. 2014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93BD1-9309-4AD8-9E88-DFE670CBE5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1772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321D7-CFC9-46A4-98EB-C97C08E5F812}" type="datetimeFigureOut">
              <a:rPr lang="cs-CZ" smtClean="0"/>
              <a:t>19. 11. 2014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93BD1-9309-4AD8-9E88-DFE670CBE5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1630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321D7-CFC9-46A4-98EB-C97C08E5F812}" type="datetimeFigureOut">
              <a:rPr lang="cs-CZ" smtClean="0"/>
              <a:t>19. 11. 2014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93BD1-9309-4AD8-9E88-DFE670CBE5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762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321D7-CFC9-46A4-98EB-C97C08E5F812}" type="datetimeFigureOut">
              <a:rPr lang="cs-CZ" smtClean="0"/>
              <a:t>19. 11. 2014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93BD1-9309-4AD8-9E88-DFE670CBE5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8916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321D7-CFC9-46A4-98EB-C97C08E5F812}" type="datetimeFigureOut">
              <a:rPr lang="cs-CZ" smtClean="0"/>
              <a:t>19. 11. 2014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93BD1-9309-4AD8-9E88-DFE670CBE5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1807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321D7-CFC9-46A4-98EB-C97C08E5F812}" type="datetimeFigureOut">
              <a:rPr lang="cs-CZ" smtClean="0"/>
              <a:t>19. 11. 2014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93BD1-9309-4AD8-9E88-DFE670CBE5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1603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321D7-CFC9-46A4-98EB-C97C08E5F812}" type="datetimeFigureOut">
              <a:rPr lang="cs-CZ" smtClean="0"/>
              <a:t>19. 11. 2014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93BD1-9309-4AD8-9E88-DFE670CBE5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5548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321D7-CFC9-46A4-98EB-C97C08E5F812}" type="datetimeFigureOut">
              <a:rPr lang="cs-CZ" smtClean="0"/>
              <a:t>19. 11. 2014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93BD1-9309-4AD8-9E88-DFE670CBE5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9902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321D7-CFC9-46A4-98EB-C97C08E5F812}" type="datetimeFigureOut">
              <a:rPr lang="cs-CZ" smtClean="0"/>
              <a:t>19. 11. 2014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93BD1-9309-4AD8-9E88-DFE670CBE5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9362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321D7-CFC9-46A4-98EB-C97C08E5F812}" type="datetimeFigureOut">
              <a:rPr lang="cs-CZ" smtClean="0"/>
              <a:t>19. 11. 2014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93BD1-9309-4AD8-9E88-DFE670CBE5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7188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321D7-CFC9-46A4-98EB-C97C08E5F812}" type="datetimeFigureOut">
              <a:rPr lang="cs-CZ" smtClean="0"/>
              <a:t>19. 11. 2014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193BD1-9309-4AD8-9E88-DFE670CBE5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0169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21.jpeg"/><Relationship Id="rId5" Type="http://schemas.openxmlformats.org/officeDocument/2006/relationships/image" Target="../media/image3.jpeg"/><Relationship Id="rId10" Type="http://schemas.openxmlformats.org/officeDocument/2006/relationships/image" Target="../media/image20.jpeg"/><Relationship Id="rId4" Type="http://schemas.openxmlformats.org/officeDocument/2006/relationships/image" Target="../media/image2.jpeg"/><Relationship Id="rId9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23.jpeg"/><Relationship Id="rId5" Type="http://schemas.openxmlformats.org/officeDocument/2006/relationships/image" Target="../media/image3.jpeg"/><Relationship Id="rId10" Type="http://schemas.openxmlformats.org/officeDocument/2006/relationships/image" Target="../media/image22.jpeg"/><Relationship Id="rId4" Type="http://schemas.openxmlformats.org/officeDocument/2006/relationships/image" Target="../media/image2.jpeg"/><Relationship Id="rId9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27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2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25.jpeg"/><Relationship Id="rId5" Type="http://schemas.openxmlformats.org/officeDocument/2006/relationships/image" Target="../media/image3.jpeg"/><Relationship Id="rId10" Type="http://schemas.openxmlformats.org/officeDocument/2006/relationships/image" Target="../media/image24.jpeg"/><Relationship Id="rId4" Type="http://schemas.openxmlformats.org/officeDocument/2006/relationships/image" Target="../media/image2.jpeg"/><Relationship Id="rId9" Type="http://schemas.openxmlformats.org/officeDocument/2006/relationships/image" Target="../media/image7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29.jpeg"/><Relationship Id="rId5" Type="http://schemas.openxmlformats.org/officeDocument/2006/relationships/image" Target="../media/image3.jpeg"/><Relationship Id="rId10" Type="http://schemas.openxmlformats.org/officeDocument/2006/relationships/image" Target="../media/image28.jpeg"/><Relationship Id="rId4" Type="http://schemas.openxmlformats.org/officeDocument/2006/relationships/image" Target="../media/image2.jpeg"/><Relationship Id="rId9" Type="http://schemas.openxmlformats.org/officeDocument/2006/relationships/image" Target="../media/image7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12.jpeg"/><Relationship Id="rId5" Type="http://schemas.openxmlformats.org/officeDocument/2006/relationships/image" Target="../media/image3.jpeg"/><Relationship Id="rId10" Type="http://schemas.openxmlformats.org/officeDocument/2006/relationships/image" Target="../media/image11.jpeg"/><Relationship Id="rId4" Type="http://schemas.openxmlformats.org/officeDocument/2006/relationships/image" Target="../media/image2.jpeg"/><Relationship Id="rId9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15.jpeg"/><Relationship Id="rId5" Type="http://schemas.openxmlformats.org/officeDocument/2006/relationships/image" Target="../media/image3.jpeg"/><Relationship Id="rId10" Type="http://schemas.openxmlformats.org/officeDocument/2006/relationships/image" Target="../media/image14.jpeg"/><Relationship Id="rId4" Type="http://schemas.openxmlformats.org/officeDocument/2006/relationships/image" Target="../media/image2.jpeg"/><Relationship Id="rId9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18.jpeg"/><Relationship Id="rId5" Type="http://schemas.openxmlformats.org/officeDocument/2006/relationships/image" Target="../media/image3.jpeg"/><Relationship Id="rId10" Type="http://schemas.openxmlformats.org/officeDocument/2006/relationships/image" Target="../media/image17.jpeg"/><Relationship Id="rId4" Type="http://schemas.openxmlformats.org/officeDocument/2006/relationships/image" Target="../media/image2.jpeg"/><Relationship Id="rId9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739" y="5701543"/>
            <a:ext cx="1626117" cy="117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44" y="5701543"/>
            <a:ext cx="1032326" cy="117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902" y="5701543"/>
            <a:ext cx="1892017" cy="1179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HP\Desktop\A_SVETLA\a_neziskovka\a_neziskovka fotky\a_prezentace\P516004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146" y="5701543"/>
            <a:ext cx="1570854" cy="117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P\Desktop\A_SVETLA\a_neziskovka\a_neziskovka fotky\a_prezentace\kozy_mensi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701588"/>
            <a:ext cx="1589787" cy="1179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HP\Desktop\A_SVETLA\a_neziskovka\a_neziskovka fotky\a_prezentace\polevka_mala_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1543"/>
            <a:ext cx="1669178" cy="117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596" y="1985356"/>
            <a:ext cx="5232808" cy="204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427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1196752"/>
            <a:ext cx="7344816" cy="3528392"/>
          </a:xfrm>
        </p:spPr>
        <p:txBody>
          <a:bodyPr>
            <a:normAutofit/>
          </a:bodyPr>
          <a:lstStyle/>
          <a:p>
            <a:pPr algn="l">
              <a:lnSpc>
                <a:spcPct val="85000"/>
              </a:lnSpc>
              <a:spcBef>
                <a:spcPts val="288"/>
              </a:spcBef>
              <a:spcAft>
                <a:spcPts val="1138"/>
              </a:spcAft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  <a:defRPr/>
            </a:pPr>
            <a:endParaRPr lang="cs-CZ" altLang="cs-CZ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85000"/>
              </a:lnSpc>
              <a:spcBef>
                <a:spcPts val="288"/>
              </a:spcBef>
              <a:spcAft>
                <a:spcPts val="1138"/>
              </a:spcAft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  <a:defRPr/>
            </a:pPr>
            <a:r>
              <a:rPr lang="cs-CZ" altLang="cs-CZ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Malá ovčácká škola, Rožnov pod Radhoštěm, podzim 2008</a:t>
            </a:r>
            <a:endParaRPr lang="cs-CZ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739" y="5701543"/>
            <a:ext cx="1626117" cy="117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44" y="5701543"/>
            <a:ext cx="1032326" cy="117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902" y="5701543"/>
            <a:ext cx="1892017" cy="1179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HP\Desktop\A_SVETLA\a_neziskovka\a_neziskovka fotky\a_prezentace\P516004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146" y="5701543"/>
            <a:ext cx="1570854" cy="117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P\Desktop\A_SVETLA\a_neziskovka\a_neziskovka fotky\a_prezentace\kozy_mensi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701588"/>
            <a:ext cx="1589787" cy="1179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HP\Desktop\A_SVETLA\a_neziskovka\a_neziskovka fotky\a_prezentace\polevka_mala_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1543"/>
            <a:ext cx="1669178" cy="117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013" y="0"/>
            <a:ext cx="2640350" cy="1034136"/>
          </a:xfrm>
          <a:prstGeom prst="rect">
            <a:avLst/>
          </a:prstGeom>
        </p:spPr>
      </p:pic>
      <p:pic>
        <p:nvPicPr>
          <p:cNvPr id="14" name="Picture 1026" descr="IMG_929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2133600"/>
            <a:ext cx="3743325" cy="280828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" name="Picture 1024" descr="IMG_917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2133600"/>
            <a:ext cx="3673475" cy="280828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9624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1196752"/>
            <a:ext cx="7344816" cy="3528392"/>
          </a:xfrm>
        </p:spPr>
        <p:txBody>
          <a:bodyPr>
            <a:normAutofit/>
          </a:bodyPr>
          <a:lstStyle/>
          <a:p>
            <a:pPr algn="l">
              <a:lnSpc>
                <a:spcPct val="85000"/>
              </a:lnSpc>
              <a:spcBef>
                <a:spcPts val="288"/>
              </a:spcBef>
              <a:spcAft>
                <a:spcPts val="1138"/>
              </a:spcAft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  <a:defRPr/>
            </a:pPr>
            <a:endParaRPr lang="cs-CZ" altLang="cs-CZ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85000"/>
              </a:lnSpc>
              <a:spcBef>
                <a:spcPts val="288"/>
              </a:spcBef>
              <a:spcAft>
                <a:spcPts val="1138"/>
              </a:spcAft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  <a:defRPr/>
            </a:pPr>
            <a:r>
              <a:rPr lang="cs-CZ" altLang="cs-CZ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Exkurze na farmy a do zpracoven - Jižní Čechy, Javorníky</a:t>
            </a:r>
            <a:endParaRPr lang="cs-CZ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739" y="5701543"/>
            <a:ext cx="1626117" cy="117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44" y="5701543"/>
            <a:ext cx="1032326" cy="117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902" y="5701543"/>
            <a:ext cx="1892017" cy="1179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HP\Desktop\A_SVETLA\a_neziskovka\a_neziskovka fotky\a_prezentace\P516004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146" y="5701543"/>
            <a:ext cx="1570854" cy="117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P\Desktop\A_SVETLA\a_neziskovka\a_neziskovka fotky\a_prezentace\kozy_mensi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701588"/>
            <a:ext cx="1589787" cy="1179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HP\Desktop\A_SVETLA\a_neziskovka\a_neziskovka fotky\a_prezentace\polevka_mala_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1543"/>
            <a:ext cx="1669178" cy="117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013" y="0"/>
            <a:ext cx="2640350" cy="1034136"/>
          </a:xfrm>
          <a:prstGeom prst="rect">
            <a:avLst/>
          </a:prstGeom>
        </p:spPr>
      </p:pic>
      <p:pic>
        <p:nvPicPr>
          <p:cNvPr id="4098" name="Picture 2" descr="C:\Users\HP\Desktop\A_SVETLA\a_neziskovka\a_neziskovka fotky\a_prezentace\exkurze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86952" y="2023755"/>
            <a:ext cx="2352963" cy="3137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HP\Desktop\A_SVETLA\a_neziskovka\a_neziskovka fotky\a_prezentace\bludicka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245" y="2023755"/>
            <a:ext cx="4166156" cy="312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181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1028478"/>
            <a:ext cx="7344816" cy="3528392"/>
          </a:xfrm>
        </p:spPr>
        <p:txBody>
          <a:bodyPr>
            <a:normAutofit/>
          </a:bodyPr>
          <a:lstStyle/>
          <a:p>
            <a:pPr algn="l">
              <a:lnSpc>
                <a:spcPct val="85000"/>
              </a:lnSpc>
              <a:spcBef>
                <a:spcPts val="288"/>
              </a:spcBef>
              <a:spcAft>
                <a:spcPts val="1138"/>
              </a:spcAft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  <a:defRPr/>
            </a:pPr>
            <a:r>
              <a:rPr lang="cs-CZ" altLang="cs-CZ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Ochutnávky regionálních potravin – farmářská prodejna Z dědiny, Dary kraje, restaurace V práci, Zlín, Podzimní ovčácké slavnosti na </a:t>
            </a:r>
            <a:r>
              <a:rPr lang="cs-CZ" altLang="cs-CZ" sz="1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Santově</a:t>
            </a:r>
            <a:endParaRPr lang="cs-CZ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739" y="5701543"/>
            <a:ext cx="1626117" cy="117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44" y="5701543"/>
            <a:ext cx="1032326" cy="117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902" y="5701543"/>
            <a:ext cx="1892017" cy="1179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HP\Desktop\A_SVETLA\a_neziskovka\a_neziskovka fotky\a_prezentace\P516004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146" y="5701543"/>
            <a:ext cx="1570854" cy="117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P\Desktop\A_SVETLA\a_neziskovka\a_neziskovka fotky\a_prezentace\kozy_mensi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701588"/>
            <a:ext cx="1589787" cy="1179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HP\Desktop\A_SVETLA\a_neziskovka\a_neziskovka fotky\a_prezentace\polevka_mala_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1543"/>
            <a:ext cx="1669178" cy="117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013" y="0"/>
            <a:ext cx="2640350" cy="1034136"/>
          </a:xfrm>
          <a:prstGeom prst="rect">
            <a:avLst/>
          </a:prstGeom>
        </p:spPr>
      </p:pic>
      <p:pic>
        <p:nvPicPr>
          <p:cNvPr id="5122" name="Picture 2" descr="C:\Users\HP\Desktop\A_SVETLA\a_neziskovka\a_neziskovka fotky\a_prezentace\dubovsky_mensi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589813"/>
            <a:ext cx="2229576" cy="1876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HP\Desktop\A_SVETLA\a_neziskovka\a_neziskovka fotky\a_prezentace\ochutnavky_z_dediny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067" y="3619292"/>
            <a:ext cx="2500207" cy="1875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HP\Desktop\A_SVETLA\a_neziskovka\a_neziskovka fotky\a_prezentace\ochutnavyka_Dary_kraje.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674" y="1556793"/>
            <a:ext cx="2546591" cy="190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HP\Desktop\A_SVETLA\a_neziskovka\a_neziskovka fotky\a_prezentace\ochutnavka_JPG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619293"/>
            <a:ext cx="2290562" cy="1875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6808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1196752"/>
            <a:ext cx="7344816" cy="3528392"/>
          </a:xfrm>
        </p:spPr>
        <p:txBody>
          <a:bodyPr>
            <a:normAutofit/>
          </a:bodyPr>
          <a:lstStyle/>
          <a:p>
            <a:pPr algn="l">
              <a:lnSpc>
                <a:spcPct val="85000"/>
              </a:lnSpc>
              <a:spcBef>
                <a:spcPts val="288"/>
              </a:spcBef>
              <a:spcAft>
                <a:spcPts val="1138"/>
              </a:spcAft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  <a:defRPr/>
            </a:pPr>
            <a:endParaRPr lang="cs-CZ" altLang="cs-CZ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85000"/>
              </a:lnSpc>
              <a:spcBef>
                <a:spcPts val="288"/>
              </a:spcBef>
              <a:spcAft>
                <a:spcPts val="1138"/>
              </a:spcAft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  <a:defRPr/>
            </a:pPr>
            <a:r>
              <a:rPr lang="cs-CZ" altLang="cs-CZ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Prádelna ovčí vlny ve </a:t>
            </a:r>
            <a:r>
              <a:rPr lang="cs-CZ" altLang="cs-CZ" sz="1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Vrběticích</a:t>
            </a:r>
            <a:r>
              <a:rPr lang="cs-CZ" altLang="cs-CZ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farma Ing. </a:t>
            </a:r>
            <a:r>
              <a:rPr lang="cs-CZ" altLang="cs-CZ" sz="1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Šeligy</a:t>
            </a:r>
            <a:endParaRPr lang="cs-CZ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739" y="5701543"/>
            <a:ext cx="1626117" cy="117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44" y="5701543"/>
            <a:ext cx="1032326" cy="117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902" y="5701543"/>
            <a:ext cx="1892017" cy="1179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HP\Desktop\A_SVETLA\a_neziskovka\a_neziskovka fotky\a_prezentace\P516004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146" y="5701543"/>
            <a:ext cx="1570854" cy="117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P\Desktop\A_SVETLA\a_neziskovka\a_neziskovka fotky\a_prezentace\kozy_mensi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701588"/>
            <a:ext cx="1589787" cy="1179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HP\Desktop\A_SVETLA\a_neziskovka\a_neziskovka fotky\a_prezentace\polevka_mala_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1543"/>
            <a:ext cx="1669178" cy="117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013" y="0"/>
            <a:ext cx="2640350" cy="1034136"/>
          </a:xfrm>
          <a:prstGeom prst="rect">
            <a:avLst/>
          </a:prstGeom>
        </p:spPr>
      </p:pic>
      <p:pic>
        <p:nvPicPr>
          <p:cNvPr id="6146" name="Picture 2" descr="C:\Users\HP\Desktop\A_SVETLA\a_neziskovka\a_neziskovka fotky\a_prezentace\pradelna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54" y="2155821"/>
            <a:ext cx="3917685" cy="293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HP\Desktop\A_SVETLA\a_neziskovka\a_neziskovka fotky\a_prezentace\seligaJPG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264" y="2134571"/>
            <a:ext cx="3946018" cy="2959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8338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99620" y="404664"/>
            <a:ext cx="7772400" cy="1887701"/>
          </a:xfrm>
        </p:spPr>
        <p:txBody>
          <a:bodyPr>
            <a:normAutofit/>
          </a:bodyPr>
          <a:lstStyle/>
          <a:p>
            <a:r>
              <a:rPr lang="cs-CZ" altLang="cs-CZ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Nové aktivity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3568" y="1772816"/>
            <a:ext cx="7992888" cy="3528392"/>
          </a:xfrm>
        </p:spPr>
        <p:txBody>
          <a:bodyPr>
            <a:normAutofit fontScale="25000" lnSpcReduction="20000"/>
          </a:bodyPr>
          <a:lstStyle/>
          <a:p>
            <a:pPr marL="742950" lvl="1" indent="-285750" algn="l">
              <a:lnSpc>
                <a:spcPct val="120000"/>
              </a:lnSpc>
              <a:spcBef>
                <a:spcPts val="1700"/>
              </a:spcBef>
              <a:spcAft>
                <a:spcPts val="288"/>
              </a:spcAft>
              <a:buFont typeface="Arial" panose="020B0604020202020204" pitchFamily="34" charset="0"/>
              <a:buChar char="•"/>
            </a:pPr>
            <a:r>
              <a:rPr lang="cs-CZ" altLang="cs-CZ" sz="6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Vydávání novinového občasníku Z valašského dvora</a:t>
            </a:r>
            <a:endParaRPr lang="cs-CZ" altLang="cs-CZ" sz="6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l">
              <a:lnSpc>
                <a:spcPct val="120000"/>
              </a:lnSpc>
              <a:spcBef>
                <a:spcPts val="1700"/>
              </a:spcBef>
              <a:spcAft>
                <a:spcPts val="288"/>
              </a:spcAft>
              <a:buFont typeface="Arial" panose="020B0604020202020204" pitchFamily="34" charset="0"/>
              <a:buChar char="•"/>
            </a:pPr>
            <a:r>
              <a:rPr lang="cs-CZ" altLang="cs-CZ" sz="6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 Z valašského dvora</a:t>
            </a:r>
          </a:p>
          <a:p>
            <a:pPr marL="742950" lvl="1" indent="-285750" algn="l">
              <a:lnSpc>
                <a:spcPct val="120000"/>
              </a:lnSpc>
              <a:spcBef>
                <a:spcPts val="1700"/>
              </a:spcBef>
              <a:spcAft>
                <a:spcPts val="288"/>
              </a:spcAft>
              <a:buFont typeface="Arial" panose="020B0604020202020204" pitchFamily="34" charset="0"/>
              <a:buChar char="•"/>
            </a:pPr>
            <a:r>
              <a:rPr lang="cs-CZ" altLang="cs-CZ" sz="6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Bylinkářské kurzy</a:t>
            </a:r>
          </a:p>
          <a:p>
            <a:pPr marL="742950" lvl="1" indent="-285750" algn="l">
              <a:lnSpc>
                <a:spcPct val="120000"/>
              </a:lnSpc>
              <a:spcBef>
                <a:spcPts val="1700"/>
              </a:spcBef>
              <a:spcAft>
                <a:spcPts val="288"/>
              </a:spcAft>
              <a:buFont typeface="Arial" panose="020B0604020202020204" pitchFamily="34" charset="0"/>
              <a:buChar char="•"/>
            </a:pPr>
            <a:r>
              <a:rPr lang="cs-CZ" altLang="cs-CZ" sz="6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Kurzy zpracování jehněčího masa</a:t>
            </a:r>
          </a:p>
          <a:p>
            <a:pPr marL="742950" lvl="1" indent="-285750" algn="l">
              <a:lnSpc>
                <a:spcPct val="120000"/>
              </a:lnSpc>
              <a:spcBef>
                <a:spcPts val="1700"/>
              </a:spcBef>
              <a:spcAft>
                <a:spcPts val="288"/>
              </a:spcAft>
              <a:buFont typeface="Arial" panose="020B0604020202020204" pitchFamily="34" charset="0"/>
              <a:buChar char="•"/>
            </a:pPr>
            <a:r>
              <a:rPr lang="cs-CZ" altLang="cs-CZ" sz="6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Propagace vzorových farem a zpracovatelů zemědělských produktů </a:t>
            </a:r>
          </a:p>
          <a:p>
            <a:pPr marL="742950" lvl="1" indent="-285750" algn="l">
              <a:lnSpc>
                <a:spcPct val="120000"/>
              </a:lnSpc>
              <a:spcBef>
                <a:spcPts val="1700"/>
              </a:spcBef>
              <a:spcAft>
                <a:spcPts val="288"/>
              </a:spcAft>
              <a:buFont typeface="Arial" panose="020B0604020202020204" pitchFamily="34" charset="0"/>
              <a:buChar char="•"/>
            </a:pPr>
            <a:r>
              <a:rPr lang="cs-CZ" altLang="cs-CZ" sz="6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Ukázky zpracování masa a mléka na akcích pro veřejnost</a:t>
            </a:r>
            <a:endParaRPr lang="cs-CZ" altLang="cs-CZ" sz="6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85000"/>
              </a:lnSpc>
              <a:spcBef>
                <a:spcPts val="288"/>
              </a:spcBef>
              <a:spcAft>
                <a:spcPts val="1138"/>
              </a:spcAft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  <a:defRPr/>
            </a:pP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739" y="5701543"/>
            <a:ext cx="1626117" cy="117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44" y="5701543"/>
            <a:ext cx="1032326" cy="117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902" y="5701543"/>
            <a:ext cx="1892017" cy="1179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HP\Desktop\A_SVETLA\a_neziskovka\a_neziskovka fotky\a_prezentace\P516004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146" y="5701543"/>
            <a:ext cx="1570854" cy="117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P\Desktop\A_SVETLA\a_neziskovka\a_neziskovka fotky\a_prezentace\kozy_mensi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701588"/>
            <a:ext cx="1589787" cy="1179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HP\Desktop\A_SVETLA\a_neziskovka\a_neziskovka fotky\a_prezentace\polevka_mala_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1543"/>
            <a:ext cx="1669178" cy="117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552" y="19527"/>
            <a:ext cx="2640350" cy="103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9624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99620" y="404664"/>
            <a:ext cx="7772400" cy="1887701"/>
          </a:xfrm>
        </p:spPr>
        <p:txBody>
          <a:bodyPr>
            <a:normAutofit/>
          </a:bodyPr>
          <a:lstStyle/>
          <a:p>
            <a:r>
              <a:rPr lang="cs-CZ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Projekty a spolupráce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75556" y="1556792"/>
            <a:ext cx="7992888" cy="3528392"/>
          </a:xfrm>
        </p:spPr>
        <p:txBody>
          <a:bodyPr>
            <a:normAutofit fontScale="25000" lnSpcReduction="20000"/>
          </a:bodyPr>
          <a:lstStyle/>
          <a:p>
            <a:pPr marL="457200" indent="-457200" algn="l">
              <a:lnSpc>
                <a:spcPct val="120000"/>
              </a:lnSpc>
              <a:spcBef>
                <a:spcPts val="1700"/>
              </a:spcBef>
              <a:spcAft>
                <a:spcPts val="288"/>
              </a:spcAft>
              <a:buFont typeface="Arial" panose="020B0604020202020204" pitchFamily="34" charset="0"/>
              <a:buChar char="•"/>
            </a:pPr>
            <a:r>
              <a:rPr lang="cs-CZ" altLang="cs-CZ" sz="6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MMR – </a:t>
            </a:r>
            <a:r>
              <a:rPr lang="cs-CZ" altLang="cs-CZ" sz="6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s názvem Podpora </a:t>
            </a:r>
            <a:r>
              <a:rPr lang="cs-CZ" altLang="cs-CZ" sz="6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drobných farmářů na Valašsku </a:t>
            </a:r>
            <a:endParaRPr lang="cs-CZ" altLang="cs-CZ" sz="6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lnSpc>
                <a:spcPct val="120000"/>
              </a:lnSpc>
              <a:spcBef>
                <a:spcPts val="1700"/>
              </a:spcBef>
              <a:spcAft>
                <a:spcPts val="288"/>
              </a:spcAft>
              <a:buFont typeface="Arial" panose="020B0604020202020204" pitchFamily="34" charset="0"/>
              <a:buChar char="•"/>
            </a:pPr>
            <a:r>
              <a:rPr lang="cs-CZ" altLang="cs-CZ" sz="6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MZe</a:t>
            </a:r>
            <a:r>
              <a:rPr lang="cs-CZ" altLang="cs-CZ" sz="6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projekt s názvem Síťování farem a regionálních producentů na Valašsku</a:t>
            </a:r>
          </a:p>
          <a:p>
            <a:pPr marL="457200" indent="-457200" algn="l">
              <a:lnSpc>
                <a:spcPct val="120000"/>
              </a:lnSpc>
              <a:spcBef>
                <a:spcPts val="1700"/>
              </a:spcBef>
              <a:spcAft>
                <a:spcPts val="288"/>
              </a:spcAft>
              <a:buFont typeface="Arial" panose="020B0604020202020204" pitchFamily="34" charset="0"/>
              <a:buChar char="•"/>
            </a:pPr>
            <a:r>
              <a:rPr lang="cs-CZ" altLang="cs-CZ" sz="6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MZe</a:t>
            </a:r>
            <a:r>
              <a:rPr lang="cs-CZ" altLang="cs-CZ" sz="6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6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altLang="cs-CZ" sz="6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s názvem Naše potraviny na náš stůl </a:t>
            </a:r>
          </a:p>
          <a:p>
            <a:pPr marL="457200" indent="-457200" algn="l">
              <a:lnSpc>
                <a:spcPct val="120000"/>
              </a:lnSpc>
              <a:spcBef>
                <a:spcPts val="1700"/>
              </a:spcBef>
              <a:spcAft>
                <a:spcPts val="288"/>
              </a:spcAft>
              <a:buFont typeface="Arial" panose="020B0604020202020204" pitchFamily="34" charset="0"/>
              <a:buChar char="•"/>
            </a:pPr>
            <a:r>
              <a:rPr lang="cs-CZ" altLang="cs-CZ" sz="6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Příprava realizace projektu </a:t>
            </a:r>
            <a:r>
              <a:rPr lang="cs-CZ" altLang="cs-CZ" sz="6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 SR-ČR s názvem Zemědělské slavnosti karpatského pohraničí (Ovčácký den na Valašsku v </a:t>
            </a:r>
            <a:r>
              <a:rPr lang="cs-CZ" altLang="cs-CZ" sz="6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Prlově </a:t>
            </a:r>
            <a:r>
              <a:rPr lang="cs-CZ" altLang="cs-CZ" sz="6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Dožínky v Lednici)</a:t>
            </a:r>
          </a:p>
          <a:p>
            <a:pPr marL="457200" indent="-457200" algn="l">
              <a:lnSpc>
                <a:spcPct val="120000"/>
              </a:lnSpc>
              <a:spcBef>
                <a:spcPts val="1700"/>
              </a:spcBef>
              <a:spcAft>
                <a:spcPts val="288"/>
              </a:spcAft>
              <a:buFont typeface="Arial" panose="020B0604020202020204" pitchFamily="34" charset="0"/>
              <a:buChar char="•"/>
            </a:pPr>
            <a:r>
              <a:rPr lang="cs-CZ" altLang="cs-CZ" sz="6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Spolupráce ČSOP </a:t>
            </a:r>
            <a:r>
              <a:rPr lang="cs-CZ" altLang="cs-CZ" sz="6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Veronica</a:t>
            </a:r>
            <a:r>
              <a:rPr lang="cs-CZ" altLang="cs-CZ" sz="6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(Letní škola ochrany krajiny v Hostětíně)</a:t>
            </a:r>
          </a:p>
          <a:p>
            <a:pPr marL="457200" indent="-457200" algn="l">
              <a:lnSpc>
                <a:spcPct val="120000"/>
              </a:lnSpc>
              <a:spcBef>
                <a:spcPts val="1700"/>
              </a:spcBef>
              <a:spcAft>
                <a:spcPts val="288"/>
              </a:spcAft>
              <a:buFont typeface="Arial" panose="020B0604020202020204" pitchFamily="34" charset="0"/>
              <a:buChar char="•"/>
            </a:pPr>
            <a:r>
              <a:rPr lang="cs-CZ" altLang="cs-CZ" sz="6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Účast na  aktivitách v rámci ENVI Centra Pro krajinu Vysoké Pole (kurzy zpracování ovčí vlny pro střední školy, kurzy faremního zpracování mléka)</a:t>
            </a:r>
          </a:p>
          <a:p>
            <a:pPr marL="457200" indent="-457200" algn="l">
              <a:lnSpc>
                <a:spcPct val="120000"/>
              </a:lnSpc>
              <a:spcBef>
                <a:spcPts val="1700"/>
              </a:spcBef>
              <a:spcAft>
                <a:spcPts val="288"/>
              </a:spcAft>
              <a:buFont typeface="Arial" panose="020B0604020202020204" pitchFamily="34" charset="0"/>
              <a:buChar char="•"/>
            </a:pPr>
            <a:r>
              <a:rPr lang="cs-CZ" altLang="cs-CZ" sz="6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Spolupráce s </a:t>
            </a:r>
            <a:r>
              <a:rPr lang="cs-CZ" altLang="cs-CZ" sz="6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 Ploština (nákup vybavení na kurzy</a:t>
            </a:r>
            <a:r>
              <a:rPr lang="cs-CZ" altLang="cs-CZ" sz="6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MAS Střední Vsetínsko, MAS Valašsko Horní </a:t>
            </a:r>
            <a:r>
              <a:rPr lang="cs-CZ" altLang="cs-CZ" sz="6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Vsacko</a:t>
            </a:r>
            <a:r>
              <a:rPr lang="cs-CZ" altLang="cs-CZ" sz="6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6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altLang="cs-CZ" sz="6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Pozdimní</a:t>
            </a:r>
            <a:r>
              <a:rPr lang="cs-CZ" altLang="cs-CZ" sz="6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ovčácké slavnosti na </a:t>
            </a:r>
            <a:r>
              <a:rPr lang="cs-CZ" altLang="cs-CZ" sz="6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Santově</a:t>
            </a:r>
            <a:r>
              <a:rPr lang="cs-CZ" altLang="cs-CZ" sz="6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GB" altLang="cs-CZ" sz="6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85000"/>
              </a:lnSpc>
              <a:spcBef>
                <a:spcPts val="288"/>
              </a:spcBef>
              <a:spcAft>
                <a:spcPts val="1138"/>
              </a:spcAft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  <a:defRPr/>
            </a:pP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739" y="5701543"/>
            <a:ext cx="1626117" cy="117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44" y="5701543"/>
            <a:ext cx="1032326" cy="117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902" y="5701543"/>
            <a:ext cx="1892017" cy="1179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HP\Desktop\A_SVETLA\a_neziskovka\a_neziskovka fotky\a_prezentace\P516004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146" y="5701543"/>
            <a:ext cx="1570854" cy="117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P\Desktop\A_SVETLA\a_neziskovka\a_neziskovka fotky\a_prezentace\kozy_mensi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701588"/>
            <a:ext cx="1589787" cy="1179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HP\Desktop\A_SVETLA\a_neziskovka\a_neziskovka fotky\a_prezentace\polevka_mala_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1543"/>
            <a:ext cx="1669178" cy="117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552" y="19527"/>
            <a:ext cx="2640350" cy="103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962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06200" y="517068"/>
            <a:ext cx="7772400" cy="1887701"/>
          </a:xfrm>
        </p:spPr>
        <p:txBody>
          <a:bodyPr>
            <a:normAutofit/>
          </a:bodyPr>
          <a:lstStyle/>
          <a:p>
            <a:r>
              <a:rPr lang="cs-CZ" altLang="cs-CZ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Projekt  UNDP-GEF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3568" y="1916832"/>
            <a:ext cx="7992888" cy="3384376"/>
          </a:xfrm>
        </p:spPr>
        <p:txBody>
          <a:bodyPr>
            <a:normAutofit fontScale="25000" lnSpcReduction="20000"/>
          </a:bodyPr>
          <a:lstStyle/>
          <a:p>
            <a:pPr algn="l">
              <a:lnSpc>
                <a:spcPct val="120000"/>
              </a:lnSpc>
              <a:spcBef>
                <a:spcPts val="288"/>
              </a:spcBef>
              <a:spcAft>
                <a:spcPts val="1138"/>
              </a:spcAft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  <a:defRPr/>
            </a:pPr>
            <a:r>
              <a:rPr lang="cs-CZ" sz="6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Název</a:t>
            </a:r>
            <a:r>
              <a:rPr 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Zachování biologické rozmanitosti trvalých travních porostů v pohoří Karpat v České republice prostřednictvím cíleného využití nových zdrojů financování Evropské unie, zkráceně „Karpatské louky</a:t>
            </a:r>
            <a:r>
              <a:rPr lang="cs-CZ" sz="6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  <a:p>
            <a:pPr algn="l">
              <a:lnSpc>
                <a:spcPct val="120000"/>
              </a:lnSpc>
              <a:spcBef>
                <a:spcPts val="288"/>
              </a:spcBef>
              <a:spcAft>
                <a:spcPts val="1138"/>
              </a:spcAft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  <a:defRPr/>
            </a:pPr>
            <a:r>
              <a:rPr 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Relizace</a:t>
            </a:r>
            <a:r>
              <a:rPr 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2006-2008</a:t>
            </a:r>
            <a:endParaRPr lang="en-GB" sz="6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20000"/>
              </a:lnSpc>
              <a:spcBef>
                <a:spcPts val="288"/>
              </a:spcBef>
              <a:spcAft>
                <a:spcPts val="1138"/>
              </a:spcAft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  <a:defRPr/>
            </a:pPr>
            <a:r>
              <a:rPr lang="en-GB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Zájmové</a:t>
            </a:r>
            <a:r>
              <a:rPr lang="en-GB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území</a:t>
            </a:r>
            <a:r>
              <a:rPr 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CHKO Beskydy, CHKO Bílé Karpaty</a:t>
            </a:r>
          </a:p>
          <a:p>
            <a:pPr algn="l">
              <a:lnSpc>
                <a:spcPct val="120000"/>
              </a:lnSpc>
              <a:spcBef>
                <a:spcPts val="288"/>
              </a:spcBef>
              <a:spcAft>
                <a:spcPts val="1138"/>
              </a:spcAft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  <a:defRPr/>
            </a:pPr>
            <a:r>
              <a:rPr 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Partneři projektu: </a:t>
            </a:r>
            <a:r>
              <a:rPr lang="cs-CZ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Správy CHKO Beskydy, CHKO Bílé Karpaty, Výzkumný ústav zemědělské ekonomiky, Svaz chovatelů ovcí a koz v ČR, Nadace Partnerství (Regionální ochranná známka Vyrobeno v Beskydech, Tradice Bílých Karpat), Moravské Karpaty, o.p.s.</a:t>
            </a:r>
          </a:p>
          <a:p>
            <a:pPr algn="l">
              <a:lnSpc>
                <a:spcPct val="120000"/>
              </a:lnSpc>
              <a:spcBef>
                <a:spcPts val="288"/>
              </a:spcBef>
              <a:spcAft>
                <a:spcPts val="1138"/>
              </a:spcAft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  <a:defRPr/>
            </a:pPr>
            <a:r>
              <a:rPr 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Cíl: </a:t>
            </a:r>
            <a:r>
              <a:rPr lang="cs-CZ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Ověřit, zda jsou AEO opatření dobře nastavena a přispívají ke zlepšení biodiverzity, doladit mechanismy financování EU na národní úrovni, tak aby se posílila jejich použitelnost pro zachování horských trvalých travních porostů také jinde v ČR</a:t>
            </a:r>
          </a:p>
          <a:p>
            <a:pPr algn="l">
              <a:lnSpc>
                <a:spcPct val="120000"/>
              </a:lnSpc>
              <a:spcBef>
                <a:spcPts val="288"/>
              </a:spcBef>
              <a:spcAft>
                <a:spcPts val="1138"/>
              </a:spcAft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  <a:defRPr/>
            </a:pPr>
            <a:r>
              <a:rPr 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Aktivity: </a:t>
            </a:r>
            <a:r>
              <a:rPr lang="cs-CZ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Biologické monitoringy na území CHKO, pokusné plochy, dotazníkové šetření</a:t>
            </a:r>
            <a:endParaRPr lang="en-GB" sz="6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85000"/>
              </a:lnSpc>
              <a:spcBef>
                <a:spcPts val="288"/>
              </a:spcBef>
              <a:spcAft>
                <a:spcPts val="1138"/>
              </a:spcAft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  <a:defRPr/>
            </a:pPr>
            <a:endParaRPr lang="cs-CZ" sz="2000" dirty="0">
              <a:solidFill>
                <a:schemeClr val="tx1"/>
              </a:solidFill>
            </a:endParaRPr>
          </a:p>
          <a:p>
            <a:pPr algn="l">
              <a:lnSpc>
                <a:spcPct val="85000"/>
              </a:lnSpc>
              <a:spcBef>
                <a:spcPts val="288"/>
              </a:spcBef>
              <a:spcAft>
                <a:spcPts val="1138"/>
              </a:spcAft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  <a:defRPr/>
            </a:pP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739" y="5701543"/>
            <a:ext cx="1626117" cy="117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44" y="5701543"/>
            <a:ext cx="1032326" cy="117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902" y="5701543"/>
            <a:ext cx="1892017" cy="1179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HP\Desktop\A_SVETLA\a_neziskovka\a_neziskovka fotky\a_prezentace\P516004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146" y="5701543"/>
            <a:ext cx="1570854" cy="117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P\Desktop\A_SVETLA\a_neziskovka\a_neziskovka fotky\a_prezentace\kozy_mensi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701588"/>
            <a:ext cx="1589787" cy="1179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HP\Desktop\A_SVETLA\a_neziskovka\a_neziskovka fotky\a_prezentace\polevka_mala_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1543"/>
            <a:ext cx="1669178" cy="117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107" y="37638"/>
            <a:ext cx="2640350" cy="103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182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06200" y="517068"/>
            <a:ext cx="7772400" cy="1887701"/>
          </a:xfrm>
        </p:spPr>
        <p:txBody>
          <a:bodyPr>
            <a:normAutofit/>
          </a:bodyPr>
          <a:lstStyle/>
          <a:p>
            <a:r>
              <a:rPr lang="cs-CZ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Založení neziskové organizace</a:t>
            </a:r>
            <a:endParaRPr lang="cs-CZ" sz="28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71600" y="2420888"/>
            <a:ext cx="7704856" cy="2880320"/>
          </a:xfrm>
        </p:spPr>
        <p:txBody>
          <a:bodyPr>
            <a:normAutofit/>
          </a:bodyPr>
          <a:lstStyle/>
          <a:p>
            <a:pPr indent="349250" algn="l">
              <a:lnSpc>
                <a:spcPct val="120000"/>
              </a:lnSpc>
              <a:spcBef>
                <a:spcPts val="288"/>
              </a:spcBef>
              <a:spcAft>
                <a:spcPts val="1138"/>
              </a:spcAft>
              <a:buFont typeface="Arial" charset="0"/>
              <a:buChar char="•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en-GB" altLang="cs-CZ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Založena</a:t>
            </a:r>
            <a:r>
              <a:rPr lang="en-GB" altLang="cs-CZ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31.10. 2007 v </a:t>
            </a:r>
            <a:r>
              <a:rPr lang="en-GB" altLang="cs-CZ" sz="1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Prlově</a:t>
            </a:r>
            <a:endParaRPr lang="en-GB" altLang="cs-CZ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49250" algn="l">
              <a:lnSpc>
                <a:spcPct val="120000"/>
              </a:lnSpc>
              <a:spcBef>
                <a:spcPts val="288"/>
              </a:spcBef>
              <a:spcAft>
                <a:spcPts val="1138"/>
              </a:spcAft>
              <a:buFont typeface="Arial" charset="0"/>
              <a:buChar char="•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en-GB" altLang="cs-CZ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Zakladatelé</a:t>
            </a:r>
            <a:r>
              <a:rPr lang="cs-CZ" altLang="cs-CZ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GB" altLang="cs-CZ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1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obec</a:t>
            </a:r>
            <a:r>
              <a:rPr lang="en-GB" altLang="cs-CZ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1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Prlov</a:t>
            </a:r>
            <a:r>
              <a:rPr lang="en-GB" altLang="cs-CZ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cs-CZ" sz="1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SŠZePř</a:t>
            </a:r>
            <a:r>
              <a:rPr lang="en-GB" altLang="cs-CZ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1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Rož</a:t>
            </a:r>
            <a:r>
              <a:rPr lang="cs-CZ" altLang="cs-CZ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 </a:t>
            </a:r>
            <a:r>
              <a:rPr lang="en-GB" altLang="cs-CZ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</a:t>
            </a:r>
            <a:r>
              <a:rPr lang="en-GB" altLang="cs-CZ" sz="1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Radh</a:t>
            </a:r>
            <a:r>
              <a:rPr lang="cs-CZ" altLang="cs-CZ" sz="1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oště</a:t>
            </a:r>
            <a:r>
              <a:rPr lang="cs-CZ" altLang="cs-CZ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,S. </a:t>
            </a:r>
            <a:r>
              <a:rPr lang="en-GB" altLang="cs-CZ" sz="1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Studenská</a:t>
            </a:r>
            <a:endParaRPr lang="en-GB" altLang="cs-CZ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49250" algn="l">
              <a:lnSpc>
                <a:spcPct val="120000"/>
              </a:lnSpc>
              <a:spcBef>
                <a:spcPts val="288"/>
              </a:spcBef>
              <a:spcAft>
                <a:spcPts val="1138"/>
              </a:spcAft>
              <a:buFont typeface="Arial" charset="0"/>
              <a:buChar char="•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en-GB" altLang="cs-CZ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Zájmové</a:t>
            </a:r>
            <a:r>
              <a:rPr lang="en-GB" altLang="cs-CZ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území</a:t>
            </a:r>
            <a:r>
              <a:rPr lang="cs-CZ" altLang="cs-CZ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altLang="cs-CZ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Moravskoslezské Beskydy, Javorníky, Vsetínské vrchy, Hostýnské vrchy, Vizovické vrchy a Bílé Karpaty (Moravské Karpaty)</a:t>
            </a:r>
          </a:p>
          <a:p>
            <a:pPr algn="l">
              <a:lnSpc>
                <a:spcPct val="85000"/>
              </a:lnSpc>
              <a:spcBef>
                <a:spcPts val="288"/>
              </a:spcBef>
              <a:spcAft>
                <a:spcPts val="1138"/>
              </a:spcAft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  <a:defRPr/>
            </a:pPr>
            <a:endParaRPr lang="cs-CZ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85000"/>
              </a:lnSpc>
              <a:spcBef>
                <a:spcPts val="288"/>
              </a:spcBef>
              <a:spcAft>
                <a:spcPts val="1138"/>
              </a:spcAft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  <a:defRPr/>
            </a:pPr>
            <a:endParaRPr lang="cs-CZ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739" y="5701543"/>
            <a:ext cx="1626117" cy="117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44" y="5701543"/>
            <a:ext cx="1032326" cy="117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902" y="5701543"/>
            <a:ext cx="1892017" cy="1179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HP\Desktop\A_SVETLA\a_neziskovka\a_neziskovka fotky\a_prezentace\P516004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146" y="5701543"/>
            <a:ext cx="1570854" cy="117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P\Desktop\A_SVETLA\a_neziskovka\a_neziskovka fotky\a_prezentace\kozy_mensi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701588"/>
            <a:ext cx="1589787" cy="1179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HP\Desktop\A_SVETLA\a_neziskovka\a_neziskovka fotky\a_prezentace\polevka_mala_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1543"/>
            <a:ext cx="1669178" cy="117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107" y="37638"/>
            <a:ext cx="2640350" cy="103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182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06200" y="517068"/>
            <a:ext cx="7772400" cy="1887701"/>
          </a:xfrm>
        </p:spPr>
        <p:txBody>
          <a:bodyPr>
            <a:normAutofit/>
          </a:bodyPr>
          <a:lstStyle/>
          <a:p>
            <a:r>
              <a:rPr lang="cs-CZ" altLang="cs-CZ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Cíle činnosti 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3568" y="1772816"/>
            <a:ext cx="7992888" cy="3528392"/>
          </a:xfrm>
        </p:spPr>
        <p:txBody>
          <a:bodyPr>
            <a:normAutofit fontScale="25000" lnSpcReduction="20000"/>
          </a:bodyPr>
          <a:lstStyle/>
          <a:p>
            <a:pPr marL="684213" indent="-682625" algn="l">
              <a:lnSpc>
                <a:spcPct val="120000"/>
              </a:lnSpc>
              <a:spcBef>
                <a:spcPts val="1700"/>
              </a:spcBef>
              <a:spcAft>
                <a:spcPts val="850"/>
              </a:spcAft>
              <a:buFont typeface="Times New Roman" pitchFamily="16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6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GB" alt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lepšení</a:t>
            </a:r>
            <a:r>
              <a:rPr lang="en-GB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postavení</a:t>
            </a:r>
            <a:r>
              <a:rPr lang="en-GB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zemědělců</a:t>
            </a:r>
            <a:r>
              <a:rPr lang="en-GB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hospodařících</a:t>
            </a:r>
            <a:r>
              <a:rPr lang="en-GB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malých</a:t>
            </a:r>
            <a:r>
              <a:rPr lang="en-GB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středně</a:t>
            </a:r>
            <a:r>
              <a:rPr lang="en-GB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velkých</a:t>
            </a:r>
            <a:r>
              <a:rPr lang="en-GB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farmách</a:t>
            </a:r>
            <a:r>
              <a:rPr lang="en-GB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šetrně</a:t>
            </a:r>
            <a:r>
              <a:rPr lang="en-GB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hospodařících</a:t>
            </a:r>
            <a:r>
              <a:rPr lang="en-GB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 </a:t>
            </a:r>
            <a:r>
              <a:rPr lang="en-GB" alt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regionu</a:t>
            </a:r>
            <a:r>
              <a:rPr lang="en-GB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Moravských</a:t>
            </a:r>
            <a:r>
              <a:rPr lang="en-GB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Karpat</a:t>
            </a:r>
            <a:r>
              <a:rPr lang="cs-CZ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6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altLang="cs-CZ" sz="6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poradenství </a:t>
            </a:r>
            <a:r>
              <a:rPr lang="cs-CZ" altLang="cs-CZ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 získávání dotací z </a:t>
            </a:r>
            <a:r>
              <a:rPr lang="cs-CZ" altLang="cs-CZ" sz="6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PRV, exkurze </a:t>
            </a:r>
          </a:p>
          <a:p>
            <a:pPr marL="684213" indent="-682625" algn="l">
              <a:lnSpc>
                <a:spcPct val="120000"/>
              </a:lnSpc>
              <a:spcBef>
                <a:spcPts val="1700"/>
              </a:spcBef>
              <a:spcAft>
                <a:spcPts val="850"/>
              </a:spcAft>
              <a:buFont typeface="Times New Roman" pitchFamily="16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6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alt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odpora</a:t>
            </a:r>
            <a:r>
              <a:rPr lang="en-GB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odbytu</a:t>
            </a:r>
            <a:r>
              <a:rPr lang="en-GB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regionálních</a:t>
            </a:r>
            <a:r>
              <a:rPr lang="en-GB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produktů</a:t>
            </a:r>
            <a:r>
              <a:rPr lang="en-GB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 </a:t>
            </a:r>
            <a:r>
              <a:rPr lang="en-GB" alt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chovu</a:t>
            </a:r>
            <a:r>
              <a:rPr lang="en-GB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6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hospodářských zvířat </a:t>
            </a:r>
            <a:r>
              <a:rPr lang="cs-CZ" altLang="cs-CZ" sz="6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spolupráce </a:t>
            </a:r>
            <a:r>
              <a:rPr lang="cs-CZ" altLang="cs-CZ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regionálními </a:t>
            </a:r>
            <a:r>
              <a:rPr lang="cs-CZ" altLang="cs-CZ" sz="6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známkami, zpracovatelské </a:t>
            </a:r>
            <a:r>
              <a:rPr lang="cs-CZ" altLang="cs-CZ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kurzy, zprostředkování kontaktů na hotely a restaurace, </a:t>
            </a:r>
            <a:r>
              <a:rPr lang="cs-CZ" altLang="cs-CZ" sz="6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altLang="cs-CZ" sz="6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odpora</a:t>
            </a:r>
            <a:r>
              <a:rPr lang="en-GB" altLang="cs-CZ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zájmu</a:t>
            </a:r>
            <a:r>
              <a:rPr lang="en-GB" altLang="cs-CZ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laické</a:t>
            </a:r>
            <a:r>
              <a:rPr lang="en-GB" altLang="cs-CZ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veřejnosti</a:t>
            </a:r>
            <a:r>
              <a:rPr lang="en-GB" altLang="cs-CZ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GB" altLang="cs-CZ" sz="6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produkty</a:t>
            </a:r>
            <a:r>
              <a:rPr lang="en-GB" altLang="cs-CZ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 </a:t>
            </a:r>
            <a:r>
              <a:rPr lang="en-GB" altLang="cs-CZ" sz="6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chovu</a:t>
            </a:r>
            <a:r>
              <a:rPr lang="en-GB" altLang="cs-CZ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ovcí</a:t>
            </a:r>
            <a:r>
              <a:rPr lang="cs-CZ" altLang="cs-CZ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koz a hovězího dobytka </a:t>
            </a:r>
            <a:endParaRPr lang="cs-CZ" altLang="cs-CZ" sz="6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213" indent="-682625" algn="l">
              <a:lnSpc>
                <a:spcPct val="120000"/>
              </a:lnSpc>
              <a:spcBef>
                <a:spcPts val="1700"/>
              </a:spcBef>
              <a:spcAft>
                <a:spcPts val="850"/>
              </a:spcAft>
              <a:buFont typeface="Times New Roman" pitchFamily="16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6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alt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polupráce</a:t>
            </a:r>
            <a:r>
              <a:rPr lang="en-GB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mezi</a:t>
            </a:r>
            <a:r>
              <a:rPr lang="en-GB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zemědělci</a:t>
            </a:r>
            <a:r>
              <a:rPr lang="en-GB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zástupci</a:t>
            </a:r>
            <a:r>
              <a:rPr lang="en-GB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orgánů</a:t>
            </a:r>
            <a:r>
              <a:rPr lang="en-GB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státní</a:t>
            </a:r>
            <a:r>
              <a:rPr lang="en-GB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správy</a:t>
            </a:r>
            <a:r>
              <a:rPr lang="cs-CZ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en-GB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mezi</a:t>
            </a:r>
            <a:r>
              <a:rPr lang="en-GB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zástupci</a:t>
            </a:r>
            <a:r>
              <a:rPr lang="en-GB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místních</a:t>
            </a:r>
            <a:r>
              <a:rPr lang="en-GB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samospráv</a:t>
            </a:r>
            <a:endParaRPr lang="cs-CZ" altLang="cs-CZ" sz="6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213" indent="-682625" algn="l">
              <a:lnSpc>
                <a:spcPct val="120000"/>
              </a:lnSpc>
              <a:spcBef>
                <a:spcPts val="1700"/>
              </a:spcBef>
              <a:spcAft>
                <a:spcPts val="850"/>
              </a:spcAft>
              <a:buFont typeface="Times New Roman" pitchFamily="16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GB" alt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achování</a:t>
            </a:r>
            <a:r>
              <a:rPr lang="en-GB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tradic</a:t>
            </a:r>
            <a:r>
              <a:rPr lang="en-GB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starých</a:t>
            </a:r>
            <a:r>
              <a:rPr lang="en-GB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řemesel</a:t>
            </a:r>
            <a:r>
              <a:rPr lang="cs-CZ" altLang="cs-CZ" sz="6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p</a:t>
            </a:r>
            <a:r>
              <a:rPr lang="en-GB" altLang="cs-CZ" sz="6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ropagac</a:t>
            </a:r>
            <a:r>
              <a:rPr lang="cs-CZ" altLang="cs-CZ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altLang="cs-CZ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výrobků</a:t>
            </a:r>
            <a:r>
              <a:rPr lang="en-GB" altLang="cs-CZ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řemeslné</a:t>
            </a:r>
            <a:r>
              <a:rPr lang="en-GB" altLang="cs-CZ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výroby</a:t>
            </a:r>
            <a:r>
              <a:rPr lang="en-GB" altLang="cs-CZ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cs-CZ" sz="6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podporou</a:t>
            </a:r>
            <a:r>
              <a:rPr lang="en-GB" altLang="cs-CZ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zájmu</a:t>
            </a:r>
            <a:r>
              <a:rPr lang="en-GB" altLang="cs-CZ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obyvatel</a:t>
            </a:r>
            <a:r>
              <a:rPr lang="en-GB" altLang="cs-CZ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regionu</a:t>
            </a:r>
            <a:r>
              <a:rPr lang="en-GB" altLang="cs-CZ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GB" altLang="cs-CZ" sz="6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tradiční</a:t>
            </a:r>
            <a:r>
              <a:rPr lang="en-GB" altLang="cs-CZ" sz="6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řemesla</a:t>
            </a:r>
            <a:endParaRPr lang="en-GB" altLang="cs-CZ" sz="6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85000"/>
              </a:lnSpc>
              <a:spcBef>
                <a:spcPts val="288"/>
              </a:spcBef>
              <a:spcAft>
                <a:spcPts val="1138"/>
              </a:spcAft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  <a:defRPr/>
            </a:pPr>
            <a:endParaRPr lang="cs-CZ" sz="5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85000"/>
              </a:lnSpc>
              <a:spcBef>
                <a:spcPts val="288"/>
              </a:spcBef>
              <a:spcAft>
                <a:spcPts val="1138"/>
              </a:spcAft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  <a:defRPr/>
            </a:pP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739" y="5701543"/>
            <a:ext cx="1626117" cy="117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44" y="5701543"/>
            <a:ext cx="1032326" cy="117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902" y="5701543"/>
            <a:ext cx="1892017" cy="1179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HP\Desktop\A_SVETLA\a_neziskovka\a_neziskovka fotky\a_prezentace\P516004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146" y="5701543"/>
            <a:ext cx="1570854" cy="117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P\Desktop\A_SVETLA\a_neziskovka\a_neziskovka fotky\a_prezentace\kozy_mensi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701588"/>
            <a:ext cx="1589787" cy="1179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HP\Desktop\A_SVETLA\a_neziskovka\a_neziskovka fotky\a_prezentace\polevka_mala_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1543"/>
            <a:ext cx="1669178" cy="117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053" y="0"/>
            <a:ext cx="2640350" cy="103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182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99620" y="404664"/>
            <a:ext cx="7772400" cy="1887701"/>
          </a:xfrm>
        </p:spPr>
        <p:txBody>
          <a:bodyPr>
            <a:normAutofit/>
          </a:bodyPr>
          <a:lstStyle/>
          <a:p>
            <a:r>
              <a:rPr lang="cs-CZ" altLang="cs-CZ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Aktivity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3568" y="1772816"/>
            <a:ext cx="7992888" cy="3528392"/>
          </a:xfrm>
        </p:spPr>
        <p:txBody>
          <a:bodyPr>
            <a:normAutofit fontScale="25000" lnSpcReduction="20000"/>
          </a:bodyPr>
          <a:lstStyle/>
          <a:p>
            <a:pPr marL="742950" lvl="1" indent="-285750" algn="l">
              <a:lnSpc>
                <a:spcPct val="110000"/>
              </a:lnSpc>
              <a:spcBef>
                <a:spcPts val="1700"/>
              </a:spcBef>
              <a:spcAft>
                <a:spcPts val="288"/>
              </a:spcAft>
              <a:buFont typeface="Arial" panose="020B0604020202020204" pitchFamily="34" charset="0"/>
              <a:buChar char="•"/>
            </a:pPr>
            <a:r>
              <a:rPr lang="en-GB" altLang="cs-CZ" sz="6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Kurzy</a:t>
            </a:r>
            <a:r>
              <a:rPr lang="en-GB" altLang="cs-CZ" sz="6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zpracování</a:t>
            </a:r>
            <a:r>
              <a:rPr lang="en-GB" altLang="cs-CZ" sz="6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produktů</a:t>
            </a:r>
            <a:r>
              <a:rPr lang="en-GB" altLang="cs-CZ" sz="6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6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farem </a:t>
            </a:r>
            <a:r>
              <a:rPr lang="en-GB" altLang="cs-CZ" sz="6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GB" altLang="cs-CZ" sz="6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kurzy</a:t>
            </a:r>
            <a:r>
              <a:rPr lang="en-GB" altLang="cs-CZ" sz="6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zpracování</a:t>
            </a:r>
            <a:r>
              <a:rPr lang="en-GB" altLang="cs-CZ" sz="6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ovčí</a:t>
            </a:r>
            <a:r>
              <a:rPr lang="en-GB" altLang="cs-CZ" sz="6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vlny</a:t>
            </a:r>
            <a:r>
              <a:rPr lang="cs-CZ" altLang="cs-CZ" sz="6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předením a plstěním</a:t>
            </a:r>
            <a:r>
              <a:rPr lang="en-GB" altLang="cs-CZ" sz="6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cs-CZ" sz="6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kurzy</a:t>
            </a:r>
            <a:r>
              <a:rPr lang="en-GB" altLang="cs-CZ" sz="6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farmeního</a:t>
            </a:r>
            <a:r>
              <a:rPr lang="en-GB" altLang="cs-CZ" sz="6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zpracování</a:t>
            </a:r>
            <a:r>
              <a:rPr lang="en-GB" altLang="cs-CZ" sz="6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mléka</a:t>
            </a:r>
            <a:r>
              <a:rPr lang="en-GB" altLang="cs-CZ" sz="6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cs-CZ" sz="6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kurzy</a:t>
            </a:r>
            <a:r>
              <a:rPr lang="en-GB" altLang="cs-CZ" sz="6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zpracování</a:t>
            </a:r>
            <a:r>
              <a:rPr lang="en-GB" altLang="cs-CZ" sz="6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ovčích</a:t>
            </a:r>
            <a:r>
              <a:rPr lang="en-GB" altLang="cs-CZ" sz="6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kůží</a:t>
            </a:r>
            <a:endParaRPr lang="cs-CZ" altLang="cs-CZ" sz="6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l">
              <a:lnSpc>
                <a:spcPct val="110000"/>
              </a:lnSpc>
              <a:spcBef>
                <a:spcPts val="1700"/>
              </a:spcBef>
              <a:spcAft>
                <a:spcPts val="288"/>
              </a:spcAft>
              <a:buFont typeface="Arial" panose="020B0604020202020204" pitchFamily="34" charset="0"/>
              <a:buChar char="•"/>
            </a:pPr>
            <a:r>
              <a:rPr lang="cs-CZ" altLang="cs-CZ" sz="6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Kurzy vaření z regionálních surovin</a:t>
            </a:r>
          </a:p>
          <a:p>
            <a:pPr marL="742950" lvl="1" indent="-285750" algn="l">
              <a:lnSpc>
                <a:spcPct val="110000"/>
              </a:lnSpc>
              <a:spcBef>
                <a:spcPts val="1700"/>
              </a:spcBef>
              <a:spcAft>
                <a:spcPts val="288"/>
              </a:spcAft>
              <a:buFont typeface="Arial" panose="020B0604020202020204" pitchFamily="34" charset="0"/>
              <a:buChar char="•"/>
            </a:pPr>
            <a:r>
              <a:rPr lang="cs-CZ" altLang="cs-CZ" sz="6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Řemeslné kurzy </a:t>
            </a:r>
          </a:p>
          <a:p>
            <a:pPr marL="742950" lvl="1" indent="-285750" algn="l">
              <a:lnSpc>
                <a:spcPct val="110000"/>
              </a:lnSpc>
              <a:spcBef>
                <a:spcPts val="1700"/>
              </a:spcBef>
              <a:spcAft>
                <a:spcPts val="288"/>
              </a:spcAft>
              <a:buFont typeface="Arial" panose="020B0604020202020204" pitchFamily="34" charset="0"/>
              <a:buChar char="•"/>
            </a:pPr>
            <a:r>
              <a:rPr lang="en-GB" altLang="cs-CZ" sz="6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Semináře</a:t>
            </a:r>
            <a:r>
              <a:rPr lang="en-GB" altLang="cs-CZ" sz="6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</a:t>
            </a:r>
            <a:r>
              <a:rPr lang="en-GB" altLang="cs-CZ" sz="6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začínající</a:t>
            </a:r>
            <a:r>
              <a:rPr lang="en-GB" altLang="cs-CZ" sz="6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zemědělce</a:t>
            </a:r>
            <a:r>
              <a:rPr lang="en-GB" altLang="cs-CZ" sz="6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altLang="cs-CZ" sz="6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Malá o</a:t>
            </a:r>
            <a:r>
              <a:rPr lang="en-GB" altLang="cs-CZ" sz="6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včácká</a:t>
            </a:r>
            <a:r>
              <a:rPr lang="en-GB" altLang="cs-CZ" sz="6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škola</a:t>
            </a:r>
            <a:endParaRPr lang="en-GB" altLang="cs-CZ" sz="6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l">
              <a:lnSpc>
                <a:spcPct val="110000"/>
              </a:lnSpc>
              <a:spcBef>
                <a:spcPts val="1700"/>
              </a:spcBef>
              <a:spcAft>
                <a:spcPts val="288"/>
              </a:spcAft>
              <a:buFont typeface="Arial" panose="020B0604020202020204" pitchFamily="34" charset="0"/>
              <a:buChar char="•"/>
            </a:pPr>
            <a:r>
              <a:rPr lang="cs-CZ" altLang="cs-CZ" sz="6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Organizace akcí pro veřejnost </a:t>
            </a:r>
            <a:r>
              <a:rPr lang="en-GB" altLang="cs-CZ" sz="6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GB" altLang="cs-CZ" sz="6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Ovčácký</a:t>
            </a:r>
            <a:r>
              <a:rPr lang="en-GB" altLang="cs-CZ" sz="6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den v </a:t>
            </a:r>
            <a:r>
              <a:rPr lang="en-GB" altLang="cs-CZ" sz="6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Prlově</a:t>
            </a:r>
            <a:r>
              <a:rPr lang="cs-CZ" altLang="cs-CZ" sz="6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Podzimní ovčácké slavnosti na </a:t>
            </a:r>
            <a:r>
              <a:rPr lang="cs-CZ" altLang="cs-CZ" sz="6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Santově</a:t>
            </a:r>
            <a:endParaRPr lang="cs-CZ" altLang="cs-CZ" sz="6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l">
              <a:lnSpc>
                <a:spcPct val="110000"/>
              </a:lnSpc>
              <a:spcBef>
                <a:spcPts val="1700"/>
              </a:spcBef>
              <a:spcAft>
                <a:spcPts val="288"/>
              </a:spcAft>
              <a:buFont typeface="Arial" panose="020B0604020202020204" pitchFamily="34" charset="0"/>
              <a:buChar char="•"/>
            </a:pPr>
            <a:r>
              <a:rPr lang="cs-CZ" altLang="cs-CZ" sz="6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Ochutnávky specialit z místních surovin </a:t>
            </a:r>
            <a:r>
              <a:rPr lang="cs-CZ" altLang="cs-CZ" sz="6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farmářské prodejny, restaurace, akce pro veřejnost</a:t>
            </a:r>
            <a:endParaRPr lang="cs-CZ" altLang="cs-CZ" sz="6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l">
              <a:lnSpc>
                <a:spcPct val="110000"/>
              </a:lnSpc>
              <a:spcBef>
                <a:spcPts val="1700"/>
              </a:spcBef>
              <a:spcAft>
                <a:spcPts val="288"/>
              </a:spcAft>
              <a:buFont typeface="Arial" panose="020B0604020202020204" pitchFamily="34" charset="0"/>
              <a:buChar char="•"/>
            </a:pPr>
            <a:r>
              <a:rPr lang="cs-CZ" altLang="cs-CZ" sz="6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Exkurze na vybrané farmy </a:t>
            </a:r>
            <a:r>
              <a:rPr lang="cs-CZ" altLang="cs-CZ" sz="6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altLang="cs-CZ" sz="6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 spolupráci se </a:t>
            </a:r>
            <a:r>
              <a:rPr lang="cs-CZ" altLang="cs-CZ" sz="6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SCHOK Slovensko, </a:t>
            </a:r>
            <a:r>
              <a:rPr lang="cs-CZ" altLang="cs-CZ" sz="6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 spolupráci s PRO-BIO Šumava</a:t>
            </a:r>
            <a:endParaRPr lang="en-GB" altLang="cs-CZ" sz="6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10000"/>
              </a:lnSpc>
              <a:spcBef>
                <a:spcPts val="1700"/>
              </a:spcBef>
              <a:spcAft>
                <a:spcPts val="288"/>
              </a:spcAft>
              <a:buFont typeface="Arial" panose="020B0604020202020204" pitchFamily="34" charset="0"/>
              <a:buChar char="•"/>
            </a:pPr>
            <a:r>
              <a:rPr lang="en-GB" altLang="cs-CZ" sz="6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Poradenství</a:t>
            </a:r>
            <a:r>
              <a:rPr lang="en-GB" altLang="cs-CZ" sz="6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altLang="cs-CZ" sz="6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farmách</a:t>
            </a:r>
            <a:r>
              <a:rPr lang="en-GB" altLang="cs-CZ" sz="6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GB" altLang="cs-CZ" sz="6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pomoc</a:t>
            </a:r>
            <a:r>
              <a:rPr lang="en-GB" altLang="cs-CZ" sz="6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</a:t>
            </a:r>
            <a:r>
              <a:rPr lang="en-GB" altLang="cs-CZ" sz="6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získávání</a:t>
            </a:r>
            <a:r>
              <a:rPr lang="en-GB" altLang="cs-CZ" sz="6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6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dotací</a:t>
            </a:r>
            <a:r>
              <a:rPr lang="en-GB" altLang="cs-CZ" sz="6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 OP program</a:t>
            </a:r>
            <a:r>
              <a:rPr lang="cs-CZ" altLang="cs-CZ" sz="6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ů</a:t>
            </a:r>
            <a:r>
              <a:rPr lang="en-GB" altLang="cs-CZ" sz="6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>
              <a:lnSpc>
                <a:spcPct val="85000"/>
              </a:lnSpc>
              <a:spcBef>
                <a:spcPts val="288"/>
              </a:spcBef>
              <a:spcAft>
                <a:spcPts val="1138"/>
              </a:spcAft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  <a:defRPr/>
            </a:pPr>
            <a:endParaRPr lang="cs-CZ" sz="5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85000"/>
              </a:lnSpc>
              <a:spcBef>
                <a:spcPts val="288"/>
              </a:spcBef>
              <a:spcAft>
                <a:spcPts val="1138"/>
              </a:spcAft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  <a:defRPr/>
            </a:pP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739" y="5701543"/>
            <a:ext cx="1626117" cy="117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44" y="5701543"/>
            <a:ext cx="1032326" cy="117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902" y="5701543"/>
            <a:ext cx="1892017" cy="1179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HP\Desktop\A_SVETLA\a_neziskovka\a_neziskovka fotky\a_prezentace\P516004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146" y="5701543"/>
            <a:ext cx="1570854" cy="117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P\Desktop\A_SVETLA\a_neziskovka\a_neziskovka fotky\a_prezentace\kozy_mensi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701588"/>
            <a:ext cx="1589787" cy="1179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HP\Desktop\A_SVETLA\a_neziskovka\a_neziskovka fotky\a_prezentace\polevka_mala_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1543"/>
            <a:ext cx="1669178" cy="117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552" y="19527"/>
            <a:ext cx="2640350" cy="103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093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1196752"/>
            <a:ext cx="7344816" cy="3528392"/>
          </a:xfrm>
        </p:spPr>
        <p:txBody>
          <a:bodyPr>
            <a:normAutofit/>
          </a:bodyPr>
          <a:lstStyle/>
          <a:p>
            <a:pPr algn="l">
              <a:lnSpc>
                <a:spcPct val="85000"/>
              </a:lnSpc>
              <a:spcBef>
                <a:spcPts val="288"/>
              </a:spcBef>
              <a:spcAft>
                <a:spcPts val="1138"/>
              </a:spcAft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  <a:defRPr/>
            </a:pPr>
            <a:r>
              <a:rPr lang="en-GB" altLang="cs-CZ" sz="1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Kurz</a:t>
            </a:r>
            <a:r>
              <a:rPr lang="en-GB" altLang="cs-CZ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faremního</a:t>
            </a:r>
            <a:r>
              <a:rPr lang="en-GB" alt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zpracování</a:t>
            </a:r>
            <a:r>
              <a:rPr lang="en-GB" alt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mléka</a:t>
            </a:r>
            <a:r>
              <a:rPr lang="cs-CZ" alt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 </a:t>
            </a:r>
            <a:r>
              <a:rPr lang="cs-CZ" altLang="cs-CZ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pokročilé v Prlově, květen 2010</a:t>
            </a:r>
            <a:endParaRPr lang="cs-CZ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739" y="5701543"/>
            <a:ext cx="1626117" cy="117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44" y="5701543"/>
            <a:ext cx="1032326" cy="117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902" y="5701543"/>
            <a:ext cx="1892017" cy="1179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HP\Desktop\A_SVETLA\a_neziskovka\a_neziskovka fotky\a_prezentace\P516004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146" y="5701543"/>
            <a:ext cx="1570854" cy="117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P\Desktop\A_SVETLA\a_neziskovka\a_neziskovka fotky\a_prezentace\kozy_mensi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701588"/>
            <a:ext cx="1589787" cy="1179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HP\Desktop\A_SVETLA\a_neziskovka\a_neziskovka fotky\a_prezentace\polevka_mala_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1543"/>
            <a:ext cx="1669178" cy="117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013" y="0"/>
            <a:ext cx="2640350" cy="1034136"/>
          </a:xfrm>
          <a:prstGeom prst="rect">
            <a:avLst/>
          </a:prstGeom>
        </p:spPr>
      </p:pic>
      <p:pic>
        <p:nvPicPr>
          <p:cNvPr id="12" name="Picture 1024" descr="IMG_779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21606" y="3585883"/>
            <a:ext cx="2459313" cy="191488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" name="Picture 1026" descr="IMG_780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21605" y="1617980"/>
            <a:ext cx="2459313" cy="1916571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" name="Picture 1030" descr="IMG_778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772" y="1700808"/>
            <a:ext cx="2850901" cy="3799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8420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1196752"/>
            <a:ext cx="7344816" cy="3528392"/>
          </a:xfrm>
        </p:spPr>
        <p:txBody>
          <a:bodyPr>
            <a:normAutofit/>
          </a:bodyPr>
          <a:lstStyle/>
          <a:p>
            <a:pPr algn="l">
              <a:lnSpc>
                <a:spcPct val="85000"/>
              </a:lnSpc>
              <a:spcBef>
                <a:spcPts val="288"/>
              </a:spcBef>
              <a:spcAft>
                <a:spcPts val="1138"/>
              </a:spcAft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  <a:defRPr/>
            </a:pPr>
            <a:endParaRPr lang="cs-CZ" altLang="cs-CZ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85000"/>
              </a:lnSpc>
              <a:spcBef>
                <a:spcPts val="288"/>
              </a:spcBef>
              <a:spcAft>
                <a:spcPts val="1138"/>
              </a:spcAft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  <a:defRPr/>
            </a:pPr>
            <a:r>
              <a:rPr lang="en-GB" altLang="cs-CZ" sz="1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Kurz</a:t>
            </a:r>
            <a:r>
              <a:rPr lang="en-GB" altLang="cs-CZ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zpracování ovčí vlny v Prlově a ve Vysokém poli, jaro 2011</a:t>
            </a:r>
            <a:endParaRPr lang="cs-CZ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739" y="5701543"/>
            <a:ext cx="1626117" cy="117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44" y="5701543"/>
            <a:ext cx="1032326" cy="117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902" y="5701543"/>
            <a:ext cx="1892017" cy="1179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HP\Desktop\A_SVETLA\a_neziskovka\a_neziskovka fotky\a_prezentace\P516004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146" y="5701543"/>
            <a:ext cx="1570854" cy="117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P\Desktop\A_SVETLA\a_neziskovka\a_neziskovka fotky\a_prezentace\kozy_mensi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701588"/>
            <a:ext cx="1589787" cy="1179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HP\Desktop\A_SVETLA\a_neziskovka\a_neziskovka fotky\a_prezentace\polevka_mala_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1543"/>
            <a:ext cx="1669178" cy="117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013" y="0"/>
            <a:ext cx="2640350" cy="1034136"/>
          </a:xfrm>
          <a:prstGeom prst="rect">
            <a:avLst/>
          </a:prstGeom>
        </p:spPr>
      </p:pic>
      <p:pic>
        <p:nvPicPr>
          <p:cNvPr id="15" name="Picture 1026" descr="P517012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2" y="2176392"/>
            <a:ext cx="3096344" cy="236258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Picture 2" descr="C:\Users\HP\Desktop\A_SVETLA\a_neziskovka\a_neziskovka fotky\a_prezentace\kolovraty_male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863" y="2202334"/>
            <a:ext cx="1752258" cy="2336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HP\Desktop\A_SVETLA\a_neziskovka\a_neziskovka fotky\a_prezentace\plsteni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693" y="2185197"/>
            <a:ext cx="3086229" cy="2353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312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1196752"/>
            <a:ext cx="7344816" cy="3528392"/>
          </a:xfrm>
        </p:spPr>
        <p:txBody>
          <a:bodyPr>
            <a:normAutofit/>
          </a:bodyPr>
          <a:lstStyle/>
          <a:p>
            <a:pPr algn="l">
              <a:lnSpc>
                <a:spcPct val="85000"/>
              </a:lnSpc>
              <a:spcBef>
                <a:spcPts val="288"/>
              </a:spcBef>
              <a:spcAft>
                <a:spcPts val="1138"/>
              </a:spcAft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  <a:defRPr/>
            </a:pPr>
            <a:endParaRPr lang="cs-CZ" altLang="cs-CZ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85000"/>
              </a:lnSpc>
              <a:spcBef>
                <a:spcPts val="288"/>
              </a:spcBef>
              <a:spcAft>
                <a:spcPts val="1138"/>
              </a:spcAft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  <a:defRPr/>
            </a:pPr>
            <a:r>
              <a:rPr lang="en-GB" altLang="cs-CZ" sz="1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Kurz</a:t>
            </a:r>
            <a:r>
              <a:rPr lang="en-GB" altLang="cs-CZ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vaření z regionálních potravin – Vaření ze zrní v Prlově, květen 2012</a:t>
            </a:r>
            <a:endParaRPr lang="cs-CZ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739" y="5701543"/>
            <a:ext cx="1626117" cy="117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44" y="5701543"/>
            <a:ext cx="1032326" cy="117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902" y="5701543"/>
            <a:ext cx="1892017" cy="1179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HP\Desktop\A_SVETLA\a_neziskovka\a_neziskovka fotky\a_prezentace\P516004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146" y="5701543"/>
            <a:ext cx="1570854" cy="117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P\Desktop\A_SVETLA\a_neziskovka\a_neziskovka fotky\a_prezentace\kozy_mensi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701588"/>
            <a:ext cx="1589787" cy="1179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HP\Desktop\A_SVETLA\a_neziskovka\a_neziskovka fotky\a_prezentace\polevka_mala_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1543"/>
            <a:ext cx="1669178" cy="117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013" y="0"/>
            <a:ext cx="2640350" cy="1034136"/>
          </a:xfrm>
          <a:prstGeom prst="rect">
            <a:avLst/>
          </a:prstGeom>
        </p:spPr>
      </p:pic>
      <p:pic>
        <p:nvPicPr>
          <p:cNvPr id="2051" name="Picture 3" descr="C:\Users\HP\Desktop\A_SVETLA\a_neziskovka\a_neziskovka fotky\a_prezentace\zelenina_mensi_m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012" y="2105020"/>
            <a:ext cx="1763176" cy="2647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HP\Desktop\A_SVETLA\a_neziskovka\a_neziskovka fotky\a_prezentace\vareni3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493" y="2110663"/>
            <a:ext cx="1765306" cy="2647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HP\Desktop\A_SVETLA\a_neziskovka\a_neziskovka fotky\a_prezentace\vareni_2JPG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558" y="2105019"/>
            <a:ext cx="3971939" cy="2647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2011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1196752"/>
            <a:ext cx="7344816" cy="3528392"/>
          </a:xfrm>
        </p:spPr>
        <p:txBody>
          <a:bodyPr>
            <a:normAutofit/>
          </a:bodyPr>
          <a:lstStyle/>
          <a:p>
            <a:pPr algn="l">
              <a:lnSpc>
                <a:spcPct val="85000"/>
              </a:lnSpc>
              <a:spcBef>
                <a:spcPts val="288"/>
              </a:spcBef>
              <a:spcAft>
                <a:spcPts val="1138"/>
              </a:spcAft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  <a:defRPr/>
            </a:pPr>
            <a:endParaRPr lang="cs-CZ" altLang="cs-CZ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85000"/>
              </a:lnSpc>
              <a:spcBef>
                <a:spcPts val="288"/>
              </a:spcBef>
              <a:spcAft>
                <a:spcPts val="1138"/>
              </a:spcAft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  <a:defRPr/>
            </a:pPr>
            <a:r>
              <a:rPr lang="cs-CZ" altLang="cs-CZ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Ovčácké slavnosti v Prlově, I.-VIII. ročník, červen</a:t>
            </a:r>
            <a:endParaRPr lang="cs-CZ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739" y="5701543"/>
            <a:ext cx="1626117" cy="117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44" y="5701543"/>
            <a:ext cx="1032326" cy="117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902" y="5701543"/>
            <a:ext cx="1892017" cy="1179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HP\Desktop\A_SVETLA\a_neziskovka\a_neziskovka fotky\a_prezentace\P516004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146" y="5701543"/>
            <a:ext cx="1570854" cy="117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P\Desktop\A_SVETLA\a_neziskovka\a_neziskovka fotky\a_prezentace\kozy_mensi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701588"/>
            <a:ext cx="1589787" cy="1179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HP\Desktop\A_SVETLA\a_neziskovka\a_neziskovka fotky\a_prezentace\polevka_mala_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1543"/>
            <a:ext cx="1669178" cy="117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013" y="0"/>
            <a:ext cx="2640350" cy="1034136"/>
          </a:xfrm>
          <a:prstGeom prst="rect">
            <a:avLst/>
          </a:prstGeom>
        </p:spPr>
      </p:pic>
      <p:pic>
        <p:nvPicPr>
          <p:cNvPr id="13" name="Picture 1026" descr="IMG_969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515" y="2425186"/>
            <a:ext cx="3096344" cy="232225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4" name="Picture 2" descr="C:\Users\HP\Desktop\A_SVETLA\a_neziskovka\a_neziskovka fotky\a_prezentace\predeni_male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816" y="2427346"/>
            <a:ext cx="1961367" cy="2335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HP\Desktop\A_SVETLA\a_neziskovka\a_neziskovka fotky\a_prezentace\ovcacky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427346"/>
            <a:ext cx="3083019" cy="232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744468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450</TotalTime>
  <Words>538</Words>
  <Application>Microsoft Office PowerPoint</Application>
  <PresentationFormat>Předvádění na obrazovce (4:3)</PresentationFormat>
  <Paragraphs>69</Paragraphs>
  <Slides>15</Slides>
  <Notes>15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Motiv systému Office</vt:lpstr>
      <vt:lpstr>Prezentace aplikace PowerPoint</vt:lpstr>
      <vt:lpstr>Projekt  UNDP-GEF</vt:lpstr>
      <vt:lpstr>Založení neziskové organizace</vt:lpstr>
      <vt:lpstr>Cíle činnosti </vt:lpstr>
      <vt:lpstr>Aktivity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Nové aktivity</vt:lpstr>
      <vt:lpstr>Projekty a spolupráce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HP</dc:creator>
  <cp:lastModifiedBy>HP</cp:lastModifiedBy>
  <cp:revision>41</cp:revision>
  <dcterms:created xsi:type="dcterms:W3CDTF">2014-11-18T21:00:38Z</dcterms:created>
  <dcterms:modified xsi:type="dcterms:W3CDTF">2014-11-19T19:05:07Z</dcterms:modified>
</cp:coreProperties>
</file>