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73" r:id="rId2"/>
    <p:sldId id="261" r:id="rId3"/>
    <p:sldId id="278" r:id="rId4"/>
    <p:sldId id="274" r:id="rId5"/>
    <p:sldId id="275" r:id="rId6"/>
    <p:sldId id="276" r:id="rId7"/>
    <p:sldId id="277" r:id="rId8"/>
    <p:sldId id="285" r:id="rId9"/>
    <p:sldId id="271" r:id="rId10"/>
    <p:sldId id="284" r:id="rId11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4/22/2020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4/22/2020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e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pzp.cz/vyzvy/128-vyzva" TargetMode="External"/><Relationship Id="rId2" Type="http://schemas.openxmlformats.org/officeDocument/2006/relationships/hyperlink" Target="http://www.opzp.cz/vyzvy/127-vyzva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buchlov.cz/vyzvy/aktualni-vyzvy/" TargetMode="External"/><Relationship Id="rId4" Type="http://schemas.openxmlformats.org/officeDocument/2006/relationships/hyperlink" Target="http://www.buchlov.cz/vyzvy/planovane-vyzvy-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990724" y="1246909"/>
            <a:ext cx="9221066" cy="3667990"/>
          </a:xfrm>
        </p:spPr>
        <p:txBody>
          <a:bodyPr>
            <a:normAutofit fontScale="90000"/>
          </a:bodyPr>
          <a:lstStyle/>
          <a:p>
            <a:pPr algn="ctr"/>
            <a:r>
              <a:rPr lang="cs-CZ" sz="4000" b="1" cap="none" dirty="0"/>
              <a:t>S</a:t>
            </a:r>
            <a:r>
              <a:rPr lang="cs-CZ" sz="4000" b="1" cap="none" dirty="0" smtClean="0"/>
              <a:t>eminář </a:t>
            </a:r>
            <a:r>
              <a:rPr lang="cs-CZ" sz="4000" b="1" cap="none" dirty="0"/>
              <a:t>O</a:t>
            </a:r>
            <a:r>
              <a:rPr lang="cs-CZ" sz="4000" b="1" cap="none" dirty="0" smtClean="0"/>
              <a:t>chrana a péče o přírodu a krajinu</a:t>
            </a:r>
            <a:r>
              <a:rPr lang="cs-CZ" sz="4400" b="1" dirty="0" smtClean="0"/>
              <a:t/>
            </a:r>
            <a:br>
              <a:rPr lang="cs-CZ" sz="4400" b="1" dirty="0" smtClean="0"/>
            </a:br>
            <a:r>
              <a:rPr lang="cs-CZ" sz="3600" b="1" cap="none" dirty="0" smtClean="0"/>
              <a:t>Dne 12. 2. 2019, Modrá</a:t>
            </a:r>
            <a:r>
              <a:rPr lang="cs-CZ" sz="5000" b="1" cap="none" dirty="0" smtClean="0"/>
              <a:t/>
            </a:r>
            <a:br>
              <a:rPr lang="cs-CZ" sz="5000" b="1" cap="none" dirty="0" smtClean="0"/>
            </a:br>
            <a:r>
              <a:rPr lang="cs-CZ" sz="5000" b="1" dirty="0" smtClean="0"/>
              <a:t/>
            </a:r>
            <a:br>
              <a:rPr lang="cs-CZ" sz="5000" b="1" dirty="0" smtClean="0"/>
            </a:br>
            <a:r>
              <a:rPr lang="cs-CZ" sz="6700" b="1" dirty="0" smtClean="0"/>
              <a:t>OPERAČNÍ PROGRAM ŽIVOTNÍ PROSTŘEDÍ</a:t>
            </a:r>
            <a:r>
              <a:rPr lang="cs-CZ" sz="5000" b="1" dirty="0" smtClean="0"/>
              <a:t/>
            </a:r>
            <a:br>
              <a:rPr lang="cs-CZ" sz="5000" b="1" dirty="0" smtClean="0"/>
            </a:br>
            <a:endParaRPr lang="cs-CZ" sz="50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188152" y="4703473"/>
            <a:ext cx="8791575" cy="1655762"/>
          </a:xfrm>
        </p:spPr>
        <p:txBody>
          <a:bodyPr>
            <a:normAutofit/>
          </a:bodyPr>
          <a:lstStyle/>
          <a:p>
            <a:pPr algn="ctr"/>
            <a:r>
              <a:rPr lang="cs-CZ" sz="4000" b="1" dirty="0" smtClean="0"/>
              <a:t>MAS </a:t>
            </a:r>
            <a:r>
              <a:rPr lang="cs-CZ" sz="4000" b="1" cap="none" dirty="0" err="1" smtClean="0"/>
              <a:t>Buchlov</a:t>
            </a:r>
            <a:r>
              <a:rPr lang="cs-CZ" sz="4000" b="1" cap="none" dirty="0" smtClean="0"/>
              <a:t>, z.s</a:t>
            </a:r>
            <a:r>
              <a:rPr lang="cs-CZ" sz="4000" b="1" cap="none" dirty="0" smtClean="0"/>
              <a:t>.</a:t>
            </a:r>
          </a:p>
          <a:p>
            <a:pPr algn="ctr"/>
            <a:endParaRPr lang="cs-CZ" sz="4000" b="1" cap="none" dirty="0" smtClean="0"/>
          </a:p>
          <a:p>
            <a:pPr algn="ctr"/>
            <a:endParaRPr lang="cs-CZ" sz="4000" b="1" cap="none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37010" y="103909"/>
            <a:ext cx="2811600" cy="809600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00418" y="124692"/>
            <a:ext cx="950400" cy="754400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47898" y="5936736"/>
            <a:ext cx="4039201" cy="61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01564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20631" y="1558637"/>
            <a:ext cx="9883342" cy="3782290"/>
          </a:xfrm>
        </p:spPr>
        <p:txBody>
          <a:bodyPr>
            <a:normAutofit/>
          </a:bodyPr>
          <a:lstStyle/>
          <a:p>
            <a:pPr algn="ctr"/>
            <a:r>
              <a:rPr lang="cs-CZ" sz="5300" b="1" dirty="0" smtClean="0"/>
              <a:t>Děkuji za pozornost </a:t>
            </a:r>
            <a:r>
              <a:rPr lang="cs-CZ" sz="5300" b="1" dirty="0" smtClean="0">
                <a:sym typeface="Wingdings" panose="05000000000000000000" pitchFamily="2" charset="2"/>
              </a:rPr>
              <a:t></a:t>
            </a:r>
            <a:br>
              <a:rPr lang="cs-CZ" sz="5300" b="1" dirty="0" smtClean="0">
                <a:sym typeface="Wingdings" panose="05000000000000000000" pitchFamily="2" charset="2"/>
              </a:rPr>
            </a:br>
            <a:r>
              <a:rPr lang="cs-CZ" sz="5300" b="1" dirty="0">
                <a:sym typeface="Wingdings" panose="05000000000000000000" pitchFamily="2" charset="2"/>
              </a:rPr>
              <a:t/>
            </a:r>
            <a:br>
              <a:rPr lang="cs-CZ" sz="5300" b="1" dirty="0">
                <a:sym typeface="Wingdings" panose="05000000000000000000" pitchFamily="2" charset="2"/>
              </a:rPr>
            </a:br>
            <a:r>
              <a:rPr lang="cs-CZ" b="1" cap="none" dirty="0">
                <a:sym typeface="Wingdings" panose="05000000000000000000" pitchFamily="2" charset="2"/>
              </a:rPr>
              <a:t>I</a:t>
            </a:r>
            <a:r>
              <a:rPr lang="cs-CZ" b="1" cap="none" dirty="0" smtClean="0">
                <a:sym typeface="Wingdings" panose="05000000000000000000" pitchFamily="2" charset="2"/>
              </a:rPr>
              <a:t>ng. </a:t>
            </a:r>
            <a:r>
              <a:rPr lang="cs-CZ" b="1" cap="none" dirty="0">
                <a:sym typeface="Wingdings" panose="05000000000000000000" pitchFamily="2" charset="2"/>
              </a:rPr>
              <a:t>J</a:t>
            </a:r>
            <a:r>
              <a:rPr lang="cs-CZ" b="1" cap="none" dirty="0" smtClean="0">
                <a:sym typeface="Wingdings" panose="05000000000000000000" pitchFamily="2" charset="2"/>
              </a:rPr>
              <a:t>ana </a:t>
            </a:r>
            <a:r>
              <a:rPr lang="cs-CZ" b="1" cap="none" dirty="0">
                <a:sym typeface="Wingdings" panose="05000000000000000000" pitchFamily="2" charset="2"/>
              </a:rPr>
              <a:t>Š</a:t>
            </a:r>
            <a:r>
              <a:rPr lang="cs-CZ" b="1" cap="none" dirty="0" smtClean="0">
                <a:sym typeface="Wingdings" panose="05000000000000000000" pitchFamily="2" charset="2"/>
              </a:rPr>
              <a:t>imčíková</a:t>
            </a:r>
            <a:br>
              <a:rPr lang="cs-CZ" b="1" cap="none" dirty="0" smtClean="0">
                <a:sym typeface="Wingdings" panose="05000000000000000000" pitchFamily="2" charset="2"/>
              </a:rPr>
            </a:br>
            <a:r>
              <a:rPr lang="cs-CZ" b="1" cap="none" dirty="0" smtClean="0">
                <a:sym typeface="Wingdings" panose="05000000000000000000" pitchFamily="2" charset="2"/>
              </a:rPr>
              <a:t>MAS </a:t>
            </a:r>
            <a:r>
              <a:rPr lang="cs-CZ" b="1" cap="none" dirty="0" err="1">
                <a:sym typeface="Wingdings" panose="05000000000000000000" pitchFamily="2" charset="2"/>
              </a:rPr>
              <a:t>B</a:t>
            </a:r>
            <a:r>
              <a:rPr lang="cs-CZ" b="1" cap="none" dirty="0" err="1" smtClean="0">
                <a:sym typeface="Wingdings" panose="05000000000000000000" pitchFamily="2" charset="2"/>
              </a:rPr>
              <a:t>uchlov</a:t>
            </a:r>
            <a:r>
              <a:rPr lang="cs-CZ" b="1" cap="none" dirty="0" smtClean="0">
                <a:sym typeface="Wingdings" panose="05000000000000000000" pitchFamily="2" charset="2"/>
              </a:rPr>
              <a:t>, z.s.</a:t>
            </a:r>
            <a:br>
              <a:rPr lang="cs-CZ" b="1" cap="none" dirty="0" smtClean="0">
                <a:sym typeface="Wingdings" panose="05000000000000000000" pitchFamily="2" charset="2"/>
              </a:rPr>
            </a:br>
            <a:r>
              <a:rPr lang="cs-CZ" b="1" cap="none" dirty="0" smtClean="0">
                <a:sym typeface="Wingdings" panose="05000000000000000000" pitchFamily="2" charset="2"/>
              </a:rPr>
              <a:t>Tel.: 778 088 693</a:t>
            </a:r>
            <a:br>
              <a:rPr lang="cs-CZ" b="1" cap="none" dirty="0" smtClean="0">
                <a:sym typeface="Wingdings" panose="05000000000000000000" pitchFamily="2" charset="2"/>
              </a:rPr>
            </a:br>
            <a:r>
              <a:rPr lang="cs-CZ" b="1" cap="none" dirty="0" smtClean="0">
                <a:sym typeface="Wingdings" panose="05000000000000000000" pitchFamily="2" charset="2"/>
              </a:rPr>
              <a:t>E-mail: simcikova@buchlov.cz</a:t>
            </a:r>
            <a:endParaRPr lang="cs-CZ" b="1" cap="none" dirty="0"/>
          </a:p>
        </p:txBody>
      </p:sp>
    </p:spTree>
    <p:extLst>
      <p:ext uri="{BB962C8B-B14F-4D97-AF65-F5344CB8AC3E}">
        <p14:creationId xmlns:p14="http://schemas.microsoft.com/office/powerpoint/2010/main" val="126900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866033" y="176791"/>
            <a:ext cx="8791575" cy="872692"/>
          </a:xfrm>
        </p:spPr>
        <p:txBody>
          <a:bodyPr>
            <a:normAutofit/>
          </a:bodyPr>
          <a:lstStyle/>
          <a:p>
            <a:pPr algn="ctr"/>
            <a:r>
              <a:rPr lang="cs-CZ" sz="5000" b="1" dirty="0" smtClean="0"/>
              <a:t>OPŽP</a:t>
            </a:r>
            <a:endParaRPr lang="cs-CZ" sz="50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060863" y="1039091"/>
            <a:ext cx="10401301" cy="5725392"/>
          </a:xfrm>
        </p:spPr>
        <p:txBody>
          <a:bodyPr>
            <a:normAutofit fontScale="77500" lnSpcReduction="2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cs-CZ" sz="4000" b="1" cap="none" dirty="0" smtClean="0"/>
              <a:t>Momentálně probíhá příprava 2 výzev k OPŽP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cs-CZ" sz="4000" b="1" cap="none" dirty="0" smtClean="0"/>
              <a:t>Datum vyhlášení výzev OPŽP: 20. 2. 2019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cs-CZ" sz="4000" b="1" cap="none" dirty="0" smtClean="0"/>
              <a:t>Datum ukončení příjmu žádostí: 31. 10. 2019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cs-CZ" sz="4000" b="1" cap="none" dirty="0"/>
              <a:t>Ukončení fyzické a finanční realizace projektů: </a:t>
            </a:r>
            <a:endParaRPr lang="cs-CZ" sz="4000" b="1" cap="none" dirty="0" smtClean="0"/>
          </a:p>
          <a:p>
            <a:r>
              <a:rPr lang="cs-CZ" sz="4000" b="1" cap="none" dirty="0" smtClean="0"/>
              <a:t>     do 31.12.2023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cs-CZ" sz="4000" b="1" cap="none" dirty="0" smtClean="0"/>
              <a:t>Alokace celkem: 10 mil. Kč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cs-CZ" sz="4000" b="1" cap="none" dirty="0" smtClean="0"/>
              <a:t>Sídelní zeleň: 5 mil. Kč, výše dotace 60%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cs-CZ" sz="4000" b="1" cap="none" dirty="0" smtClean="0"/>
              <a:t>ÚSES: 2,5 mil. Kč, výše dotace 80-100%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cs-CZ" sz="4000" b="1" cap="none" dirty="0" smtClean="0"/>
              <a:t>Protierozní opatření: 2,5 mil. Kč, výše dotace 80%</a:t>
            </a:r>
          </a:p>
        </p:txBody>
      </p:sp>
    </p:spTree>
    <p:extLst>
      <p:ext uri="{BB962C8B-B14F-4D97-AF65-F5344CB8AC3E}">
        <p14:creationId xmlns:p14="http://schemas.microsoft.com/office/powerpoint/2010/main" val="22453994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876424" y="613210"/>
            <a:ext cx="8791575" cy="872692"/>
          </a:xfrm>
        </p:spPr>
        <p:txBody>
          <a:bodyPr>
            <a:normAutofit/>
          </a:bodyPr>
          <a:lstStyle/>
          <a:p>
            <a:pPr algn="ctr"/>
            <a:r>
              <a:rPr lang="cs-CZ" sz="5000" b="1" dirty="0" smtClean="0"/>
              <a:t>OPŽP</a:t>
            </a:r>
            <a:endParaRPr lang="cs-CZ" sz="50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853046" y="1631373"/>
            <a:ext cx="10338954" cy="5226627"/>
          </a:xfrm>
        </p:spPr>
        <p:txBody>
          <a:bodyPr>
            <a:normAutofit fontScale="77500" lnSpcReduction="2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cs-CZ" sz="4000" b="1" cap="none" dirty="0"/>
              <a:t>Min. výše způsobilých výdajů: 100 000 Kč bez DPH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cs-CZ" sz="4000" b="1" cap="none" dirty="0"/>
              <a:t>Max. výše způsobilých výdajů: 2 mil. </a:t>
            </a:r>
            <a:r>
              <a:rPr lang="cs-CZ" sz="4000" b="1" cap="none" dirty="0" smtClean="0"/>
              <a:t>Kč/projekt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cs-CZ" sz="4000" b="1" cap="none" dirty="0" smtClean="0"/>
              <a:t>Žadatelé</a:t>
            </a:r>
            <a:r>
              <a:rPr lang="cs-CZ" sz="4000" b="1" cap="none" dirty="0"/>
              <a:t>: obce, svazky obcí, příspěvkové organizace, NNO, podnikatelské subjekty, fyzické osoby podnikající, obchodní společnosti a družstva </a:t>
            </a:r>
            <a:r>
              <a:rPr lang="cs-CZ" sz="4000" b="1" cap="none" dirty="0" smtClean="0"/>
              <a:t>a další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cs-CZ" sz="4000" b="1" cap="none" dirty="0" smtClean="0"/>
              <a:t>Biologické posouzení u všech projektů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cs-CZ" sz="4000" b="1" cap="none" dirty="0" smtClean="0"/>
              <a:t>Následná </a:t>
            </a:r>
            <a:r>
              <a:rPr lang="cs-CZ" sz="4000" b="1" cap="none" dirty="0"/>
              <a:t>péče: max. 3 roky po výsadbě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cs-CZ" sz="4000" b="1" cap="none" dirty="0"/>
              <a:t>Udržitelnost: 10 let od ukončení následné péče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cs-CZ" sz="4000" b="1" cap="none" dirty="0"/>
          </a:p>
        </p:txBody>
      </p:sp>
    </p:spTree>
    <p:extLst>
      <p:ext uri="{BB962C8B-B14F-4D97-AF65-F5344CB8AC3E}">
        <p14:creationId xmlns:p14="http://schemas.microsoft.com/office/powerpoint/2010/main" val="654571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876424" y="613210"/>
            <a:ext cx="8791575" cy="872692"/>
          </a:xfrm>
        </p:spPr>
        <p:txBody>
          <a:bodyPr>
            <a:normAutofit/>
          </a:bodyPr>
          <a:lstStyle/>
          <a:p>
            <a:pPr algn="ctr"/>
            <a:r>
              <a:rPr lang="cs-CZ" sz="5000" b="1" dirty="0" smtClean="0"/>
              <a:t>OPŽP – 127. výzva</a:t>
            </a:r>
            <a:endParaRPr lang="cs-CZ" sz="50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891145" y="1620982"/>
            <a:ext cx="10193482" cy="4457700"/>
          </a:xfrm>
        </p:spPr>
        <p:txBody>
          <a:bodyPr>
            <a:normAutofit/>
          </a:bodyPr>
          <a:lstStyle/>
          <a:p>
            <a:r>
              <a:rPr lang="cs-CZ" sz="3700" b="1" cap="none" dirty="0"/>
              <a:t>Aktivita 4.3.2 </a:t>
            </a:r>
            <a:r>
              <a:rPr lang="cs-CZ" sz="3700" b="1" cap="none" dirty="0" smtClean="0"/>
              <a:t>– ÚSES: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cs-CZ" sz="3700" b="1" cap="none" dirty="0" smtClean="0"/>
              <a:t>Založení biocenter a biokoridorů ÚSES nebo jejich částí – výše dotace 100%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cs-CZ" sz="3700" b="1" cap="none" dirty="0" smtClean="0"/>
              <a:t>Zlepšení funkčního stavu biocenter a biokoridorů ÚSES, realizace intervenčních prvků podporujících ÚSES – výše dotace 80%</a:t>
            </a:r>
            <a:endParaRPr lang="cs-CZ" sz="3700" b="1" cap="none" dirty="0"/>
          </a:p>
        </p:txBody>
      </p:sp>
    </p:spTree>
    <p:extLst>
      <p:ext uri="{BB962C8B-B14F-4D97-AF65-F5344CB8AC3E}">
        <p14:creationId xmlns:p14="http://schemas.microsoft.com/office/powerpoint/2010/main" val="26824131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876424" y="613210"/>
            <a:ext cx="8791575" cy="872692"/>
          </a:xfrm>
        </p:spPr>
        <p:txBody>
          <a:bodyPr>
            <a:normAutofit/>
          </a:bodyPr>
          <a:lstStyle/>
          <a:p>
            <a:pPr algn="ctr"/>
            <a:r>
              <a:rPr lang="cs-CZ" sz="5000" b="1" dirty="0" smtClean="0"/>
              <a:t>OPŽP – 127. výzva</a:t>
            </a:r>
            <a:endParaRPr lang="cs-CZ" sz="50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891145" y="1620982"/>
            <a:ext cx="10193482" cy="4457700"/>
          </a:xfrm>
        </p:spPr>
        <p:txBody>
          <a:bodyPr>
            <a:normAutofit/>
          </a:bodyPr>
          <a:lstStyle/>
          <a:p>
            <a:r>
              <a:rPr lang="cs-CZ" sz="3700" b="1" cap="none" dirty="0"/>
              <a:t>Aktivita </a:t>
            </a:r>
            <a:r>
              <a:rPr lang="cs-CZ" sz="3700" b="1" cap="none" dirty="0" smtClean="0"/>
              <a:t>4.3.5 – Protierozní opatření: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cs-CZ" sz="3700" b="1" cap="none" dirty="0" smtClean="0"/>
              <a:t>Opatření zamezující vodní (např. zasakovací </a:t>
            </a:r>
            <a:r>
              <a:rPr lang="cs-CZ" sz="3700" b="1" cap="none" dirty="0"/>
              <a:t>pásy, </a:t>
            </a:r>
            <a:r>
              <a:rPr lang="cs-CZ" sz="3700" b="1" cap="none" dirty="0" err="1"/>
              <a:t>průlehy</a:t>
            </a:r>
            <a:r>
              <a:rPr lang="cs-CZ" sz="3700" b="1" cap="none" dirty="0"/>
              <a:t>, protierozní meze a </a:t>
            </a:r>
            <a:r>
              <a:rPr lang="cs-CZ" sz="3700" b="1" cap="none" dirty="0" smtClean="0"/>
              <a:t>hrázky) </a:t>
            </a:r>
          </a:p>
          <a:p>
            <a:r>
              <a:rPr lang="cs-CZ" sz="3700" b="1" cap="none" dirty="0" smtClean="0"/>
              <a:t>     a větrné erozi (obnova či zakládání větrolamů)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cs-CZ" sz="3700" b="1" cap="none" dirty="0" smtClean="0"/>
              <a:t>Výše dotace: 80%</a:t>
            </a:r>
          </a:p>
          <a:p>
            <a:endParaRPr lang="cs-CZ" sz="3700" b="1" cap="none" dirty="0" smtClean="0"/>
          </a:p>
        </p:txBody>
      </p:sp>
    </p:spTree>
    <p:extLst>
      <p:ext uri="{BB962C8B-B14F-4D97-AF65-F5344CB8AC3E}">
        <p14:creationId xmlns:p14="http://schemas.microsoft.com/office/powerpoint/2010/main" val="2875820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876424" y="613210"/>
            <a:ext cx="8791575" cy="872692"/>
          </a:xfrm>
        </p:spPr>
        <p:txBody>
          <a:bodyPr>
            <a:normAutofit/>
          </a:bodyPr>
          <a:lstStyle/>
          <a:p>
            <a:pPr algn="ctr"/>
            <a:r>
              <a:rPr lang="cs-CZ" sz="5000" b="1" dirty="0" smtClean="0"/>
              <a:t>OPŽP – 128. výzva</a:t>
            </a:r>
            <a:endParaRPr lang="cs-CZ" sz="50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891145" y="1620981"/>
            <a:ext cx="10193482" cy="5133109"/>
          </a:xfrm>
        </p:spPr>
        <p:txBody>
          <a:bodyPr>
            <a:normAutofit fontScale="62500" lnSpcReduction="20000"/>
          </a:bodyPr>
          <a:lstStyle/>
          <a:p>
            <a:r>
              <a:rPr lang="cs-CZ" sz="3700" b="1" cap="none" dirty="0"/>
              <a:t>Aktivita </a:t>
            </a:r>
            <a:r>
              <a:rPr lang="cs-CZ" sz="3700" b="1" cap="none" dirty="0" smtClean="0"/>
              <a:t>4.4.1 – Sídelní zeleň: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cs-CZ" sz="3700" b="1" cap="none" dirty="0" smtClean="0"/>
              <a:t>Revitalizace funkčních ploch a prvků sídelní zeleně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cs-CZ" sz="3700" b="1" cap="none" dirty="0" smtClean="0"/>
              <a:t>Zakládání a obnova ploch a prvků veřejně přístupné sídelní zeleně (parků, zahrad, sadů, uličních stromořadí, alejí, lesoparků, remízků, </a:t>
            </a:r>
            <a:r>
              <a:rPr lang="cs-CZ" sz="3700" b="1" cap="none" dirty="0" err="1" smtClean="0"/>
              <a:t>průlehů</a:t>
            </a:r>
            <a:r>
              <a:rPr lang="cs-CZ" sz="3700" b="1" cap="none" dirty="0" smtClean="0"/>
              <a:t>) a zlepšení jejich funkčního stavu liniovými, skupinovými i solitérními výsadbami stromů doprovázenými založením zatravněných ploch nebo ošetřením stromů či výsadbami keřů a realizace propojení přírodních ploch a prvků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cs-CZ" sz="3700" b="1" cap="none" dirty="0" smtClean="0"/>
              <a:t>Jako součást realizace zeleně obnova a zakládání doprovodných vodních prvků a ploch přírodě blízkého charakteru (vytvoření vodních a mokřadních biotopů – tůní, jezírek, mokřadů, drobných retenčních nádrží…)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cs-CZ" sz="3700" b="1" cap="none" dirty="0" smtClean="0"/>
              <a:t>Jako součást realizace zeleně opatření na podporu biodiverzity</a:t>
            </a:r>
          </a:p>
        </p:txBody>
      </p:sp>
    </p:spTree>
    <p:extLst>
      <p:ext uri="{BB962C8B-B14F-4D97-AF65-F5344CB8AC3E}">
        <p14:creationId xmlns:p14="http://schemas.microsoft.com/office/powerpoint/2010/main" val="40846002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876424" y="613210"/>
            <a:ext cx="8791575" cy="872692"/>
          </a:xfrm>
        </p:spPr>
        <p:txBody>
          <a:bodyPr>
            <a:normAutofit/>
          </a:bodyPr>
          <a:lstStyle/>
          <a:p>
            <a:pPr algn="ctr"/>
            <a:r>
              <a:rPr lang="cs-CZ" sz="5000" b="1" dirty="0" smtClean="0"/>
              <a:t>OPŽP – 128. výzva</a:t>
            </a:r>
            <a:endParaRPr lang="cs-CZ" sz="50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891145" y="1620982"/>
            <a:ext cx="10193482" cy="4707082"/>
          </a:xfrm>
        </p:spPr>
        <p:txBody>
          <a:bodyPr>
            <a:normAutofit/>
          </a:bodyPr>
          <a:lstStyle/>
          <a:p>
            <a:r>
              <a:rPr lang="cs-CZ" sz="3700" b="1" cap="none" dirty="0"/>
              <a:t>Aktivita </a:t>
            </a:r>
            <a:r>
              <a:rPr lang="cs-CZ" sz="3700" b="1" cap="none" dirty="0" smtClean="0"/>
              <a:t>4.4.1 – Sídelní zeleň: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cs-CZ" sz="3700" b="1" cap="none" dirty="0" smtClean="0"/>
              <a:t>Výše dotace: 60%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cs-CZ" sz="3700" b="1" cap="none" dirty="0" smtClean="0"/>
              <a:t>Změna </a:t>
            </a:r>
            <a:r>
              <a:rPr lang="cs-CZ" sz="3700" b="1" cap="none" dirty="0"/>
              <a:t>Pravidel </a:t>
            </a:r>
            <a:r>
              <a:rPr lang="cs-CZ" sz="3700" b="1" cap="none" dirty="0" smtClean="0"/>
              <a:t>– </a:t>
            </a:r>
            <a:r>
              <a:rPr lang="cs-CZ" sz="3700" b="1" cap="none" dirty="0"/>
              <a:t>nově i obce do 500 obyvatel</a:t>
            </a:r>
          </a:p>
          <a:p>
            <a:endParaRPr lang="cs-CZ" sz="3700" b="1" cap="none" dirty="0"/>
          </a:p>
        </p:txBody>
      </p:sp>
    </p:spTree>
    <p:extLst>
      <p:ext uri="{BB962C8B-B14F-4D97-AF65-F5344CB8AC3E}">
        <p14:creationId xmlns:p14="http://schemas.microsoft.com/office/powerpoint/2010/main" val="16593636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969943" y="467737"/>
            <a:ext cx="9397712" cy="872692"/>
          </a:xfrm>
        </p:spPr>
        <p:txBody>
          <a:bodyPr>
            <a:normAutofit fontScale="90000"/>
          </a:bodyPr>
          <a:lstStyle/>
          <a:p>
            <a:pPr algn="ctr"/>
            <a:r>
              <a:rPr lang="cs-CZ" sz="5000" b="1" dirty="0" smtClean="0"/>
              <a:t>Nová Pravidla OPŽP – verze 20</a:t>
            </a:r>
            <a:endParaRPr lang="cs-CZ" sz="50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891145" y="1589809"/>
            <a:ext cx="10193482" cy="4738255"/>
          </a:xfrm>
        </p:spPr>
        <p:txBody>
          <a:bodyPr>
            <a:normAutofit fontScale="85000" lnSpcReduction="10000"/>
          </a:bodyPr>
          <a:lstStyle/>
          <a:p>
            <a:r>
              <a:rPr lang="cs-CZ" sz="3700" b="1" cap="none" dirty="0" smtClean="0"/>
              <a:t>Hlavní změny v Pravidlech: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cs-CZ" sz="3700" b="1" cap="none" dirty="0" smtClean="0"/>
              <a:t>SC </a:t>
            </a:r>
            <a:r>
              <a:rPr lang="cs-CZ" sz="3700" b="1" cap="none" dirty="0"/>
              <a:t>4.4 – sídelní zeleň </a:t>
            </a:r>
            <a:r>
              <a:rPr lang="cs-CZ" sz="3700" b="1" cap="none" dirty="0" smtClean="0"/>
              <a:t>– žadatel – obec - není stanoven min. počet obyvatel obce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cs-CZ" sz="3700" b="1" cap="none" dirty="0" smtClean="0"/>
              <a:t>Aktivita </a:t>
            </a:r>
            <a:r>
              <a:rPr lang="cs-CZ" sz="3700" b="1" cap="none" dirty="0"/>
              <a:t>4.3.5 -</a:t>
            </a:r>
            <a:r>
              <a:rPr lang="cs-CZ" sz="3700" b="1" cap="none" dirty="0" smtClean="0"/>
              <a:t> </a:t>
            </a:r>
            <a:r>
              <a:rPr lang="cs-CZ" sz="3700" b="1" cap="none" dirty="0"/>
              <a:t>protierozní opatření - již není zapotřebí dokládat komplexní studii </a:t>
            </a:r>
            <a:r>
              <a:rPr lang="cs-CZ" sz="3700" b="1" cap="none" dirty="0" smtClean="0"/>
              <a:t>(studii </a:t>
            </a:r>
            <a:r>
              <a:rPr lang="cs-CZ" sz="3700" b="1" cap="none" dirty="0"/>
              <a:t>nahrazuje popis, který je povinnou součástí žádosti – popis příčin problémů, výpočet průměrné dlouhodobé ztráty půdy </a:t>
            </a:r>
            <a:r>
              <a:rPr lang="cs-CZ" sz="3700" b="1" cap="none" dirty="0" smtClean="0"/>
              <a:t>a </a:t>
            </a:r>
            <a:r>
              <a:rPr lang="cs-CZ" sz="3700" b="1" cap="none" dirty="0"/>
              <a:t>návrh nejefektivnějších řešení</a:t>
            </a:r>
          </a:p>
          <a:p>
            <a:endParaRPr lang="cs-CZ" sz="3700" b="1" cap="none" dirty="0"/>
          </a:p>
        </p:txBody>
      </p:sp>
    </p:spTree>
    <p:extLst>
      <p:ext uri="{BB962C8B-B14F-4D97-AF65-F5344CB8AC3E}">
        <p14:creationId xmlns:p14="http://schemas.microsoft.com/office/powerpoint/2010/main" val="30954618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876424" y="613210"/>
            <a:ext cx="8791575" cy="872692"/>
          </a:xfrm>
        </p:spPr>
        <p:txBody>
          <a:bodyPr>
            <a:normAutofit/>
          </a:bodyPr>
          <a:lstStyle/>
          <a:p>
            <a:pPr algn="ctr"/>
            <a:r>
              <a:rPr lang="cs-CZ" sz="5000" b="1" dirty="0" smtClean="0"/>
              <a:t>OPŽP</a:t>
            </a:r>
            <a:endParaRPr lang="cs-CZ" sz="50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974273" y="1444336"/>
            <a:ext cx="10120746" cy="4457700"/>
          </a:xfrm>
        </p:spPr>
        <p:txBody>
          <a:bodyPr>
            <a:normAutofit/>
          </a:bodyPr>
          <a:lstStyle/>
          <a:p>
            <a:pPr marL="571500" lvl="0" indent="-571500">
              <a:buFont typeface="Arial" panose="020B0604020202020204" pitchFamily="34" charset="0"/>
              <a:buChar char="•"/>
            </a:pPr>
            <a:r>
              <a:rPr lang="cs-CZ" sz="3000" b="1" cap="none" dirty="0">
                <a:solidFill>
                  <a:srgbClr val="82FFFF"/>
                </a:solidFill>
              </a:rPr>
              <a:t>Bližší informace naleznete </a:t>
            </a:r>
            <a:r>
              <a:rPr lang="cs-CZ" sz="3000" b="1" cap="none" dirty="0" smtClean="0">
                <a:solidFill>
                  <a:srgbClr val="82FFFF"/>
                </a:solidFill>
              </a:rPr>
              <a:t>na: </a:t>
            </a:r>
          </a:p>
          <a:p>
            <a:pPr lvl="0"/>
            <a:r>
              <a:rPr lang="cs-CZ" sz="3000" b="1" cap="none" dirty="0">
                <a:solidFill>
                  <a:srgbClr val="82FFFF"/>
                </a:solidFill>
              </a:rPr>
              <a:t> </a:t>
            </a:r>
            <a:r>
              <a:rPr lang="cs-CZ" sz="3000" b="1" cap="none" dirty="0" smtClean="0">
                <a:solidFill>
                  <a:srgbClr val="82FFFF"/>
                </a:solidFill>
              </a:rPr>
              <a:t>     </a:t>
            </a:r>
            <a:r>
              <a:rPr lang="cs-CZ" sz="3000" b="1" cap="none" dirty="0" smtClean="0">
                <a:solidFill>
                  <a:schemeClr val="bg1"/>
                </a:solidFill>
                <a:hlinkClick r:id="rId2"/>
              </a:rPr>
              <a:t>http</a:t>
            </a:r>
            <a:r>
              <a:rPr lang="cs-CZ" sz="3000" b="1" cap="none" dirty="0">
                <a:solidFill>
                  <a:schemeClr val="bg1"/>
                </a:solidFill>
                <a:hlinkClick r:id="rId2"/>
              </a:rPr>
              <a:t>://</a:t>
            </a:r>
            <a:r>
              <a:rPr lang="cs-CZ" sz="3000" b="1" cap="none" dirty="0" smtClean="0">
                <a:solidFill>
                  <a:schemeClr val="bg1"/>
                </a:solidFill>
                <a:hlinkClick r:id="rId2"/>
              </a:rPr>
              <a:t>www.opzp.cz/vyzvy/127-vyzva</a:t>
            </a:r>
            <a:endParaRPr lang="cs-CZ" sz="3000" b="1" cap="none" dirty="0" smtClean="0">
              <a:solidFill>
                <a:schemeClr val="bg1"/>
              </a:solidFill>
            </a:endParaRPr>
          </a:p>
          <a:p>
            <a:pPr lvl="0"/>
            <a:r>
              <a:rPr lang="cs-CZ" sz="3000" b="1" cap="none" dirty="0" smtClean="0">
                <a:solidFill>
                  <a:schemeClr val="bg1"/>
                </a:solidFill>
              </a:rPr>
              <a:t>      </a:t>
            </a:r>
            <a:r>
              <a:rPr lang="cs-CZ" sz="3000" b="1" cap="none" dirty="0" smtClean="0">
                <a:solidFill>
                  <a:schemeClr val="bg1"/>
                </a:solidFill>
                <a:hlinkClick r:id="rId3"/>
              </a:rPr>
              <a:t>http</a:t>
            </a:r>
            <a:r>
              <a:rPr lang="cs-CZ" sz="3000" b="1" cap="none" dirty="0">
                <a:solidFill>
                  <a:schemeClr val="bg1"/>
                </a:solidFill>
                <a:hlinkClick r:id="rId3"/>
              </a:rPr>
              <a:t>://</a:t>
            </a:r>
            <a:r>
              <a:rPr lang="cs-CZ" sz="3000" b="1" cap="none" dirty="0" smtClean="0">
                <a:solidFill>
                  <a:schemeClr val="bg1"/>
                </a:solidFill>
                <a:hlinkClick r:id="rId3"/>
              </a:rPr>
              <a:t>www.opzp.cz/vyzvy/128-vyzva</a:t>
            </a:r>
            <a:endParaRPr lang="cs-CZ" sz="3000" b="1" cap="none" dirty="0" smtClean="0">
              <a:solidFill>
                <a:schemeClr val="bg1"/>
              </a:solidFill>
            </a:endParaRPr>
          </a:p>
          <a:p>
            <a:pPr lvl="0"/>
            <a:r>
              <a:rPr lang="cs-CZ" sz="3000" b="1" cap="none" dirty="0" smtClean="0">
                <a:solidFill>
                  <a:schemeClr val="bg1"/>
                </a:solidFill>
              </a:rPr>
              <a:t>      </a:t>
            </a:r>
            <a:r>
              <a:rPr lang="cs-CZ" sz="3000" b="1" cap="none" dirty="0" smtClean="0">
                <a:solidFill>
                  <a:schemeClr val="bg1"/>
                </a:solidFill>
                <a:hlinkClick r:id="rId4"/>
              </a:rPr>
              <a:t>http</a:t>
            </a:r>
            <a:r>
              <a:rPr lang="cs-CZ" sz="3000" b="1" cap="none" dirty="0">
                <a:solidFill>
                  <a:schemeClr val="bg1"/>
                </a:solidFill>
                <a:hlinkClick r:id="rId4"/>
              </a:rPr>
              <a:t>://www.buchlov.cz/vyzvy/planovane-vyzvy-</a:t>
            </a:r>
            <a:r>
              <a:rPr lang="cs-CZ" sz="3000" b="1" cap="none" dirty="0" smtClean="0">
                <a:solidFill>
                  <a:schemeClr val="bg1"/>
                </a:solidFill>
                <a:hlinkClick r:id="rId4"/>
              </a:rPr>
              <a:t>/</a:t>
            </a:r>
            <a:endParaRPr lang="cs-CZ" sz="3000" b="1" cap="none" dirty="0" smtClean="0">
              <a:solidFill>
                <a:schemeClr val="bg1"/>
              </a:solidFill>
            </a:endParaRPr>
          </a:p>
          <a:p>
            <a:pPr lvl="0"/>
            <a:r>
              <a:rPr lang="cs-CZ" sz="3000" b="1" cap="none" dirty="0" smtClean="0">
                <a:solidFill>
                  <a:schemeClr val="bg1"/>
                </a:solidFill>
              </a:rPr>
              <a:t>      </a:t>
            </a:r>
            <a:r>
              <a:rPr lang="cs-CZ" sz="3000" b="1" cap="none" dirty="0">
                <a:solidFill>
                  <a:schemeClr val="bg1"/>
                </a:solidFill>
                <a:hlinkClick r:id="rId5"/>
              </a:rPr>
              <a:t>http://www.buchlov.cz/vyzvy/aktualni-vyzvy</a:t>
            </a:r>
            <a:r>
              <a:rPr lang="cs-CZ" sz="3000" b="1" cap="none" dirty="0" smtClean="0">
                <a:solidFill>
                  <a:schemeClr val="bg1"/>
                </a:solidFill>
                <a:hlinkClick r:id="rId5"/>
              </a:rPr>
              <a:t>/</a:t>
            </a:r>
            <a:endParaRPr lang="cs-CZ" sz="3000" b="1" cap="none" dirty="0" smtClean="0">
              <a:solidFill>
                <a:schemeClr val="bg1"/>
              </a:solidFill>
            </a:endParaRPr>
          </a:p>
          <a:p>
            <a:pPr lvl="0"/>
            <a:endParaRPr lang="cs-CZ" sz="3000" b="1" cap="none" dirty="0">
              <a:solidFill>
                <a:schemeClr val="bg1"/>
              </a:solidFill>
            </a:endParaRPr>
          </a:p>
          <a:p>
            <a:endParaRPr lang="cs-CZ" sz="4000" b="1" cap="none" dirty="0"/>
          </a:p>
        </p:txBody>
      </p:sp>
    </p:spTree>
    <p:extLst>
      <p:ext uri="{BB962C8B-B14F-4D97-AF65-F5344CB8AC3E}">
        <p14:creationId xmlns:p14="http://schemas.microsoft.com/office/powerpoint/2010/main" val="10764003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bvod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TM04033919[[fn=Obvod]]</Template>
  <TotalTime>558</TotalTime>
  <Words>477</Words>
  <Application>Microsoft Office PowerPoint</Application>
  <PresentationFormat>Širokoúhlá obrazovka</PresentationFormat>
  <Paragraphs>49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5" baseType="lpstr">
      <vt:lpstr>Arial</vt:lpstr>
      <vt:lpstr>Trebuchet MS</vt:lpstr>
      <vt:lpstr>Tw Cen MT</vt:lpstr>
      <vt:lpstr>Wingdings</vt:lpstr>
      <vt:lpstr>Obvod</vt:lpstr>
      <vt:lpstr>Seminář Ochrana a péče o přírodu a krajinu Dne 12. 2. 2019, Modrá  OPERAČNÍ PROGRAM ŽIVOTNÍ PROSTŘEDÍ </vt:lpstr>
      <vt:lpstr>OPŽP</vt:lpstr>
      <vt:lpstr>OPŽP</vt:lpstr>
      <vt:lpstr>OPŽP – 127. výzva</vt:lpstr>
      <vt:lpstr>OPŽP – 127. výzva</vt:lpstr>
      <vt:lpstr>OPŽP – 128. výzva</vt:lpstr>
      <vt:lpstr>OPŽP – 128. výzva</vt:lpstr>
      <vt:lpstr>Nová Pravidla OPŽP – verze 20</vt:lpstr>
      <vt:lpstr>OPŽP</vt:lpstr>
      <vt:lpstr>Děkuji za pozornost   Ing. Jana Šimčíková MAS Buchlov, z.s. Tel.: 778 088 693 E-mail: simcikova@buchlov.cz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Lenovo</dc:creator>
  <cp:lastModifiedBy>Lenovo</cp:lastModifiedBy>
  <cp:revision>48</cp:revision>
  <cp:lastPrinted>2019-02-11T10:58:20Z</cp:lastPrinted>
  <dcterms:created xsi:type="dcterms:W3CDTF">2018-11-27T07:02:09Z</dcterms:created>
  <dcterms:modified xsi:type="dcterms:W3CDTF">2020-04-22T08:55:32Z</dcterms:modified>
</cp:coreProperties>
</file>