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2" r:id="rId4"/>
    <p:sldId id="257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FC4ECDC-06D1-44D7-A618-D965F5EB6004}" type="datetimeFigureOut">
              <a:rPr lang="cs-CZ" smtClean="0"/>
              <a:t>19.11.2014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909C3D0-FF7F-4D3D-9565-CF48FC45744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9766" y="1988840"/>
            <a:ext cx="7920880" cy="914400"/>
          </a:xfrm>
        </p:spPr>
        <p:txBody>
          <a:bodyPr/>
          <a:lstStyle/>
          <a:p>
            <a:r>
              <a:rPr lang="cs-CZ" sz="6000" b="1" dirty="0" smtClean="0">
                <a:latin typeface="Georgia" panose="02040502050405020303" pitchFamily="18" charset="0"/>
              </a:rPr>
              <a:t>PRAVÉ VALAŠSKÉ</a:t>
            </a:r>
            <a:endParaRPr lang="cs-CZ" sz="6000" b="1" dirty="0">
              <a:latin typeface="Georgia" panose="0204050205040502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979712" y="2924944"/>
            <a:ext cx="5480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latin typeface="Georgia" panose="02040502050405020303" pitchFamily="18" charset="0"/>
              </a:rPr>
              <a:t>Regionální ochranná známka</a:t>
            </a:r>
            <a:endParaRPr lang="cs-CZ" sz="3200" dirty="0">
              <a:latin typeface="Georgia" panose="020405020504050203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31650" y="5445224"/>
            <a:ext cx="26581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Georgia" panose="02040502050405020303" pitchFamily="18" charset="0"/>
              </a:rPr>
              <a:t>20. 11. 2014</a:t>
            </a:r>
          </a:p>
          <a:p>
            <a:r>
              <a:rPr lang="cs-CZ" dirty="0" smtClean="0">
                <a:latin typeface="Georgia" panose="02040502050405020303" pitchFamily="18" charset="0"/>
              </a:rPr>
              <a:t>Ing. Kateřina Sobotková</a:t>
            </a:r>
          </a:p>
          <a:p>
            <a:r>
              <a:rPr lang="cs-CZ" dirty="0" smtClean="0">
                <a:latin typeface="Georgia" panose="02040502050405020303" pitchFamily="18" charset="0"/>
              </a:rPr>
              <a:t>MAS Rožnovsko</a:t>
            </a:r>
          </a:p>
          <a:p>
            <a:r>
              <a:rPr lang="cs-CZ" dirty="0" smtClean="0">
                <a:latin typeface="Georgia" panose="02040502050405020303" pitchFamily="18" charset="0"/>
              </a:rPr>
              <a:t>www.pravevalasske.cz 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18" y="3911549"/>
            <a:ext cx="1142176" cy="17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543800" cy="2290192"/>
          </a:xfrm>
        </p:spPr>
        <p:txBody>
          <a:bodyPr/>
          <a:lstStyle/>
          <a:p>
            <a:pPr algn="ctr"/>
            <a:r>
              <a:rPr lang="cs-CZ" sz="5400" dirty="0" smtClean="0">
                <a:latin typeface="Georgia" panose="02040502050405020303" pitchFamily="18" charset="0"/>
              </a:rPr>
              <a:t>PROČ NAKUPOVAT </a:t>
            </a:r>
            <a:r>
              <a:rPr lang="cs-CZ" sz="5400" b="1" dirty="0" smtClean="0">
                <a:latin typeface="Georgia" panose="02040502050405020303" pitchFamily="18" charset="0"/>
              </a:rPr>
              <a:t>PRAVÉ VALAŠSKÉ </a:t>
            </a:r>
            <a:r>
              <a:rPr lang="cs-CZ" sz="5400" dirty="0" smtClean="0">
                <a:latin typeface="Georgia" panose="02040502050405020303" pitchFamily="18" charset="0"/>
              </a:rPr>
              <a:t>VÝROBKY?</a:t>
            </a:r>
            <a:endParaRPr lang="cs-CZ" sz="5400" dirty="0">
              <a:latin typeface="Georgia" panose="02040502050405020303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94" y="3764341"/>
            <a:ext cx="4381500" cy="22479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86799" y="6416424"/>
            <a:ext cx="2555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Georgia" panose="02040502050405020303" pitchFamily="18" charset="0"/>
              </a:rPr>
              <a:t>www.pravevalasske.cz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55576" y="1597054"/>
            <a:ext cx="7776864" cy="49685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Georgia" panose="02040502050405020303" pitchFamily="18" charset="0"/>
              </a:rPr>
              <a:t>Vznik v roce 2011 na území Valašska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Georgia" panose="02040502050405020303" pitchFamily="18" charset="0"/>
              </a:rPr>
              <a:t>Program rozvoje venkova ČR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Georgia" panose="02040502050405020303" pitchFamily="18" charset="0"/>
              </a:rPr>
              <a:t>Celkové výdaje projektu</a:t>
            </a:r>
            <a:r>
              <a:rPr lang="cs-CZ" sz="2400" dirty="0" smtClean="0">
                <a:latin typeface="Georgia" panose="02040502050405020303" pitchFamily="18" charset="0"/>
              </a:rPr>
              <a:t> </a:t>
            </a:r>
            <a:r>
              <a:rPr lang="cs-CZ" sz="2400" b="1" dirty="0" smtClean="0">
                <a:latin typeface="Georgia" panose="02040502050405020303" pitchFamily="18" charset="0"/>
              </a:rPr>
              <a:t>1.806.325,-Kč </a:t>
            </a:r>
            <a:endParaRPr lang="cs-CZ" sz="2400" b="1" dirty="0" smtClean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Georgia" panose="02040502050405020303" pitchFamily="18" charset="0"/>
              </a:rPr>
              <a:t>Spolupráce 6 místních akčních skupin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Georgia" panose="02040502050405020303" pitchFamily="18" charset="0"/>
              </a:rPr>
              <a:t>Zemědělské a potravinářské produkty, místní speciality a tradiční řemeslné výrobky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Georgia" panose="02040502050405020303" pitchFamily="18" charset="0"/>
              </a:rPr>
              <a:t>Důraz na místní příslušnost, vazbu k regionu, k tradicím, na použité suroviny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400" dirty="0" smtClean="0">
                <a:latin typeface="Georgia" panose="02040502050405020303" pitchFamily="18" charset="0"/>
              </a:rPr>
              <a:t>Podpora místních výrobců: </a:t>
            </a:r>
          </a:p>
          <a:p>
            <a:pPr marL="18288" indent="0" algn="just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katalog výrobků, webová </a:t>
            </a:r>
          </a:p>
          <a:p>
            <a:pPr marL="18288" indent="0" algn="just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prezentace, farmářské a jiné trhy, </a:t>
            </a:r>
          </a:p>
          <a:p>
            <a:pPr marL="18288" indent="0" algn="just">
              <a:buNone/>
            </a:pPr>
            <a:r>
              <a:rPr lang="cs-CZ" sz="2400" dirty="0">
                <a:latin typeface="Georgia" panose="02040502050405020303" pitchFamily="18" charset="0"/>
              </a:rPr>
              <a:t>r</a:t>
            </a:r>
            <a:r>
              <a:rPr lang="cs-CZ" sz="2400" dirty="0" smtClean="0">
                <a:latin typeface="Georgia" panose="02040502050405020303" pitchFamily="18" charset="0"/>
              </a:rPr>
              <a:t>egionální akce a setkání, stánky,</a:t>
            </a:r>
          </a:p>
          <a:p>
            <a:pPr marL="18288" indent="0" algn="just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značení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cs-CZ" sz="2400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pPr algn="ctr"/>
            <a:r>
              <a:rPr lang="cs-CZ" b="1" dirty="0" smtClean="0">
                <a:latin typeface="Georgia" panose="02040502050405020303" pitchFamily="18" charset="0"/>
              </a:rPr>
              <a:t>PRAVÉ VALAŠSKÉ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516216" y="6381328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Georgia" panose="02040502050405020303" pitchFamily="18" charset="0"/>
              </a:rPr>
              <a:t>www.pravevalasske.cz </a:t>
            </a:r>
            <a:endParaRPr lang="cs-CZ" dirty="0"/>
          </a:p>
        </p:txBody>
      </p:sp>
      <p:pic>
        <p:nvPicPr>
          <p:cNvPr id="1027" name="Picture 3" descr="C:\Users\Uzivatel\Dropbox\MAS ROZNOVSKO\Sitovani\Výstupy_PV\Výstup_4_Farmářské trhy\Trhy_V-HV\Trh_V-H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906688" cy="19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552728" cy="4624897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71600" y="836712"/>
            <a:ext cx="7543800" cy="1224136"/>
          </a:xfrm>
        </p:spPr>
        <p:txBody>
          <a:bodyPr/>
          <a:lstStyle/>
          <a:p>
            <a:pPr algn="ctr"/>
            <a:r>
              <a:rPr lang="cs-CZ" sz="4000" dirty="0" smtClean="0">
                <a:latin typeface="Georgia" panose="02040502050405020303" pitchFamily="18" charset="0"/>
              </a:rPr>
              <a:t>Území působnosti regionální ochranné známky PRAVÉ VALAŠSKÉ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641392" y="6539529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Georgia" panose="02040502050405020303" pitchFamily="18" charset="0"/>
              </a:rPr>
              <a:t>www.pravevalasske.cz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3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15240" cy="928464"/>
          </a:xfrm>
        </p:spPr>
        <p:txBody>
          <a:bodyPr/>
          <a:lstStyle/>
          <a:p>
            <a:pPr algn="ctr"/>
            <a:r>
              <a:rPr lang="cs-CZ" sz="4400" dirty="0" smtClean="0">
                <a:latin typeface="Georgia" panose="02040502050405020303" pitchFamily="18" charset="0"/>
              </a:rPr>
              <a:t>Produkty „PRAVÉ VALAŠSKÉ“</a:t>
            </a:r>
            <a:endParaRPr lang="cs-CZ" sz="4400" dirty="0">
              <a:latin typeface="Georgia" panose="02040502050405020303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4176464" cy="5328592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cs-CZ" sz="1800" b="1" u="sng" dirty="0" smtClean="0">
                <a:latin typeface="Georgia" panose="02040502050405020303" pitchFamily="18" charset="0"/>
              </a:rPr>
              <a:t>POTRAVINY</a:t>
            </a:r>
          </a:p>
          <a:p>
            <a:pPr marL="18288" indent="0" algn="ctr">
              <a:buNone/>
            </a:pPr>
            <a:endParaRPr lang="cs-CZ" sz="1800" b="1" u="sng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sz="1800" b="1" dirty="0" smtClean="0">
                <a:latin typeface="Georgia" panose="02040502050405020303" pitchFamily="18" charset="0"/>
              </a:rPr>
              <a:t>11 </a:t>
            </a:r>
            <a:r>
              <a:rPr lang="cs-CZ" sz="1800" b="1" dirty="0" err="1" smtClean="0">
                <a:latin typeface="Georgia" panose="02040502050405020303" pitchFamily="18" charset="0"/>
              </a:rPr>
              <a:t>cerftifikovaných</a:t>
            </a:r>
            <a:r>
              <a:rPr lang="cs-CZ" sz="1800" b="1" dirty="0" smtClean="0">
                <a:latin typeface="Georgia" panose="02040502050405020303" pitchFamily="18" charset="0"/>
              </a:rPr>
              <a:t> výrobců</a:t>
            </a:r>
            <a:r>
              <a:rPr lang="cs-CZ" sz="1800" dirty="0" smtClean="0">
                <a:latin typeface="Georgia" panose="02040502050405020303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Jehňata, kůzlata, vejce, drůbež v BIO kvalitě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Drůbež a vejce v BIO kvalitě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Hovězí maso v BIO kvalitě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Tvaroh a jogurt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Kozí mléko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Včelí produkty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Valašské </a:t>
            </a:r>
            <a:r>
              <a:rPr lang="cs-CZ" sz="1800" dirty="0" err="1" smtClean="0">
                <a:latin typeface="Georgia" panose="02040502050405020303" pitchFamily="18" charset="0"/>
              </a:rPr>
              <a:t>frgály</a:t>
            </a:r>
            <a:r>
              <a:rPr lang="cs-CZ" sz="1800" dirty="0" smtClean="0">
                <a:latin typeface="Georgia" panose="02040502050405020303" pitchFamily="18" charset="0"/>
              </a:rPr>
              <a:t>, koláčky, slané pečivo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Chléb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Ovce a jehněčí maso v BIO kvalitě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1800" dirty="0" smtClean="0">
                <a:latin typeface="Georgia" panose="02040502050405020303" pitchFamily="18" charset="0"/>
              </a:rPr>
              <a:t>Sýry, tvaroh, mléko v BIO kvalitě</a:t>
            </a:r>
            <a:endParaRPr lang="cs-CZ" dirty="0"/>
          </a:p>
          <a:p>
            <a:pPr marL="18288" indent="0">
              <a:buNone/>
            </a:pP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4499992" y="1484784"/>
            <a:ext cx="4392488" cy="5112568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cs-CZ" b="1" u="sng" dirty="0" smtClean="0">
                <a:latin typeface="Georgia" panose="02040502050405020303" pitchFamily="18" charset="0"/>
              </a:rPr>
              <a:t>ŘEMESLNÉ VÝROBKY</a:t>
            </a:r>
          </a:p>
          <a:p>
            <a:pPr marL="18288" indent="0" algn="ctr">
              <a:buNone/>
            </a:pPr>
            <a:endParaRPr lang="cs-CZ" b="1" u="sng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Georgia" panose="02040502050405020303" pitchFamily="18" charset="0"/>
              </a:rPr>
              <a:t>17 certifikovaných výrobců</a:t>
            </a:r>
            <a:r>
              <a:rPr lang="cs-CZ" dirty="0" smtClean="0">
                <a:latin typeface="Georgia" panose="02040502050405020303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Dřevěnice, </a:t>
            </a:r>
            <a:r>
              <a:rPr lang="cs-CZ" dirty="0" err="1" smtClean="0">
                <a:latin typeface="Georgia" panose="02040502050405020303" pitchFamily="18" charset="0"/>
              </a:rPr>
              <a:t>dřevostavny</a:t>
            </a:r>
            <a:endParaRPr lang="cs-CZ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Tkané výrobky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 smtClean="0">
                <a:latin typeface="Georgia" panose="02040502050405020303" pitchFamily="18" charset="0"/>
              </a:rPr>
              <a:t>Zašovské</a:t>
            </a:r>
            <a:r>
              <a:rPr lang="cs-CZ" dirty="0" smtClean="0">
                <a:latin typeface="Georgia" panose="02040502050405020303" pitchFamily="18" charset="0"/>
              </a:rPr>
              <a:t> kytičky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Záleský kroj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Síťovaný čepec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Štípané holubičky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Valašský kroj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Loukoťová kola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Výrobky uměleckého kovářství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Bílá </a:t>
            </a:r>
            <a:r>
              <a:rPr lang="cs-CZ" dirty="0" err="1" smtClean="0">
                <a:latin typeface="Georgia" panose="02040502050405020303" pitchFamily="18" charset="0"/>
              </a:rPr>
              <a:t>zuberská</a:t>
            </a:r>
            <a:r>
              <a:rPr lang="cs-CZ" dirty="0" smtClean="0">
                <a:latin typeface="Georgia" panose="02040502050405020303" pitchFamily="18" charset="0"/>
              </a:rPr>
              <a:t> výšivka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Krojová, historická obuv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Krpce, opasky, brašny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Dřevěné hračky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Vypraná ovčí vlna, Vyčiněná ovčí kůže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>
                <a:latin typeface="Georgia" panose="02040502050405020303" pitchFamily="18" charset="0"/>
              </a:rPr>
              <a:t>Kolovrátky</a:t>
            </a:r>
          </a:p>
          <a:p>
            <a:pPr>
              <a:buFontTx/>
              <a:buChar char="-"/>
            </a:pPr>
            <a:endParaRPr lang="cs-CZ" dirty="0" smtClean="0"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endParaRPr lang="cs-CZ" dirty="0" smtClean="0">
              <a:latin typeface="Georgia" panose="02040502050405020303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16216" y="6381328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Georgia" panose="02040502050405020303" pitchFamily="18" charset="0"/>
              </a:rPr>
              <a:t>www.pravevalasske.cz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43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1399" y="116632"/>
            <a:ext cx="8496943" cy="2722240"/>
          </a:xfrm>
        </p:spPr>
        <p:txBody>
          <a:bodyPr/>
          <a:lstStyle/>
          <a:p>
            <a:pPr algn="ctr"/>
            <a:r>
              <a:rPr lang="cs-CZ" sz="4400" dirty="0" smtClean="0">
                <a:latin typeface="Georgia" panose="02040502050405020303" pitchFamily="18" charset="0"/>
              </a:rPr>
              <a:t>Protože výrobky </a:t>
            </a:r>
            <a:r>
              <a:rPr lang="cs-CZ" sz="4800" dirty="0" smtClean="0">
                <a:latin typeface="Georgia" panose="02040502050405020303" pitchFamily="18" charset="0"/>
              </a:rPr>
              <a:t>PRAVÉ VALAŠSKÉ jsou MÍSTNÍ, KVALITNÍ A JEDINEČNÉ</a:t>
            </a:r>
            <a:r>
              <a:rPr lang="cs-CZ" sz="4800" i="1" dirty="0" smtClean="0">
                <a:latin typeface="Georgia" panose="02040502050405020303" pitchFamily="18" charset="0"/>
              </a:rPr>
              <a:t>.</a:t>
            </a:r>
            <a:endParaRPr lang="cs-CZ" sz="4800" i="1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54275"/>
            <a:ext cx="2160240" cy="16196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441506"/>
            <a:ext cx="2232248" cy="14881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1" y="3441508"/>
            <a:ext cx="1645954" cy="24704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45" y="3454275"/>
            <a:ext cx="1606726" cy="245770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10" y="5071126"/>
            <a:ext cx="2266853" cy="15099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181288"/>
            <a:ext cx="2195736" cy="146138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641392" y="6504893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Georgia" panose="02040502050405020303" pitchFamily="18" charset="0"/>
              </a:rPr>
              <a:t>www.pravevalasske.cz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5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852936"/>
            <a:ext cx="7543800" cy="914400"/>
          </a:xfrm>
        </p:spPr>
        <p:txBody>
          <a:bodyPr/>
          <a:lstStyle/>
          <a:p>
            <a:pPr algn="ctr"/>
            <a:r>
              <a:rPr lang="cs-CZ" sz="5400" dirty="0" smtClean="0"/>
              <a:t>Děkuji za pozornost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5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Vlastní 2">
      <a:dk1>
        <a:srgbClr val="000BB5"/>
      </a:dk1>
      <a:lt1>
        <a:sysClr val="window" lastClr="FFFFFF"/>
      </a:lt1>
      <a:dk2>
        <a:srgbClr val="000BB5"/>
      </a:dk2>
      <a:lt2>
        <a:srgbClr val="ACCBF9"/>
      </a:lt2>
      <a:accent1>
        <a:srgbClr val="000BB5"/>
      </a:accent1>
      <a:accent2>
        <a:srgbClr val="297FD5"/>
      </a:accent2>
      <a:accent3>
        <a:srgbClr val="7F8FA9"/>
      </a:accent3>
      <a:accent4>
        <a:srgbClr val="000BB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156</TotalTime>
  <Words>232</Words>
  <Application>Microsoft Office PowerPoint</Application>
  <PresentationFormat>Předvádění na obrazovce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Živly</vt:lpstr>
      <vt:lpstr>PRAVÉ VALAŠSKÉ</vt:lpstr>
      <vt:lpstr>PROČ NAKUPOVAT PRAVÉ VALAŠSKÉ VÝROBKY?</vt:lpstr>
      <vt:lpstr>PRAVÉ VALAŠSKÉ</vt:lpstr>
      <vt:lpstr>Území působnosti regionální ochranné známky PRAVÉ VALAŠSKÉ</vt:lpstr>
      <vt:lpstr>Produkty „PRAVÉ VALAŠSKÉ“</vt:lpstr>
      <vt:lpstr>Protože výrobky PRAVÉ VALAŠSKÉ jsou MÍSTNÍ, KVALITNÍ A JEDINEČNÉ.</vt:lpstr>
      <vt:lpstr>Děkuji za pozornost.</vt:lpstr>
    </vt:vector>
  </TitlesOfParts>
  <Company>Valašská rekreologická společnost, o.s.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20</cp:revision>
  <dcterms:created xsi:type="dcterms:W3CDTF">2014-11-19T11:13:28Z</dcterms:created>
  <dcterms:modified xsi:type="dcterms:W3CDTF">2014-11-19T13:54:38Z</dcterms:modified>
</cp:coreProperties>
</file>